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483" r:id="rId2"/>
    <p:sldId id="478" r:id="rId3"/>
    <p:sldId id="496" r:id="rId4"/>
    <p:sldId id="463" r:id="rId5"/>
    <p:sldId id="465" r:id="rId6"/>
    <p:sldId id="502" r:id="rId7"/>
    <p:sldId id="503" r:id="rId8"/>
    <p:sldId id="412" r:id="rId9"/>
    <p:sldId id="485" r:id="rId10"/>
    <p:sldId id="495" r:id="rId11"/>
    <p:sldId id="494" r:id="rId12"/>
    <p:sldId id="504" r:id="rId13"/>
    <p:sldId id="487" r:id="rId14"/>
    <p:sldId id="461" r:id="rId15"/>
    <p:sldId id="499" r:id="rId16"/>
    <p:sldId id="50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28">
          <p15:clr>
            <a:srgbClr val="A4A3A4"/>
          </p15:clr>
        </p15:guide>
        <p15:guide id="2" pos="4920">
          <p15:clr>
            <a:srgbClr val="A4A3A4"/>
          </p15:clr>
        </p15:guide>
        <p15:guide id="3" orient="horz" pos="24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7" autoAdjust="0"/>
    <p:restoredTop sz="94908" autoAdjust="0"/>
  </p:normalViewPr>
  <p:slideViewPr>
    <p:cSldViewPr snapToGrid="0" snapToObjects="1">
      <p:cViewPr>
        <p:scale>
          <a:sx n="125" d="100"/>
          <a:sy n="125" d="100"/>
        </p:scale>
        <p:origin x="-2312" y="-616"/>
      </p:cViewPr>
      <p:guideLst>
        <p:guide orient="horz" pos="2413"/>
        <p:guide orient="horz" pos="2434"/>
        <p:guide pos="49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50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AFF866-46F9-1247-A25D-EC93BA620092}" type="datetimeFigureOut">
              <a:rPr lang="en-US" smtClean="0"/>
              <a:t>2/16/16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D9CC4-5DB2-AE4A-A005-ED93C34AE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24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Supplementary 1A, </a:t>
            </a:r>
            <a:r>
              <a:rPr lang="en-US" b="0" dirty="0" smtClean="0"/>
              <a:t>PCR</a:t>
            </a:r>
            <a:r>
              <a:rPr lang="en-US" b="0" baseline="0" dirty="0" smtClean="0"/>
              <a:t> primer pairs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D9CC4-5DB2-AE4A-A005-ED93C34AE3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5468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S6B,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Survival curves for mice bearing the TC71 xenografts demonstrating time to 2cm in control (black) and EC8042 (blue) for IV administration.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D9CC4-5DB2-AE4A-A005-ED93C34AE3F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04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S1B,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D9CC4-5DB2-AE4A-A005-ED93C34AE3F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365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S2A,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 fold change in expression of EWS/FLI1 induced targets as a function of GAPDH (2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ΔΔCT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as measured by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qPCR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treatment with an siRNA targeted at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breakpoint </a:t>
            </a:r>
            <a:r>
              <a:rPr lang="en-US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EWS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/FLI1for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24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hours. All induced targets are suppressed by treatment with siRNA.  Data is the average of 3 independent experiments.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D9CC4-5DB2-AE4A-A005-ED93C34AE3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706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S2B,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 fold change in expression of EWS/FLI1 induced targets as a function of GAPDH (2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ΔΔCT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as measured by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qPCR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treatment with siRNA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targeted at the breakpoint of EWS/FLI1.  All suppressed targets show induction after treatment.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Data is the average of 3 independent experiments.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D9CC4-5DB2-AE4A-A005-ED93C34AE3F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45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D9CC4-5DB2-AE4A-A005-ED93C34AE3F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97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C,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Graphs depicting predicting MTD by weight based on MTDs reported in multiple animal species. 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D9CC4-5DB2-AE4A-A005-ED93C34AE3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240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D9CC4-5DB2-AE4A-A005-ED93C34AE3F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44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D9CC4-5DB2-AE4A-A005-ED93C34AE3F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161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S7A,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 tumor volume of the entire cohort of ESFT TC71 xenograft mice measured after treatment with control (black) or EC8105 (red) 1 mg/kg/dose IP every 3</a:t>
            </a:r>
            <a:r>
              <a:rPr lang="en-US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day for 8 doses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1D9CC4-5DB2-AE4A-A005-ED93C34AE3F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539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03E08-AA39-D749-B8F6-A1699AD9DEC3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29D1-42F4-D94D-8394-FBFBDBB1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45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03E08-AA39-D749-B8F6-A1699AD9DEC3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29D1-42F4-D94D-8394-FBFBDBB1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357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03E08-AA39-D749-B8F6-A1699AD9DEC3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29D1-42F4-D94D-8394-FBFBDBB1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082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03E08-AA39-D749-B8F6-A1699AD9DEC3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29D1-42F4-D94D-8394-FBFBDBB1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142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03E08-AA39-D749-B8F6-A1699AD9DEC3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29D1-42F4-D94D-8394-FBFBDBB1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82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03E08-AA39-D749-B8F6-A1699AD9DEC3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29D1-42F4-D94D-8394-FBFBDBB1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615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03E08-AA39-D749-B8F6-A1699AD9DEC3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29D1-42F4-D94D-8394-FBFBDBB1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43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03E08-AA39-D749-B8F6-A1699AD9DEC3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29D1-42F4-D94D-8394-FBFBDBB1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853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03E08-AA39-D749-B8F6-A1699AD9DEC3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29D1-42F4-D94D-8394-FBFBDBB1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8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03E08-AA39-D749-B8F6-A1699AD9DEC3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29D1-42F4-D94D-8394-FBFBDBB1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12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03E08-AA39-D749-B8F6-A1699AD9DEC3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729D1-42F4-D94D-8394-FBFBDBB1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750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03E08-AA39-D749-B8F6-A1699AD9DEC3}" type="datetimeFigureOut">
              <a:rPr lang="en-US" smtClean="0"/>
              <a:pPr/>
              <a:t>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729D1-42F4-D94D-8394-FBFBDBB132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135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8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4" Type="http://schemas.openxmlformats.org/officeDocument/2006/relationships/image" Target="../media/image31.png"/><Relationship Id="rId5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emf"/><Relationship Id="rId12" Type="http://schemas.openxmlformats.org/officeDocument/2006/relationships/image" Target="../media/image14.emf"/><Relationship Id="rId13" Type="http://schemas.openxmlformats.org/officeDocument/2006/relationships/image" Target="../media/image15.emf"/><Relationship Id="rId14" Type="http://schemas.openxmlformats.org/officeDocument/2006/relationships/image" Target="../media/image16.emf"/><Relationship Id="rId15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image" Target="../media/image8.emf"/><Relationship Id="rId7" Type="http://schemas.openxmlformats.org/officeDocument/2006/relationships/image" Target="../media/image9.emf"/><Relationship Id="rId8" Type="http://schemas.openxmlformats.org/officeDocument/2006/relationships/image" Target="../media/image10.emf"/><Relationship Id="rId9" Type="http://schemas.openxmlformats.org/officeDocument/2006/relationships/image" Target="../media/image11.emf"/><Relationship Id="rId10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5" Type="http://schemas.openxmlformats.org/officeDocument/2006/relationships/image" Target="../media/image20.emf"/><Relationship Id="rId6" Type="http://schemas.openxmlformats.org/officeDocument/2006/relationships/image" Target="../media/image21.emf"/><Relationship Id="rId7" Type="http://schemas.openxmlformats.org/officeDocument/2006/relationships/image" Target="../media/image22.emf"/><Relationship Id="rId8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339742"/>
              </p:ext>
            </p:extLst>
          </p:nvPr>
        </p:nvGraphicFramePr>
        <p:xfrm>
          <a:off x="495300" y="698514"/>
          <a:ext cx="8153400" cy="4597385"/>
        </p:xfrm>
        <a:graphic>
          <a:graphicData uri="http://schemas.openxmlformats.org/drawingml/2006/table">
            <a:tbl>
              <a:tblPr/>
              <a:tblGrid>
                <a:gridCol w="856172"/>
                <a:gridCol w="3595926"/>
                <a:gridCol w="3701302"/>
              </a:tblGrid>
              <a:tr h="21428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Forward primer (5'  3')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Reverse primer (5'  3')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GAPDH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AGGTGACACTATAGAATAAAGGTGAAGGTCGGAGTCAA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GTACGACTCACTATAGGGAGATCTCGCTCCTGGAAGATG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ID2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AGGTGACACTATAGAATACTCGCATCCCACTATTGTCA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GTACGACTCACTATAGGGACAGGATGCTGATATCCGTGTT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FCGRT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AGGTGACACTATAGAATACCTTCTCCTTCTACCCTCCG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GTACGACTCACTATAGGGAGTGGAAGGATCCGTCACTGT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NR0B1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AGGTGACACTATAGAATATGATGCTGGAAATGCTCTGT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GTACGACTCACTATAGGGATTACACTCTTTTGCCCACAGC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CAV1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AGGTGACACTATAGAATACCAGCTTCACCACCTTCACT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GTACGACTCACTATAGGGACCCAGATGTGCAGGAAAGAG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NKX2.2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TGAAAACGACGGCCAGT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CAGGAAACAGCTATGACC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GSTM4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CTGAAGGTGGAATACTTGGAGC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GCCCAGGAACTGTGAGAAGA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NPY1R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GAGGCGATGTGTAAGTTGAATCC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TGGAACGGCTCATCAGTCATT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EZH2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GTACACGGGGATAGAGAATGTGG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GGTGGGCGGCTTTCTTTATCA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WRN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GACAGCGGACTTCAACCTTC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TTTGGCAAACCACACAGGTA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SIRPA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GCCCTCTACCTCGTCCGAAT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CATACTCCGTGTGGTTGTTGG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STEAP2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AGGTGACACTATAGAATATTAGAGTGGGTTGGGTGCAT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GTACGACTCACTATAGGGAAGGCTCATGTTCCAAGCAAG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IL1RAP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AGGTGACACTATAGAATATGGTTGTTCTAAGCCCCAAC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GTACGACTCACTATAGGGAACCTGCCCTGTGGATACTTG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KDSR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AGGTGACACTATAGAATATTGCTTACCCACCAGACACA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GTACGACTCACTATAGGGAAGCATGTACCCATCTGAGCC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RCOR1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AGGTGACACTATAGAATAGCAGTCAAGAACGGGACAAT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GTACGACTCACTATAGGGAACTGCGTCTTGCCAGTTTG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CDKN1A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CGATGGAACTTCGACTTTGTCA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GCACAAGGGTACAAGACAGTG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PHLDA1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GAAGATGGCCCATTCAAAAGCG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GAGGAGGCTAACACGCAGG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TAF1C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CTGAAAGCACCGACCATAGGT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CAGTCAGGTTGGGTGTCGC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LOX1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CGGCGGAGGAAAACTGTCT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TCGGCTGGGTAAGAAATCTGA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FOSL2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CAGAAATTCCGGGTAGATATGCC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GGTATGGGTTGGACATGGAGG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1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EWS/FLI1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AGGTGACACTATAGAATACACCTCCATCCTACCCTCCT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GTACGACTCACTATAGGGAGGACTTTTGTTGAGGCCAGA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55600" y="2667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S1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5346700"/>
            <a:ext cx="44786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latin typeface="Arial" charset="0"/>
                <a:ea typeface="Arial" charset="0"/>
                <a:cs typeface="Arial" charset="0"/>
              </a:rPr>
              <a:t>Table S1, </a:t>
            </a:r>
            <a:r>
              <a:rPr lang="en-US" sz="1400">
                <a:latin typeface="Arial" charset="0"/>
                <a:ea typeface="Arial" charset="0"/>
                <a:cs typeface="Arial" charset="0"/>
              </a:rPr>
              <a:t>PCR primers used in gene signature panel. </a:t>
            </a:r>
          </a:p>
        </p:txBody>
      </p:sp>
    </p:spTree>
    <p:extLst>
      <p:ext uri="{BB962C8B-B14F-4D97-AF65-F5344CB8AC3E}">
        <p14:creationId xmlns:p14="http://schemas.microsoft.com/office/powerpoint/2010/main" val="3931640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32348"/>
              </p:ext>
            </p:extLst>
          </p:nvPr>
        </p:nvGraphicFramePr>
        <p:xfrm>
          <a:off x="0" y="184666"/>
          <a:ext cx="8978907" cy="6029885"/>
        </p:xfrm>
        <a:graphic>
          <a:graphicData uri="http://schemas.openxmlformats.org/drawingml/2006/table">
            <a:tbl>
              <a:tblPr/>
              <a:tblGrid>
                <a:gridCol w="514664"/>
                <a:gridCol w="744283"/>
                <a:gridCol w="514664"/>
                <a:gridCol w="514664"/>
                <a:gridCol w="562081"/>
                <a:gridCol w="467247"/>
                <a:gridCol w="514664"/>
                <a:gridCol w="514664"/>
                <a:gridCol w="514664"/>
                <a:gridCol w="514664"/>
                <a:gridCol w="514664"/>
                <a:gridCol w="514664"/>
                <a:gridCol w="514664"/>
                <a:gridCol w="552346"/>
                <a:gridCol w="476982"/>
                <a:gridCol w="514664"/>
                <a:gridCol w="514664"/>
              </a:tblGrid>
              <a:tr h="13231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minus Rhabdoid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minus </a:t>
                      </a:r>
                      <a:r>
                        <a:rPr lang="en-US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Rhabdoid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 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4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Cell Line</a:t>
                      </a:r>
                    </a:p>
                  </a:txBody>
                  <a:tcPr marL="6295" marR="6295" marT="6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Histotype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6295" marR="6295" marT="6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MMA rIC</a:t>
                      </a:r>
                      <a:r>
                        <a:rPr lang="en-US" sz="7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(nM)</a:t>
                      </a:r>
                    </a:p>
                  </a:txBody>
                  <a:tcPr marL="6295" marR="6295" marT="6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EC-8042 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rIC</a:t>
                      </a:r>
                      <a:r>
                        <a:rPr lang="en-US" sz="7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(</a:t>
                      </a:r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nM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)</a:t>
                      </a:r>
                    </a:p>
                  </a:txBody>
                  <a:tcPr marL="6295" marR="6295" marT="6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EC-8105</a:t>
                      </a:r>
                    </a:p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rIC</a:t>
                      </a:r>
                      <a:r>
                        <a:rPr lang="en-US" sz="700" b="1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</a:t>
                      </a:r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nM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)</a:t>
                      </a:r>
                    </a:p>
                  </a:txBody>
                  <a:tcPr marL="6295" marR="6295" marT="6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Cell Line</a:t>
                      </a:r>
                    </a:p>
                  </a:txBody>
                  <a:tcPr marL="6295" marR="6295" marT="6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Histotype</a:t>
                      </a:r>
                    </a:p>
                  </a:txBody>
                  <a:tcPr marL="6295" marR="6295" marT="6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MMA rIC</a:t>
                      </a:r>
                      <a:r>
                        <a:rPr lang="en-US" sz="7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(nM)</a:t>
                      </a:r>
                    </a:p>
                  </a:txBody>
                  <a:tcPr marL="6295" marR="6295" marT="6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EC-8042 rIC</a:t>
                      </a:r>
                      <a:r>
                        <a:rPr lang="en-US" sz="700" b="1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</a:t>
                      </a:r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nM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)</a:t>
                      </a:r>
                    </a:p>
                  </a:txBody>
                  <a:tcPr marL="6295" marR="6295" marT="6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EC-8105</a:t>
                      </a:r>
                    </a:p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rIC</a:t>
                      </a:r>
                      <a:r>
                        <a:rPr lang="en-US" sz="700" b="1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</a:t>
                      </a:r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nM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)</a:t>
                      </a:r>
                    </a:p>
                  </a:txBody>
                  <a:tcPr marL="6295" marR="6295" marT="6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Cell Line</a:t>
                      </a:r>
                    </a:p>
                  </a:txBody>
                  <a:tcPr marL="6295" marR="6295" marT="6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Histotype</a:t>
                      </a:r>
                    </a:p>
                  </a:txBody>
                  <a:tcPr marL="6295" marR="6295" marT="6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MMA rIC</a:t>
                      </a:r>
                      <a:r>
                        <a:rPr lang="en-US" sz="7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(nM)</a:t>
                      </a:r>
                    </a:p>
                  </a:txBody>
                  <a:tcPr marL="6295" marR="6295" marT="6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EC-8042 rIC</a:t>
                      </a:r>
                      <a:r>
                        <a:rPr lang="en-US" sz="700" b="1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</a:t>
                      </a:r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nM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)</a:t>
                      </a:r>
                    </a:p>
                  </a:txBody>
                  <a:tcPr marL="6295" marR="6295" marT="6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EC-8105</a:t>
                      </a:r>
                    </a:p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rIC</a:t>
                      </a:r>
                      <a:r>
                        <a:rPr lang="en-US" sz="700" b="1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</a:t>
                      </a:r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nM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)</a:t>
                      </a:r>
                    </a:p>
                  </a:txBody>
                  <a:tcPr marL="6295" marR="6295" marT="62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RD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Rhabdomyosarcoma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24.10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21.10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RD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Rhabdomyosarcoma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24.10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21.10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RD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Rhabdomyosarcoma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24.10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21.10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85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Rh41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Rhabdomyosarcoma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Rh41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Rhabdomyosarcoma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Rh41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Rhabdomyosarcoma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5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Rh18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Rhabdomyosarcoma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&gt;100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Rh18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Rhabdomyosarcoma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&gt;100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Rh18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Rhabdomyosarcoma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&gt;100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5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Rh30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Rhabdomyosarcoma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Rh30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Rhabdomyosarcoma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Rh30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Rhabdomyosarcoma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BT-12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Rhabdoid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BT-12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Rhabdoid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BT-12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Rhabdoid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CHLA-266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Rhabdoid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CHLA-266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Rhabdoid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CHLA-266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Rhabdoid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5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SJ-GBM2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Glioblastoma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SJ-GBM2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Glioblastoma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SJ-GBM2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Glioblastoma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5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NB-1643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Neuroblastoma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22.30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NB-1643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Neuroblastoma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22.30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NB-1643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Neuroblastoma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22.30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5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NB-EBc1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Neuroblastoma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NB-EBc1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Neuroblastoma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NB-EBc1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Neuroblastoma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5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CHLA-90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Neuroblastoma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CHLA-90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Neuroblastoma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CHLA-90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Neuroblastoma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5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CHLA-136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Neuroblastoma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&gt;100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CHLA-136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Neuroblastoma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&gt;100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CHLA-136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Neuroblastoma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&gt;100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NALM-6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NALM-6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NALM-6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COG-LL-317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COG-LL-317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COG-LL-317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RS4;11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12.30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RS4;11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12.30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RS4;11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MOLT-4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15.10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MOLT-4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15.10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MOLT-4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5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CCRF-CEM (1)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47.10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CCRF-CEM (1)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47.10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CCRF-CEM (1)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5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CCRF-CEM (2)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CCRF-CEM (2)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28.70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CCRF-CEM (2)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Kasumi-1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Kasumi-1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Kasumi-1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16.90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Karpas-299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ALCL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21.30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Karpas-299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ALCL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21.30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Karpas-299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ALCL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21.30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Ramos-RA1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NHL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Ramos-RA1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NHL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Ramos-RA1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NHL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39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31.38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50.54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19.74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33.14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52.40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21.16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36.45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67.12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24.18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39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 dev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20.87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22.73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14.17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21.30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23.43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14.22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19.20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12.72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15.47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39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85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TC-71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Ewing 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Ewing 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Ewing 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5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CHLA-9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Ewing 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Ewing 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Ewing 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77.50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5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CHLA-10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Ewing 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Ewing 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Ewing 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26.00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51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CHLA-258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Ewing 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Ewing 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Ewing sarcoma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58.60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7.80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39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mean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23.25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65.03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11.25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23.25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65.03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11.25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23.25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65.03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11.25</a:t>
                      </a: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39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 dev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5.10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12.46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3.18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5.10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12.46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3.18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5.10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12.46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3.18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39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ttest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295" marR="6295" marT="62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6295" marR="6295" marT="62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0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S5B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273225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>
                <a:latin typeface="Arial" charset="0"/>
                <a:ea typeface="Arial" charset="0"/>
                <a:cs typeface="Arial" charset="0"/>
              </a:rPr>
              <a:t>S5B </a:t>
            </a:r>
            <a:r>
              <a:rPr lang="en-US" sz="1200" smtClean="0">
                <a:latin typeface="Arial" charset="0"/>
                <a:ea typeface="Arial" charset="0"/>
                <a:cs typeface="Arial" charset="0"/>
              </a:rPr>
              <a:t>IC</a:t>
            </a:r>
            <a:r>
              <a:rPr lang="en-US" sz="1200" baseline="-25000" smtClean="0">
                <a:latin typeface="Arial" charset="0"/>
                <a:ea typeface="Arial" charset="0"/>
                <a:cs typeface="Arial" charset="0"/>
              </a:rPr>
              <a:t>50</a:t>
            </a:r>
            <a:r>
              <a:rPr lang="en-US" sz="120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values for cell lines in PPTP. Columns are all cell lines tested, exclusion of 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rhabdoid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tumor (minus 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rhabdoid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) and exclusion of 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rhabdoid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tumor and acute lymphoblastic leukemia cell lines (minus 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rhabdoid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and ALL). The statistics are shown in boxes at the bottom. </a:t>
            </a:r>
          </a:p>
        </p:txBody>
      </p:sp>
    </p:spTree>
    <p:extLst>
      <p:ext uri="{BB962C8B-B14F-4D97-AF65-F5344CB8AC3E}">
        <p14:creationId xmlns:p14="http://schemas.microsoft.com/office/powerpoint/2010/main" val="1070079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601187" y="754102"/>
            <a:ext cx="6253303" cy="4458739"/>
            <a:chOff x="1277797" y="1224002"/>
            <a:chExt cx="6253303" cy="4458739"/>
          </a:xfrm>
        </p:grpSpPr>
        <p:grpSp>
          <p:nvGrpSpPr>
            <p:cNvPr id="4" name="Group 3"/>
            <p:cNvGrpSpPr/>
            <p:nvPr/>
          </p:nvGrpSpPr>
          <p:grpSpPr>
            <a:xfrm>
              <a:off x="1277797" y="1224002"/>
              <a:ext cx="6058018" cy="4046498"/>
              <a:chOff x="1277797" y="1224002"/>
              <a:chExt cx="6058018" cy="4046498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77797" y="1473200"/>
                <a:ext cx="6058018" cy="3797300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3022600" y="1224002"/>
                <a:ext cx="9889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P </a:t>
                </a:r>
                <a:r>
                  <a:rPr lang="en-US" dirty="0" smtClean="0"/>
                  <a:t>= 0.01</a:t>
                </a:r>
                <a:endParaRPr lang="en-US" i="1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232400" y="1816100"/>
                <a:ext cx="9889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P </a:t>
                </a:r>
                <a:r>
                  <a:rPr lang="en-US" dirty="0" smtClean="0"/>
                  <a:t>= 0.02</a:t>
                </a:r>
                <a:endParaRPr lang="en-US" i="1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2425700" y="4851744"/>
              <a:ext cx="5105400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MMA-P53 </a:t>
              </a:r>
              <a:r>
                <a:rPr lang="en-US" sz="1200" dirty="0" err="1" smtClean="0">
                  <a:latin typeface="Arial"/>
                  <a:cs typeface="Arial"/>
                </a:rPr>
                <a:t>Mut</a:t>
              </a:r>
              <a:r>
                <a:rPr lang="en-US" sz="1200" dirty="0" smtClean="0">
                  <a:latin typeface="Arial"/>
                  <a:cs typeface="Arial"/>
                </a:rPr>
                <a:t>   MMA-P53 WT  EC-8105-P53 </a:t>
              </a:r>
              <a:r>
                <a:rPr lang="en-US" sz="1200" dirty="0" err="1" smtClean="0">
                  <a:latin typeface="Arial"/>
                  <a:cs typeface="Arial"/>
                </a:rPr>
                <a:t>Mut</a:t>
              </a:r>
              <a:r>
                <a:rPr lang="en-US" sz="1200" dirty="0">
                  <a:latin typeface="Arial"/>
                  <a:cs typeface="Arial"/>
                </a:rPr>
                <a:t> </a:t>
              </a:r>
              <a:r>
                <a:rPr lang="en-US" sz="1200" dirty="0" smtClean="0">
                  <a:latin typeface="Arial"/>
                  <a:cs typeface="Arial"/>
                </a:rPr>
                <a:t>  EC-8105-P53 </a:t>
              </a:r>
              <a:r>
                <a:rPr lang="en-US" sz="1200" dirty="0" err="1" smtClean="0">
                  <a:latin typeface="Arial"/>
                  <a:cs typeface="Arial"/>
                </a:rPr>
                <a:t>wt</a:t>
              </a:r>
              <a:endParaRPr lang="en-US" sz="1200" dirty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  <a:p>
              <a:endParaRPr lang="en-US" sz="1200" dirty="0">
                <a:latin typeface="Arial"/>
                <a:cs typeface="Arial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959100" y="1612900"/>
              <a:ext cx="1090585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959100" y="1612900"/>
              <a:ext cx="0" cy="279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049685" y="1612900"/>
              <a:ext cx="0" cy="2921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156200" y="2243098"/>
              <a:ext cx="1090585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156200" y="2243098"/>
              <a:ext cx="0" cy="2794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246785" y="2243098"/>
              <a:ext cx="0" cy="29210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961917" y="549870"/>
            <a:ext cx="302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S5C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49979" y="4858266"/>
            <a:ext cx="58605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S5C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Graph of IC</a:t>
            </a:r>
            <a:r>
              <a:rPr lang="en-US" sz="1600" baseline="-25000" dirty="0">
                <a:latin typeface="Arial" charset="0"/>
                <a:ea typeface="Arial" charset="0"/>
                <a:cs typeface="Arial" charset="0"/>
              </a:rPr>
              <a:t>50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as a function of p53 status. Cell lines with wild-type p53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(P53 </a:t>
            </a:r>
            <a:r>
              <a:rPr lang="en-US" sz="1600" dirty="0" err="1" smtClean="0">
                <a:latin typeface="Arial" charset="0"/>
                <a:ea typeface="Arial" charset="0"/>
                <a:cs typeface="Arial" charset="0"/>
              </a:rPr>
              <a:t>wt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) were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more sensitive to treatment with mithramycin (MMA) and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EC-8105 than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lines with mutant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p53 (P53 </a:t>
            </a:r>
            <a:r>
              <a:rPr lang="en-US" sz="1600" dirty="0" err="1" smtClean="0">
                <a:latin typeface="Arial" charset="0"/>
                <a:ea typeface="Arial" charset="0"/>
                <a:cs typeface="Arial" charset="0"/>
              </a:rPr>
              <a:t>Mut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) across the entire PPTP panel of cell lines independent of histology. Note there was no difference with the non-DNA damaging analogy, EC-8042.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41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4566" y="5880"/>
            <a:ext cx="768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Arial"/>
                <a:cs typeface="Arial"/>
              </a:rPr>
              <a:t>S6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5296118"/>
            <a:ext cx="62714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S6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Prediction plot showing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ean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tumor volume as a function of days of treatment with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EC-8105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(1.0 mg/kg IP, M/W/F schedule,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8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doses)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. Thick, dotted lines represent mean tumor growth and the individual lines in the back represent the individual tumor growth by cohort.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 descr="6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20" y="671206"/>
            <a:ext cx="5666740" cy="4457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103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995918"/>
            <a:ext cx="302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S7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4" name="Picture 3" descr="weights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"/>
          <a:stretch/>
        </p:blipFill>
        <p:spPr>
          <a:xfrm>
            <a:off x="1087120" y="1473200"/>
            <a:ext cx="7371080" cy="39115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47800" y="1689100"/>
            <a:ext cx="1346200" cy="2857500"/>
          </a:xfrm>
          <a:prstGeom prst="rect">
            <a:avLst/>
          </a:prstGeom>
          <a:solidFill>
            <a:schemeClr val="bg1">
              <a:lumMod val="95000"/>
              <a:alpha val="27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346699"/>
            <a:ext cx="8610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S7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Weight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of each mouse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in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cohort of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EC-8105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treated mice (black lines) treated on a 1.5 mg/kg/dose IV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Q3D X 8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doses schedule relative to weight change of control mice (grey line). </a:t>
            </a:r>
          </a:p>
        </p:txBody>
      </p:sp>
      <p:sp>
        <p:nvSpPr>
          <p:cNvPr id="3" name="TextBox 2"/>
          <p:cNvSpPr txBox="1"/>
          <p:nvPr/>
        </p:nvSpPr>
        <p:spPr>
          <a:xfrm rot="16200000">
            <a:off x="-69892" y="2921149"/>
            <a:ext cx="18001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Mouse Weight (g)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0742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urvival EC8042 IV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73" y="1431237"/>
            <a:ext cx="4042733" cy="31701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82700" y="4356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72373" y="1061905"/>
            <a:ext cx="302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S8A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2700" y="5244772"/>
            <a:ext cx="6998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S8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Survival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curves for control mice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(black)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relative to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EC-8042-treated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mice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(grey) treated at 24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mg/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kg dose X 8 either intravenously (</a:t>
            </a:r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S8A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) or intraperitoneal (</a:t>
            </a:r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S8B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).  Arrows indicate end of treatment.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18"/>
          <a:stretch/>
        </p:blipFill>
        <p:spPr bwMode="auto">
          <a:xfrm>
            <a:off x="4354765" y="1640670"/>
            <a:ext cx="4704830" cy="35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2160580" y="2848781"/>
            <a:ext cx="9541" cy="72863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87173" y="1061905"/>
            <a:ext cx="302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S8B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99200" y="2848781"/>
            <a:ext cx="1365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End of Treatment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78000" y="3577420"/>
            <a:ext cx="1365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End of Treatment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6" name="TextBox 82"/>
          <p:cNvSpPr txBox="1"/>
          <p:nvPr/>
        </p:nvSpPr>
        <p:spPr>
          <a:xfrm rot="16200000">
            <a:off x="3378471" y="2934680"/>
            <a:ext cx="19404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% Survival (Time to 2 cm)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7" name="TextBox 82"/>
          <p:cNvSpPr txBox="1"/>
          <p:nvPr/>
        </p:nvSpPr>
        <p:spPr>
          <a:xfrm rot="16200000">
            <a:off x="-774402" y="2877808"/>
            <a:ext cx="19404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% Survival (Time to 2 cm)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0665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1"/>
          <a:stretch/>
        </p:blipFill>
        <p:spPr bwMode="auto">
          <a:xfrm>
            <a:off x="1703403" y="152400"/>
            <a:ext cx="3805955" cy="2644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5" b="3358"/>
          <a:stretch/>
        </p:blipFill>
        <p:spPr bwMode="auto">
          <a:xfrm>
            <a:off x="5509358" y="419100"/>
            <a:ext cx="899384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739" y="2797328"/>
            <a:ext cx="3939433" cy="2714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2373" y="185605"/>
            <a:ext cx="302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S9A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4773" y="2612662"/>
            <a:ext cx="302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S9B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3040" y="5511801"/>
            <a:ext cx="8717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S9.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Response of mice treated with 24 mg/kg/dose EC-8042 IP M, W, F X8 (</a:t>
            </a:r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S9A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)</a:t>
            </a:r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en-US" sz="1600" dirty="0" smtClean="0">
                <a:latin typeface="Arial"/>
                <a:cs typeface="Arial"/>
              </a:rPr>
              <a:t>Regression of tumors for every mouse mouse </a:t>
            </a:r>
            <a:r>
              <a:rPr lang="en-US" sz="1600" dirty="0">
                <a:latin typeface="Arial"/>
                <a:cs typeface="Arial"/>
              </a:rPr>
              <a:t>in the cohort. </a:t>
            </a:r>
            <a:r>
              <a:rPr lang="en-US" sz="1600" dirty="0" smtClean="0">
                <a:latin typeface="Arial"/>
                <a:cs typeface="Arial"/>
              </a:rPr>
              <a:t>Each line represents an individual mouse. Asterisks </a:t>
            </a:r>
            <a:r>
              <a:rPr lang="en-US" sz="1600" dirty="0">
                <a:latin typeface="Arial"/>
                <a:cs typeface="Arial"/>
              </a:rPr>
              <a:t>(*) highlight treatment days. </a:t>
            </a:r>
            <a:r>
              <a:rPr lang="en-US" sz="1600" b="1" dirty="0" smtClean="0">
                <a:latin typeface="Arial"/>
                <a:cs typeface="Arial"/>
              </a:rPr>
              <a:t>S9B </a:t>
            </a:r>
            <a:r>
              <a:rPr lang="en-US" sz="1600" dirty="0">
                <a:latin typeface="Arial"/>
                <a:cs typeface="Arial"/>
              </a:rPr>
              <a:t>Mean tumor volume (+/- SEM) of every mouse in the control cohort (3177 mm</a:t>
            </a:r>
            <a:r>
              <a:rPr lang="en-US" sz="1600" baseline="30000" dirty="0">
                <a:latin typeface="Arial"/>
                <a:cs typeface="Arial"/>
              </a:rPr>
              <a:t>3</a:t>
            </a:r>
            <a:r>
              <a:rPr lang="en-US" sz="1600" dirty="0">
                <a:latin typeface="Arial"/>
                <a:cs typeface="Arial"/>
              </a:rPr>
              <a:t> +/- 308.2) relative to the </a:t>
            </a:r>
            <a:r>
              <a:rPr lang="en-US" sz="1600" dirty="0" smtClean="0">
                <a:latin typeface="Arial"/>
                <a:cs typeface="Arial"/>
              </a:rPr>
              <a:t>EC-8042-treated </a:t>
            </a:r>
            <a:r>
              <a:rPr lang="en-US" sz="1600" dirty="0">
                <a:latin typeface="Arial"/>
                <a:cs typeface="Arial"/>
              </a:rPr>
              <a:t>cohort (422.5 mm</a:t>
            </a:r>
            <a:r>
              <a:rPr lang="en-US" sz="1600" baseline="30000" dirty="0">
                <a:latin typeface="Arial"/>
                <a:cs typeface="Arial"/>
              </a:rPr>
              <a:t>3</a:t>
            </a:r>
            <a:r>
              <a:rPr lang="en-US" sz="1600" dirty="0">
                <a:latin typeface="Arial"/>
                <a:cs typeface="Arial"/>
              </a:rPr>
              <a:t> +/- 48) on day 11 of treatment (</a:t>
            </a:r>
            <a:r>
              <a:rPr lang="en-US" sz="1600" i="1" dirty="0">
                <a:latin typeface="Arial"/>
                <a:cs typeface="Arial"/>
              </a:rPr>
              <a:t>P </a:t>
            </a:r>
            <a:r>
              <a:rPr lang="en-US" sz="1600" dirty="0">
                <a:latin typeface="Arial"/>
                <a:cs typeface="Arial"/>
              </a:rPr>
              <a:t>&lt; 0.0001). </a:t>
            </a:r>
            <a:endParaRPr lang="en-US" sz="1600" dirty="0">
              <a:latin typeface="Arial"/>
              <a:ea typeface="Arial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132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49266" y="5100320"/>
            <a:ext cx="86610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S10</a:t>
            </a:r>
            <a:r>
              <a:rPr lang="en-US" dirty="0" smtClean="0"/>
              <a:t>: Suppression of NR0B1 staining in cells treated with 1.5 mg/kg EC-8105 IV, 48 hours after treatment. Three representative sections are shown stained for NR0B1 (red) or DAPI (blue) since the tumors were large and showed a range of staining.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49805" y="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S10</a:t>
            </a:r>
            <a:endParaRPr lang="en-US" b="1" dirty="0"/>
          </a:p>
        </p:txBody>
      </p:sp>
      <p:pic>
        <p:nvPicPr>
          <p:cNvPr id="15" name="Picture 14" descr="10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0562"/>
            <a:ext cx="9144000" cy="4679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109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65127"/>
              </p:ext>
            </p:extLst>
          </p:nvPr>
        </p:nvGraphicFramePr>
        <p:xfrm>
          <a:off x="322605" y="963512"/>
          <a:ext cx="8229597" cy="4362322"/>
        </p:xfrm>
        <a:graphic>
          <a:graphicData uri="http://schemas.openxmlformats.org/drawingml/2006/table">
            <a:tbl>
              <a:tblPr/>
              <a:tblGrid>
                <a:gridCol w="570281"/>
                <a:gridCol w="570281"/>
                <a:gridCol w="570281"/>
                <a:gridCol w="1175657"/>
                <a:gridCol w="570281"/>
                <a:gridCol w="570281"/>
                <a:gridCol w="666833"/>
                <a:gridCol w="473729"/>
                <a:gridCol w="3061973"/>
              </a:tblGrid>
              <a:tr h="261452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Induced Targets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Kauer et al.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Hancock et al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Grohar et al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WEI CHIP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Gangwal CHIP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DELATTRE CHIP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DAVIS CHIP*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other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ID2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Nishimori et al (2002); Bilke et al (2013) see refs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FCGRT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NR0B1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Mendiola et al (2006); Kinsey et al (2006) see refs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CAV1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Tirado et al (2006);Boro, A et al 2012 (see refs)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NKX2.2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Smith et al (2006) see ref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GSTM4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Luo et al (2009)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NPY1R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Tilan et al (2013) see ref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EZH2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Riggi et al (2008); Richter et al (2009)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WRN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a-DK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Grohar et al (2014)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SIRPA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STEAP2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Grunewald et al (2012) see refs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IL1RAP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KDSR/FVT1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RCOR1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Repressed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CDKN1A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Nakatani et al (2003) see refs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PHLDA1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Boro, A et al 2012 (see refs);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TAF1C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LOX1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Sankar S (2013); Agra (2013) see refs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FOSL2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X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113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774" marR="8774" marT="87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774" marR="8774" marT="87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774" marR="8774" marT="87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774" marR="8774" marT="87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774" marR="8774" marT="87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774" marR="8774" marT="87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774" marR="8774" marT="877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8774" marR="8774" marT="87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*mapped from published peaks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368300"/>
            <a:ext cx="2696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S2 (EWS-FLI1 target genes)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5325834"/>
            <a:ext cx="5812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Table </a:t>
            </a:r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S2, </a:t>
            </a:r>
            <a:r>
              <a:rPr lang="en-US" sz="1400" dirty="0">
                <a:latin typeface="Arial" charset="0"/>
                <a:ea typeface="Arial" charset="0"/>
                <a:cs typeface="Arial" charset="0"/>
              </a:rPr>
              <a:t>Evidence for selection of </a:t>
            </a:r>
            <a:r>
              <a:rPr lang="en-US" sz="1400">
                <a:latin typeface="Arial" charset="0"/>
                <a:ea typeface="Arial" charset="0"/>
                <a:cs typeface="Arial" charset="0"/>
              </a:rPr>
              <a:t>each </a:t>
            </a:r>
            <a:r>
              <a:rPr lang="en-US" sz="1400" smtClean="0">
                <a:latin typeface="Arial" charset="0"/>
                <a:ea typeface="Arial" charset="0"/>
                <a:cs typeface="Arial" charset="0"/>
              </a:rPr>
              <a:t>gene </a:t>
            </a:r>
            <a:r>
              <a:rPr lang="en-US" sz="1400">
                <a:latin typeface="Arial" charset="0"/>
                <a:ea typeface="Arial" charset="0"/>
                <a:cs typeface="Arial" charset="0"/>
              </a:rPr>
              <a:t>as an EWS-FLI1 target. 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105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3904" y="184106"/>
            <a:ext cx="110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S3A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964605" y="1545115"/>
            <a:ext cx="4436194" cy="2871989"/>
            <a:chOff x="3614095" y="3093449"/>
            <a:chExt cx="2745844" cy="1871307"/>
          </a:xfrm>
        </p:grpSpPr>
        <p:grpSp>
          <p:nvGrpSpPr>
            <p:cNvPr id="23" name="Group 22"/>
            <p:cNvGrpSpPr/>
            <p:nvPr/>
          </p:nvGrpSpPr>
          <p:grpSpPr>
            <a:xfrm>
              <a:off x="3614095" y="3093449"/>
              <a:ext cx="2745844" cy="1871307"/>
              <a:chOff x="3614095" y="3093449"/>
              <a:chExt cx="2745844" cy="1871307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4174577" y="4694969"/>
                <a:ext cx="212023" cy="16043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Arial"/>
                    <a:cs typeface="Arial"/>
                  </a:rPr>
                  <a:t>S</a:t>
                </a:r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3614095" y="3093449"/>
                <a:ext cx="2745844" cy="1628620"/>
                <a:chOff x="3614095" y="3093449"/>
                <a:chExt cx="2745844" cy="1628620"/>
              </a:xfrm>
            </p:grpSpPr>
            <p:sp>
              <p:nvSpPr>
                <p:cNvPr id="38" name="TextBox 37"/>
                <p:cNvSpPr txBox="1"/>
                <p:nvPr/>
              </p:nvSpPr>
              <p:spPr>
                <a:xfrm rot="16200000">
                  <a:off x="2922804" y="3836189"/>
                  <a:ext cx="1515933" cy="133352"/>
                </a:xfrm>
                <a:prstGeom prst="rect">
                  <a:avLst/>
                </a:prstGeom>
                <a:noFill/>
                <a:ln>
                  <a:solidFill>
                    <a:srgbClr val="FFFFFF"/>
                  </a:solidFill>
                </a:ln>
              </p:spPr>
              <p:txBody>
                <a:bodyPr wrap="none" lIns="0" tIns="0" rIns="0" bIns="0" rtlCol="0" anchor="ctr" anchorCtr="1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latin typeface="Arial"/>
                      <a:cs typeface="Arial"/>
                    </a:rPr>
                    <a:t>Fold Change NR0B1 (2</a:t>
                  </a:r>
                  <a:r>
                    <a:rPr lang="en-US" sz="1400" b="1" baseline="30000" dirty="0" smtClean="0">
                      <a:latin typeface="Arial"/>
                      <a:cs typeface="Arial"/>
                    </a:rPr>
                    <a:t>ΔΔCT</a:t>
                  </a:r>
                  <a:r>
                    <a:rPr lang="en-US" sz="1400" b="1" dirty="0" smtClean="0">
                      <a:latin typeface="Arial"/>
                      <a:cs typeface="Arial"/>
                    </a:rPr>
                    <a:t>)</a:t>
                  </a:r>
                  <a:endParaRPr lang="en-US" sz="1400" b="1" baseline="30000" dirty="0">
                    <a:latin typeface="Arial"/>
                    <a:cs typeface="Arial"/>
                  </a:endParaRPr>
                </a:p>
              </p:txBody>
            </p:sp>
            <p:grpSp>
              <p:nvGrpSpPr>
                <p:cNvPr id="39" name="Group 38"/>
                <p:cNvGrpSpPr/>
                <p:nvPr/>
              </p:nvGrpSpPr>
              <p:grpSpPr>
                <a:xfrm>
                  <a:off x="3792485" y="3093449"/>
                  <a:ext cx="2567454" cy="1628620"/>
                  <a:chOff x="3792485" y="3093449"/>
                  <a:chExt cx="2567454" cy="1628620"/>
                </a:xfrm>
              </p:grpSpPr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3792485" y="3093449"/>
                    <a:ext cx="2567454" cy="1628620"/>
                    <a:chOff x="3792485" y="3093449"/>
                    <a:chExt cx="2567454" cy="1628620"/>
                  </a:xfrm>
                </p:grpSpPr>
                <p:pic>
                  <p:nvPicPr>
                    <p:cNvPr id="42" name="Picture 41"/>
                    <p:cNvPicPr>
                      <a:picLocks noChangeAspect="1"/>
                    </p:cNvPicPr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>
                      <a:off x="4006675" y="3093449"/>
                      <a:ext cx="2353264" cy="162862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3" name="TextBox 42"/>
                    <p:cNvSpPr txBox="1"/>
                    <p:nvPr/>
                  </p:nvSpPr>
                  <p:spPr>
                    <a:xfrm>
                      <a:off x="3802727" y="3096802"/>
                      <a:ext cx="176488" cy="85996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 anchor="ctr" anchorCtr="1">
                      <a:spAutoFit/>
                    </a:bodyPr>
                    <a:lstStyle/>
                    <a:p>
                      <a:pPr algn="ctr"/>
                      <a:r>
                        <a:rPr lang="en-US" sz="900" b="1" dirty="0" smtClean="0">
                          <a:latin typeface="Arial"/>
                          <a:cs typeface="Arial"/>
                        </a:rPr>
                        <a:t>1.5</a:t>
                      </a:r>
                      <a:endParaRPr lang="en-US" sz="900" b="1" dirty="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44" name="TextBox 43"/>
                    <p:cNvSpPr txBox="1"/>
                    <p:nvPr/>
                  </p:nvSpPr>
                  <p:spPr>
                    <a:xfrm>
                      <a:off x="3800737" y="3609816"/>
                      <a:ext cx="176488" cy="85996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 anchor="ctr" anchorCtr="1">
                      <a:spAutoFit/>
                    </a:bodyPr>
                    <a:lstStyle/>
                    <a:p>
                      <a:pPr algn="ctr"/>
                      <a:r>
                        <a:rPr lang="en-US" sz="900" b="1" dirty="0" smtClean="0">
                          <a:latin typeface="Arial"/>
                          <a:cs typeface="Arial"/>
                        </a:rPr>
                        <a:t>1.0</a:t>
                      </a:r>
                      <a:endParaRPr lang="en-US" sz="900" b="1" dirty="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45" name="TextBox 44"/>
                    <p:cNvSpPr txBox="1"/>
                    <p:nvPr/>
                  </p:nvSpPr>
                  <p:spPr>
                    <a:xfrm>
                      <a:off x="3792485" y="4117819"/>
                      <a:ext cx="176488" cy="85996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 anchor="ctr" anchorCtr="1">
                      <a:spAutoFit/>
                    </a:bodyPr>
                    <a:lstStyle/>
                    <a:p>
                      <a:pPr algn="ctr"/>
                      <a:r>
                        <a:rPr lang="en-US" sz="900" b="1" dirty="0" smtClean="0">
                          <a:latin typeface="Arial"/>
                          <a:cs typeface="Arial"/>
                        </a:rPr>
                        <a:t>0.5</a:t>
                      </a:r>
                      <a:endParaRPr lang="en-US" sz="900" b="1" dirty="0">
                        <a:latin typeface="Arial"/>
                        <a:cs typeface="Arial"/>
                      </a:endParaRPr>
                    </a:p>
                  </p:txBody>
                </p:sp>
                <p:sp>
                  <p:nvSpPr>
                    <p:cNvPr id="46" name="TextBox 45"/>
                    <p:cNvSpPr txBox="1"/>
                    <p:nvPr/>
                  </p:nvSpPr>
                  <p:spPr>
                    <a:xfrm>
                      <a:off x="3800737" y="4622929"/>
                      <a:ext cx="176488" cy="85996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 anchor="ctr" anchorCtr="1">
                      <a:spAutoFit/>
                    </a:bodyPr>
                    <a:lstStyle/>
                    <a:p>
                      <a:pPr algn="ctr"/>
                      <a:r>
                        <a:rPr lang="en-US" sz="900" b="1" dirty="0" smtClean="0">
                          <a:latin typeface="Arial"/>
                          <a:cs typeface="Arial"/>
                        </a:rPr>
                        <a:t>0.0</a:t>
                      </a:r>
                      <a:endParaRPr lang="en-US" sz="900" b="1" dirty="0">
                        <a:latin typeface="Arial"/>
                        <a:cs typeface="Arial"/>
                      </a:endParaRPr>
                    </a:p>
                  </p:txBody>
                </p:sp>
              </p:grp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4080929" y="3656652"/>
                    <a:ext cx="2270543" cy="474"/>
                  </a:xfrm>
                  <a:prstGeom prst="line">
                    <a:avLst/>
                  </a:prstGeom>
                  <a:ln w="12700" cmpd="sng">
                    <a:solidFill>
                      <a:srgbClr val="000000"/>
                    </a:solidFill>
                    <a:prstDash val="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4" name="TextBox 33"/>
              <p:cNvSpPr txBox="1"/>
              <p:nvPr/>
            </p:nvSpPr>
            <p:spPr>
              <a:xfrm>
                <a:off x="4573861" y="4711519"/>
                <a:ext cx="341465" cy="24064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MMA</a:t>
                </a:r>
              </a:p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50nM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425930" y="4724110"/>
                <a:ext cx="454490" cy="24064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EC8105</a:t>
                </a:r>
              </a:p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5nM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970598" y="4724110"/>
                <a:ext cx="454490" cy="24064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EC8105</a:t>
                </a:r>
              </a:p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15nM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848692" y="4724110"/>
                <a:ext cx="499939" cy="24064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EC8105</a:t>
                </a:r>
              </a:p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1.5nM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4150112" y="3121702"/>
              <a:ext cx="1531801" cy="372089"/>
              <a:chOff x="4150112" y="3121702"/>
              <a:chExt cx="1531801" cy="372089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4150112" y="3340693"/>
                <a:ext cx="589554" cy="0"/>
              </a:xfrm>
              <a:prstGeom prst="line">
                <a:avLst/>
              </a:prstGeom>
              <a:ln w="19050"/>
              <a:effec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734934" y="3343247"/>
                <a:ext cx="0" cy="150544"/>
              </a:xfrm>
              <a:prstGeom prst="line">
                <a:avLst/>
              </a:prstGeom>
              <a:ln w="19050"/>
              <a:effec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4282948" y="3205227"/>
                <a:ext cx="1398965" cy="13432"/>
              </a:xfrm>
              <a:prstGeom prst="line">
                <a:avLst/>
              </a:prstGeom>
              <a:ln w="19050" cmpd="sng"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4623508" y="3121702"/>
                <a:ext cx="415543" cy="18048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rIns="0" rtlCol="0" anchor="ctr" anchorCtr="1">
                <a:spAutoFit/>
              </a:bodyPr>
              <a:lstStyle/>
              <a:p>
                <a:r>
                  <a:rPr lang="en-US" sz="1200" b="1" i="1" dirty="0" smtClean="0">
                    <a:latin typeface="Arial"/>
                    <a:cs typeface="Arial"/>
                  </a:rPr>
                  <a:t>P</a:t>
                </a:r>
                <a:r>
                  <a:rPr lang="en-US" sz="1200" b="1" dirty="0" smtClean="0">
                    <a:latin typeface="Arial"/>
                    <a:cs typeface="Arial"/>
                  </a:rPr>
                  <a:t>=0.0002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5681735" y="3216192"/>
                <a:ext cx="0" cy="165600"/>
              </a:xfrm>
              <a:prstGeom prst="line">
                <a:avLst/>
              </a:prstGeom>
              <a:ln w="19050"/>
              <a:effectLst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4193472" y="3280533"/>
                <a:ext cx="438472" cy="12032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 anchor="ctr" anchorCtr="1">
                <a:spAutoFit/>
              </a:bodyPr>
              <a:lstStyle/>
              <a:p>
                <a:r>
                  <a:rPr lang="en-US" sz="1200" b="1" i="1" dirty="0" smtClean="0">
                    <a:latin typeface="Arial"/>
                    <a:cs typeface="Arial"/>
                  </a:rPr>
                  <a:t>P </a:t>
                </a:r>
                <a:r>
                  <a:rPr lang="en-US" sz="1200" b="1" dirty="0" smtClean="0">
                    <a:latin typeface="Arial"/>
                    <a:cs typeface="Arial"/>
                  </a:rPr>
                  <a:t>=0.0002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</p:grpSp>
      </p:grpSp>
      <p:sp>
        <p:nvSpPr>
          <p:cNvPr id="48" name="TextBox 47"/>
          <p:cNvSpPr txBox="1"/>
          <p:nvPr/>
        </p:nvSpPr>
        <p:spPr>
          <a:xfrm>
            <a:off x="1340379" y="4767805"/>
            <a:ext cx="63050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S3A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Mean fold change in expression of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NR0B1 as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a function of GAPDH (2</a:t>
            </a:r>
            <a:r>
              <a:rPr lang="en-US" sz="1600" baseline="30000" dirty="0">
                <a:latin typeface="Arial" charset="0"/>
                <a:ea typeface="Arial" charset="0"/>
                <a:cs typeface="Arial" charset="0"/>
              </a:rPr>
              <a:t>ΔΔCT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following treatment with MMA or EC-8105. Data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is the average of 3 independent experiments as measured by </a:t>
            </a:r>
            <a:r>
              <a:rPr lang="en-US" sz="1600" dirty="0" err="1" smtClean="0">
                <a:latin typeface="Arial" charset="0"/>
                <a:ea typeface="Arial" charset="0"/>
                <a:cs typeface="Arial" charset="0"/>
              </a:rPr>
              <a:t>qPCR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. 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80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766346" y="559610"/>
            <a:ext cx="5663732" cy="4471515"/>
            <a:chOff x="1759480" y="1265959"/>
            <a:chExt cx="5848398" cy="4845649"/>
          </a:xfrm>
        </p:grpSpPr>
        <p:grpSp>
          <p:nvGrpSpPr>
            <p:cNvPr id="4" name="Group 3"/>
            <p:cNvGrpSpPr/>
            <p:nvPr/>
          </p:nvGrpSpPr>
          <p:grpSpPr>
            <a:xfrm>
              <a:off x="1759480" y="1265959"/>
              <a:ext cx="5848398" cy="4845649"/>
              <a:chOff x="1759480" y="1265959"/>
              <a:chExt cx="5848398" cy="4845649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285423" y="1265959"/>
                <a:ext cx="5322455" cy="4491182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 rot="16200000">
                <a:off x="766649" y="2859468"/>
                <a:ext cx="2354994" cy="369332"/>
              </a:xfrm>
              <a:prstGeom prst="rect">
                <a:avLst/>
              </a:prstGeom>
              <a:noFill/>
              <a:ln>
                <a:solidFill>
                  <a:srgbClr val="FFFFFF"/>
                </a:solidFill>
              </a:ln>
            </p:spPr>
            <p:txBody>
              <a:bodyPr wrap="none" lIns="91440" tIns="45720" rIns="91440" bIns="45720" rtlCol="0" anchor="ctr" anchorCtr="1">
                <a:spAutoFit/>
              </a:bodyPr>
              <a:lstStyle/>
              <a:p>
                <a:pPr algn="ctr"/>
                <a:r>
                  <a:rPr lang="en-US" b="1" dirty="0" smtClean="0">
                    <a:latin typeface="Arial"/>
                    <a:cs typeface="Arial"/>
                  </a:rPr>
                  <a:t>Fold Change (2</a:t>
                </a:r>
                <a:r>
                  <a:rPr lang="en-US" b="1" baseline="30000" dirty="0" smtClean="0">
                    <a:latin typeface="Arial"/>
                    <a:cs typeface="Arial"/>
                  </a:rPr>
                  <a:t>ΔΔCT</a:t>
                </a:r>
                <a:r>
                  <a:rPr lang="en-US" b="1" dirty="0" smtClean="0">
                    <a:latin typeface="Arial"/>
                    <a:cs typeface="Arial"/>
                  </a:rPr>
                  <a:t>)</a:t>
                </a:r>
                <a:endParaRPr lang="en-US" b="1" baseline="30000" dirty="0">
                  <a:latin typeface="Arial"/>
                  <a:cs typeface="Arial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468201" y="5742276"/>
                <a:ext cx="3078975" cy="369332"/>
              </a:xfrm>
              <a:prstGeom prst="rect">
                <a:avLst/>
              </a:prstGeom>
              <a:noFill/>
              <a:ln>
                <a:solidFill>
                  <a:srgbClr val="FFFFFF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/>
                    <a:cs typeface="Arial"/>
                  </a:rPr>
                  <a:t>EWS/FLI1 Induced Targets</a:t>
                </a:r>
                <a:endParaRPr lang="en-US" b="1" dirty="0">
                  <a:latin typeface="Arial"/>
                  <a:cs typeface="Arial"/>
                </a:endParaRPr>
              </a:p>
            </p:txBody>
          </p:sp>
        </p:grpSp>
        <p:cxnSp>
          <p:nvCxnSpPr>
            <p:cNvPr id="9" name="Straight Connector 8"/>
            <p:cNvCxnSpPr/>
            <p:nvPr/>
          </p:nvCxnSpPr>
          <p:spPr>
            <a:xfrm>
              <a:off x="2813233" y="1583901"/>
              <a:ext cx="4438468" cy="0"/>
            </a:xfrm>
            <a:prstGeom prst="line">
              <a:avLst/>
            </a:prstGeom>
            <a:ln w="38100" cmpd="sng">
              <a:solidFill>
                <a:srgbClr val="0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023904" y="184106"/>
            <a:ext cx="110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S3B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0579" y="5183304"/>
            <a:ext cx="73083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S3B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Mean fold change in expression of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EWS-FLI1-induced targets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as a function of GAPDH (2</a:t>
            </a:r>
            <a:r>
              <a:rPr lang="en-US" sz="1600" baseline="30000" dirty="0">
                <a:latin typeface="Arial" charset="0"/>
                <a:ea typeface="Arial" charset="0"/>
                <a:cs typeface="Arial" charset="0"/>
              </a:rPr>
              <a:t>ΔΔCT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) for treatment with an siRNA targeted at the breakpoint of EWS/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FLI1 for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24 h.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Data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is the average of 3 independent experiments as measured by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qPCR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1403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670579" y="659332"/>
            <a:ext cx="5413692" cy="4523972"/>
            <a:chOff x="1723708" y="1480848"/>
            <a:chExt cx="5413692" cy="4523972"/>
          </a:xfrm>
        </p:grpSpPr>
        <p:grpSp>
          <p:nvGrpSpPr>
            <p:cNvPr id="8" name="Group 7"/>
            <p:cNvGrpSpPr/>
            <p:nvPr/>
          </p:nvGrpSpPr>
          <p:grpSpPr>
            <a:xfrm>
              <a:off x="1723708" y="1480848"/>
              <a:ext cx="5413692" cy="4523972"/>
              <a:chOff x="1723708" y="1480848"/>
              <a:chExt cx="5413692" cy="4523972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34262" y="1480848"/>
                <a:ext cx="5003138" cy="4228722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 rot="16200000">
                <a:off x="730877" y="3038348"/>
                <a:ext cx="2354994" cy="369332"/>
              </a:xfrm>
              <a:prstGeom prst="rect">
                <a:avLst/>
              </a:prstGeom>
              <a:noFill/>
              <a:ln>
                <a:solidFill>
                  <a:srgbClr val="FFFFFF"/>
                </a:solidFill>
              </a:ln>
            </p:spPr>
            <p:txBody>
              <a:bodyPr wrap="none" lIns="91440" tIns="45720" rIns="91440" bIns="45720" rtlCol="0" anchor="ctr" anchorCtr="1">
                <a:spAutoFit/>
              </a:bodyPr>
              <a:lstStyle/>
              <a:p>
                <a:pPr algn="ctr"/>
                <a:r>
                  <a:rPr lang="en-US" b="1" dirty="0" smtClean="0">
                    <a:latin typeface="Arial"/>
                    <a:cs typeface="Arial"/>
                  </a:rPr>
                  <a:t>Fold Change (2</a:t>
                </a:r>
                <a:r>
                  <a:rPr lang="en-US" b="1" baseline="30000" dirty="0" smtClean="0">
                    <a:latin typeface="Arial"/>
                    <a:cs typeface="Arial"/>
                  </a:rPr>
                  <a:t>ΔΔCT</a:t>
                </a:r>
                <a:r>
                  <a:rPr lang="en-US" b="1" dirty="0" smtClean="0">
                    <a:latin typeface="Arial"/>
                    <a:cs typeface="Arial"/>
                  </a:rPr>
                  <a:t>)</a:t>
                </a:r>
                <a:endParaRPr lang="en-US" b="1" baseline="30000" dirty="0">
                  <a:latin typeface="Arial"/>
                  <a:cs typeface="Arial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3052063" y="5635488"/>
                <a:ext cx="3373616" cy="369332"/>
              </a:xfrm>
              <a:prstGeom prst="rect">
                <a:avLst/>
              </a:prstGeom>
              <a:noFill/>
              <a:ln>
                <a:solidFill>
                  <a:srgbClr val="FFFFFF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/>
                    <a:cs typeface="Arial"/>
                  </a:rPr>
                  <a:t>EWS/FLI1 </a:t>
                </a:r>
                <a:r>
                  <a:rPr lang="en-US" b="1" dirty="0" err="1" smtClean="0">
                    <a:solidFill>
                      <a:srgbClr val="000000"/>
                    </a:solidFill>
                    <a:latin typeface="Arial"/>
                    <a:cs typeface="Arial"/>
                  </a:rPr>
                  <a:t>Supressed</a:t>
                </a:r>
                <a:r>
                  <a:rPr lang="en-US" b="1" dirty="0" smtClean="0">
                    <a:solidFill>
                      <a:srgbClr val="FF0000"/>
                    </a:solidFill>
                    <a:latin typeface="Arial"/>
                    <a:cs typeface="Arial"/>
                  </a:rPr>
                  <a:t> </a:t>
                </a:r>
                <a:r>
                  <a:rPr lang="en-US" b="1" dirty="0" smtClean="0">
                    <a:latin typeface="Arial"/>
                    <a:cs typeface="Arial"/>
                  </a:rPr>
                  <a:t>Targets</a:t>
                </a:r>
                <a:endParaRPr lang="en-US" b="1" dirty="0">
                  <a:latin typeface="Arial"/>
                  <a:cs typeface="Arial"/>
                </a:endParaRPr>
              </a:p>
            </p:txBody>
          </p:sp>
        </p:grpSp>
        <p:cxnSp>
          <p:nvCxnSpPr>
            <p:cNvPr id="5" name="Straight Connector 4"/>
            <p:cNvCxnSpPr/>
            <p:nvPr/>
          </p:nvCxnSpPr>
          <p:spPr>
            <a:xfrm>
              <a:off x="2519664" y="4203743"/>
              <a:ext cx="4438468" cy="0"/>
            </a:xfrm>
            <a:prstGeom prst="line">
              <a:avLst/>
            </a:prstGeom>
            <a:ln w="38100" cmpd="sng">
              <a:solidFill>
                <a:srgbClr val="0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782861" y="333686"/>
            <a:ext cx="110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S3C 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0579" y="5183304"/>
            <a:ext cx="63050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S3C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Mean fold change in expression of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EWS-FLI1-suppressed targets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as a function of GAPDH (2</a:t>
            </a:r>
            <a:r>
              <a:rPr lang="en-US" sz="1600" baseline="30000" dirty="0">
                <a:latin typeface="Arial" charset="0"/>
                <a:ea typeface="Arial" charset="0"/>
                <a:cs typeface="Arial" charset="0"/>
              </a:rPr>
              <a:t>ΔΔCT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) for treatment with an siRNA targeted at the breakpoint of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EWS-FLI1for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24 h.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Data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is the average of 3 independent experiments as measured by </a:t>
            </a:r>
            <a:r>
              <a:rPr lang="en-US" sz="1600" dirty="0" err="1" smtClean="0">
                <a:latin typeface="Arial" charset="0"/>
                <a:ea typeface="Arial" charset="0"/>
                <a:cs typeface="Arial" charset="0"/>
              </a:rPr>
              <a:t>qPCR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. 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230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678285"/>
              </p:ext>
            </p:extLst>
          </p:nvPr>
        </p:nvGraphicFramePr>
        <p:xfrm>
          <a:off x="218534" y="986920"/>
          <a:ext cx="1381666" cy="4112267"/>
        </p:xfrm>
        <a:graphic>
          <a:graphicData uri="http://schemas.openxmlformats.org/drawingml/2006/table">
            <a:tbl>
              <a:tblPr/>
              <a:tblGrid>
                <a:gridCol w="690833"/>
                <a:gridCol w="690833"/>
              </a:tblGrid>
              <a:tr h="210794">
                <a:tc gridSpan="2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EC-code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NSC #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239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MMA</a:t>
                      </a:r>
                      <a:r>
                        <a:rPr lang="en-US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(EC-7071)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24559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EC-7073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747289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EC-7092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747291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EC-8042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748680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EC-8043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748681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EC-8044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748682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EC-8062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748684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EC-8063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748685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EC-8071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748686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EC-8072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748687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EC-8074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748688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EC-8073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750377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EC-8105</a:t>
                      </a:r>
                      <a:endParaRPr lang="en-US" sz="1000" b="1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759484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EC-8106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759485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EC-8108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759486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EC-7072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711781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EC-9012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759489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15433" y="159384"/>
            <a:ext cx="110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S4A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19781" y="151835"/>
            <a:ext cx="6994553" cy="6061880"/>
            <a:chOff x="1851277" y="597393"/>
            <a:chExt cx="6994553" cy="6061880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19781" y="597393"/>
              <a:ext cx="1924881" cy="1109753"/>
            </a:xfrm>
            <a:prstGeom prst="rect">
              <a:avLst/>
            </a:prstGeom>
          </p:spPr>
        </p:pic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3087" y="635083"/>
              <a:ext cx="1910557" cy="1119981"/>
            </a:xfrm>
            <a:prstGeom prst="rect">
              <a:avLst/>
            </a:prstGeom>
          </p:spPr>
        </p:pic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10349" y="597393"/>
              <a:ext cx="1935481" cy="1157671"/>
            </a:xfrm>
            <a:prstGeom prst="rect">
              <a:avLst/>
            </a:prstGeom>
          </p:spPr>
        </p:pic>
        <p:pic>
          <p:nvPicPr>
            <p:cNvPr id="13" name="Imagen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88498" y="1927305"/>
              <a:ext cx="1977773" cy="1025854"/>
            </a:xfrm>
            <a:prstGeom prst="rect">
              <a:avLst/>
            </a:prstGeom>
          </p:spPr>
        </p:pic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14740" y="1885239"/>
              <a:ext cx="1974851" cy="1087599"/>
            </a:xfrm>
            <a:prstGeom prst="rect">
              <a:avLst/>
            </a:prstGeom>
          </p:spPr>
        </p:pic>
        <p:pic>
          <p:nvPicPr>
            <p:cNvPr id="15" name="Imagen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06407" y="1907626"/>
              <a:ext cx="1973262" cy="1065212"/>
            </a:xfrm>
            <a:prstGeom prst="rect">
              <a:avLst/>
            </a:prstGeom>
          </p:spPr>
        </p:pic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978819" y="3125400"/>
              <a:ext cx="1967706" cy="1063196"/>
            </a:xfrm>
            <a:prstGeom prst="rect">
              <a:avLst/>
            </a:prstGeom>
          </p:spPr>
        </p:pic>
        <p:pic>
          <p:nvPicPr>
            <p:cNvPr id="17" name="Imagen 1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337011" y="3125400"/>
              <a:ext cx="2020927" cy="1002507"/>
            </a:xfrm>
            <a:prstGeom prst="rect">
              <a:avLst/>
            </a:prstGeom>
          </p:spPr>
        </p:pic>
        <p:pic>
          <p:nvPicPr>
            <p:cNvPr id="18" name="Imagen 1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851277" y="4381500"/>
              <a:ext cx="1977773" cy="1152189"/>
            </a:xfrm>
            <a:prstGeom prst="rect">
              <a:avLst/>
            </a:prstGeom>
          </p:spPr>
        </p:pic>
        <p:pic>
          <p:nvPicPr>
            <p:cNvPr id="19" name="Imagen 1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867129" y="3182775"/>
              <a:ext cx="1851818" cy="1175012"/>
            </a:xfrm>
            <a:prstGeom prst="rect">
              <a:avLst/>
            </a:prstGeom>
          </p:spPr>
        </p:pic>
        <p:pic>
          <p:nvPicPr>
            <p:cNvPr id="20" name="Imagen 1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206676" y="4378620"/>
              <a:ext cx="2222104" cy="1047980"/>
            </a:xfrm>
            <a:prstGeom prst="rect">
              <a:avLst/>
            </a:prstGeom>
          </p:spPr>
        </p:pic>
        <p:pic>
          <p:nvPicPr>
            <p:cNvPr id="21" name="Imagen 20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642796" y="4578014"/>
              <a:ext cx="1954790" cy="955675"/>
            </a:xfrm>
            <a:prstGeom prst="rect">
              <a:avLst/>
            </a:prstGeom>
          </p:spPr>
        </p:pic>
        <p:pic>
          <p:nvPicPr>
            <p:cNvPr id="22" name="Imagen 21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882222" y="5605073"/>
              <a:ext cx="1893655" cy="1054200"/>
            </a:xfrm>
            <a:prstGeom prst="rect">
              <a:avLst/>
            </a:prstGeom>
          </p:spPr>
        </p:pic>
        <p:pic>
          <p:nvPicPr>
            <p:cNvPr id="23" name="Imagen 22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252101" y="5533689"/>
              <a:ext cx="2211674" cy="1125584"/>
            </a:xfrm>
            <a:prstGeom prst="rect">
              <a:avLst/>
            </a:prstGeom>
          </p:spPr>
        </p:pic>
      </p:grpSp>
      <p:sp>
        <p:nvSpPr>
          <p:cNvPr id="24" name="TextBox 23"/>
          <p:cNvSpPr txBox="1"/>
          <p:nvPr/>
        </p:nvSpPr>
        <p:spPr>
          <a:xfrm>
            <a:off x="52917" y="6489996"/>
            <a:ext cx="63050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S4A: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Structures and NSC numbers of mithramycin analogs.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941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014596"/>
              </p:ext>
            </p:extLst>
          </p:nvPr>
        </p:nvGraphicFramePr>
        <p:xfrm>
          <a:off x="190016" y="2175411"/>
          <a:ext cx="1381666" cy="1699527"/>
        </p:xfrm>
        <a:graphic>
          <a:graphicData uri="http://schemas.openxmlformats.org/drawingml/2006/table">
            <a:tbl>
              <a:tblPr/>
              <a:tblGrid>
                <a:gridCol w="690833"/>
                <a:gridCol w="690833"/>
              </a:tblGrid>
              <a:tr h="210794">
                <a:tc gridSpan="2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9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EC-code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NSC #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EC-8011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747976 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EC-8041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759488 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EC-7074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747290 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EC-8061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748683 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EC-9013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n.a</a:t>
                      </a:r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.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07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EC-9041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759490 </a:t>
                      </a: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15433" y="159384"/>
            <a:ext cx="110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S4B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80620" y="676811"/>
            <a:ext cx="6977196" cy="5245932"/>
            <a:chOff x="1580620" y="676811"/>
            <a:chExt cx="6977196" cy="5245932"/>
          </a:xfrm>
        </p:grpSpPr>
        <p:grpSp>
          <p:nvGrpSpPr>
            <p:cNvPr id="9" name="Group 8"/>
            <p:cNvGrpSpPr/>
            <p:nvPr/>
          </p:nvGrpSpPr>
          <p:grpSpPr>
            <a:xfrm>
              <a:off x="2006600" y="676811"/>
              <a:ext cx="6380163" cy="3402270"/>
              <a:chOff x="2006600" y="676811"/>
              <a:chExt cx="6380163" cy="3402270"/>
            </a:xfrm>
          </p:grpSpPr>
          <p:pic>
            <p:nvPicPr>
              <p:cNvPr id="3" name="Imagen 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06600" y="676811"/>
                <a:ext cx="2844800" cy="1498600"/>
              </a:xfrm>
              <a:prstGeom prst="rect">
                <a:avLst/>
              </a:prstGeom>
            </p:spPr>
          </p:pic>
          <p:pic>
            <p:nvPicPr>
              <p:cNvPr id="4" name="Imagen 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41963" y="676811"/>
                <a:ext cx="2717800" cy="1511300"/>
              </a:xfrm>
              <a:prstGeom prst="rect">
                <a:avLst/>
              </a:prstGeom>
            </p:spPr>
          </p:pic>
          <p:pic>
            <p:nvPicPr>
              <p:cNvPr id="5" name="Imagen 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06600" y="2399506"/>
                <a:ext cx="2717800" cy="1587500"/>
              </a:xfrm>
              <a:prstGeom prst="rect">
                <a:avLst/>
              </a:prstGeom>
            </p:spPr>
          </p:pic>
          <p:pic>
            <p:nvPicPr>
              <p:cNvPr id="6" name="Imagen 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414963" y="2478881"/>
                <a:ext cx="2971800" cy="1600200"/>
              </a:xfrm>
              <a:prstGeom prst="rect">
                <a:avLst/>
              </a:prstGeom>
            </p:spPr>
          </p:pic>
        </p:grpSp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80620" y="4205813"/>
              <a:ext cx="3270780" cy="1595010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414963" y="4208460"/>
              <a:ext cx="3142853" cy="1714283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52917" y="6489996"/>
            <a:ext cx="63050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S4A: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Structures and NSC numbers of mithramycin analogs (cont’d).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575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04826" y="111958"/>
            <a:ext cx="4934346" cy="5795884"/>
            <a:chOff x="412492" y="1500293"/>
            <a:chExt cx="2276715" cy="3677672"/>
          </a:xfrm>
        </p:grpSpPr>
        <p:grpSp>
          <p:nvGrpSpPr>
            <p:cNvPr id="3" name="Group 2"/>
            <p:cNvGrpSpPr/>
            <p:nvPr/>
          </p:nvGrpSpPr>
          <p:grpSpPr>
            <a:xfrm>
              <a:off x="412492" y="3599358"/>
              <a:ext cx="2276715" cy="1578607"/>
              <a:chOff x="287482" y="3658627"/>
              <a:chExt cx="2276715" cy="1578607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287482" y="3658627"/>
                <a:ext cx="2276715" cy="1359994"/>
                <a:chOff x="287482" y="3658627"/>
                <a:chExt cx="2276715" cy="1359994"/>
              </a:xfrm>
            </p:grpSpPr>
            <p:sp>
              <p:nvSpPr>
                <p:cNvPr id="26" name="TextBox 25"/>
                <p:cNvSpPr txBox="1"/>
                <p:nvPr/>
              </p:nvSpPr>
              <p:spPr>
                <a:xfrm rot="16200000">
                  <a:off x="-259577" y="4205686"/>
                  <a:ext cx="1264528" cy="17041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91440" tIns="45720" rIns="91440" bIns="45720" rtlCol="0" anchor="ctr" anchorCtr="1">
                  <a:spAutoFit/>
                </a:bodyPr>
                <a:lstStyle/>
                <a:p>
                  <a:pPr algn="ctr"/>
                  <a:r>
                    <a:rPr lang="en-US" b="1" dirty="0" smtClean="0">
                      <a:latin typeface="Arial"/>
                      <a:cs typeface="Arial"/>
                    </a:rPr>
                    <a:t>EC-8042 (mg/kg)</a:t>
                  </a:r>
                  <a:endParaRPr lang="en-US" b="1" baseline="300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503422" y="3699331"/>
                  <a:ext cx="202161" cy="15623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r>
                    <a:rPr lang="en-US" sz="1600" b="1" kern="0" dirty="0">
                      <a:latin typeface="Arial"/>
                      <a:cs typeface="Arial"/>
                    </a:rPr>
                    <a:t>1</a:t>
                  </a:r>
                  <a:r>
                    <a:rPr lang="en-US" sz="1600" b="1" kern="0" dirty="0" smtClean="0">
                      <a:latin typeface="Arial"/>
                      <a:cs typeface="Arial"/>
                    </a:rPr>
                    <a:t>00</a:t>
                  </a:r>
                  <a:endParaRPr lang="en-US" sz="1600" b="1" kern="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511889" y="3956684"/>
                  <a:ext cx="202161" cy="15623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r>
                    <a:rPr lang="en-US" sz="1600" b="1" kern="0" dirty="0" smtClean="0">
                      <a:latin typeface="Arial"/>
                      <a:cs typeface="Arial"/>
                    </a:rPr>
                    <a:t>10</a:t>
                  </a:r>
                  <a:endParaRPr lang="en-US" sz="1600" b="1" kern="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511889" y="4214019"/>
                  <a:ext cx="202161" cy="15623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r>
                    <a:rPr lang="en-US" sz="1600" b="1" kern="0" dirty="0" smtClean="0">
                      <a:latin typeface="Arial"/>
                      <a:cs typeface="Arial"/>
                    </a:rPr>
                    <a:t>1</a:t>
                  </a:r>
                  <a:endParaRPr lang="en-US" sz="1600" b="1" kern="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511889" y="4471383"/>
                  <a:ext cx="202161" cy="15623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r>
                    <a:rPr lang="en-US" sz="1600" b="1" kern="0" dirty="0" smtClean="0">
                      <a:latin typeface="Arial"/>
                      <a:cs typeface="Arial"/>
                    </a:rPr>
                    <a:t>0.1</a:t>
                  </a:r>
                  <a:endParaRPr lang="en-US" sz="1600" b="1" kern="0" dirty="0">
                    <a:latin typeface="Arial"/>
                    <a:cs typeface="Arial"/>
                  </a:endParaRPr>
                </a:p>
              </p:txBody>
            </p:sp>
            <p:grpSp>
              <p:nvGrpSpPr>
                <p:cNvPr id="31" name="Group 30"/>
                <p:cNvGrpSpPr/>
                <p:nvPr/>
              </p:nvGrpSpPr>
              <p:grpSpPr>
                <a:xfrm>
                  <a:off x="734520" y="3708486"/>
                  <a:ext cx="1765079" cy="1148700"/>
                  <a:chOff x="125800" y="3859647"/>
                  <a:chExt cx="1765079" cy="1148700"/>
                </a:xfrm>
              </p:grpSpPr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125800" y="3859647"/>
                    <a:ext cx="1753156" cy="1148700"/>
                    <a:chOff x="5152324" y="1573361"/>
                    <a:chExt cx="1698368" cy="1115652"/>
                  </a:xfrm>
                </p:grpSpPr>
                <p:pic>
                  <p:nvPicPr>
                    <p:cNvPr id="43" name="Picture 42"/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5152324" y="1573361"/>
                      <a:ext cx="1698368" cy="1115652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4" name="TextBox 43"/>
                    <p:cNvSpPr txBox="1"/>
                    <p:nvPr/>
                  </p:nvSpPr>
                  <p:spPr>
                    <a:xfrm>
                      <a:off x="6013450" y="1660289"/>
                      <a:ext cx="626436" cy="22761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endParaRPr lang="en-US" dirty="0"/>
                    </a:p>
                  </p:txBody>
                </p:sp>
              </p:grpSp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250262" y="4190570"/>
                    <a:ext cx="172787" cy="156235"/>
                  </a:xfrm>
                  <a:prstGeom prst="rect">
                    <a:avLst/>
                  </a:prstGeom>
                  <a:solidFill>
                    <a:srgbClr val="FFFFFF"/>
                  </a:solidFill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r>
                      <a:rPr lang="en-US" sz="1600" dirty="0" smtClean="0">
                        <a:latin typeface="Arial"/>
                        <a:cs typeface="Arial"/>
                      </a:rPr>
                      <a:t>24</a:t>
                    </a:r>
                    <a:endParaRPr lang="en-US" sz="1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596484" y="4362635"/>
                    <a:ext cx="172787" cy="156235"/>
                  </a:xfrm>
                  <a:prstGeom prst="rect">
                    <a:avLst/>
                  </a:prstGeom>
                  <a:solidFill>
                    <a:srgbClr val="FFFFFF"/>
                  </a:solidFill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r>
                      <a:rPr lang="en-US" sz="1600" dirty="0">
                        <a:latin typeface="Arial"/>
                        <a:cs typeface="Arial"/>
                      </a:rPr>
                      <a:t>8</a:t>
                    </a:r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1336474" y="4617409"/>
                    <a:ext cx="172787" cy="156235"/>
                  </a:xfrm>
                  <a:prstGeom prst="rect">
                    <a:avLst/>
                  </a:prstGeom>
                  <a:solidFill>
                    <a:srgbClr val="FFFFFF"/>
                  </a:solidFill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r>
                      <a:rPr lang="en-US" sz="1600" dirty="0" smtClean="0">
                        <a:latin typeface="Arial"/>
                        <a:cs typeface="Arial"/>
                      </a:rPr>
                      <a:t>1.5</a:t>
                    </a:r>
                    <a:endParaRPr lang="en-US" sz="160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42" name="TextBox 41"/>
                  <p:cNvSpPr txBox="1"/>
                  <p:nvPr/>
                </p:nvSpPr>
                <p:spPr>
                  <a:xfrm>
                    <a:off x="1681806" y="4755291"/>
                    <a:ext cx="209073" cy="156235"/>
                  </a:xfrm>
                  <a:prstGeom prst="rect">
                    <a:avLst/>
                  </a:prstGeom>
                  <a:solidFill>
                    <a:srgbClr val="FFFFFF"/>
                  </a:solidFill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r>
                      <a:rPr lang="en-US" sz="1600" dirty="0" smtClean="0">
                        <a:latin typeface="Arial"/>
                        <a:cs typeface="Arial"/>
                      </a:rPr>
                      <a:t>0.59</a:t>
                    </a:r>
                    <a:endParaRPr lang="en-US" sz="1600" dirty="0">
                      <a:latin typeface="Arial"/>
                      <a:cs typeface="Arial"/>
                    </a:endParaRPr>
                  </a:p>
                </p:txBody>
              </p:sp>
            </p:grpSp>
            <p:grpSp>
              <p:nvGrpSpPr>
                <p:cNvPr id="32" name="Group 31"/>
                <p:cNvGrpSpPr/>
                <p:nvPr/>
              </p:nvGrpSpPr>
              <p:grpSpPr>
                <a:xfrm>
                  <a:off x="686070" y="4862385"/>
                  <a:ext cx="1878127" cy="156236"/>
                  <a:chOff x="4886651" y="1527762"/>
                  <a:chExt cx="1878127" cy="156236"/>
                </a:xfrm>
              </p:grpSpPr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5313864" y="1527763"/>
                    <a:ext cx="222377" cy="156235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r>
                      <a:rPr lang="en-US" sz="1600" b="1" kern="0" dirty="0" smtClean="0">
                        <a:latin typeface="Arial"/>
                        <a:cs typeface="Arial"/>
                      </a:rPr>
                      <a:t>0.1</a:t>
                    </a:r>
                    <a:endParaRPr lang="en-US" sz="1600" b="1" kern="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5702870" y="1527763"/>
                    <a:ext cx="222377" cy="156235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r>
                      <a:rPr lang="en-US" sz="1600" b="1" kern="0" dirty="0" smtClean="0">
                        <a:latin typeface="Arial"/>
                        <a:cs typeface="Arial"/>
                      </a:rPr>
                      <a:t>1</a:t>
                    </a:r>
                    <a:endParaRPr lang="en-US" sz="1600" b="1" kern="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6091875" y="1527763"/>
                    <a:ext cx="222377" cy="156235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r>
                      <a:rPr lang="en-US" sz="1600" b="1" kern="0" dirty="0" smtClean="0">
                        <a:latin typeface="Arial"/>
                        <a:cs typeface="Arial"/>
                      </a:rPr>
                      <a:t>10</a:t>
                    </a:r>
                    <a:endParaRPr lang="en-US" sz="1600" b="1" kern="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 flipH="1">
                    <a:off x="6499929" y="1527763"/>
                    <a:ext cx="264849" cy="156235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r>
                      <a:rPr lang="en-US" sz="1600" b="1" kern="0" dirty="0" smtClean="0">
                        <a:latin typeface="Arial"/>
                        <a:cs typeface="Arial"/>
                      </a:rPr>
                      <a:t>100</a:t>
                    </a:r>
                    <a:endParaRPr lang="en-US" sz="1600" b="1" kern="0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4886651" y="1527762"/>
                    <a:ext cx="260586" cy="156235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 anchor="ctr" anchorCtr="1">
                    <a:spAutoFit/>
                  </a:bodyPr>
                  <a:lstStyle/>
                  <a:p>
                    <a:r>
                      <a:rPr lang="en-US" sz="1600" b="1" kern="0" dirty="0" smtClean="0">
                        <a:latin typeface="Arial"/>
                        <a:cs typeface="Arial"/>
                      </a:rPr>
                      <a:t>0.01</a:t>
                    </a:r>
                    <a:endParaRPr lang="en-US" sz="1600" b="1" kern="0" dirty="0">
                      <a:latin typeface="Arial"/>
                      <a:cs typeface="Arial"/>
                    </a:endParaRPr>
                  </a:p>
                </p:txBody>
              </p:sp>
            </p:grpSp>
          </p:grpSp>
          <p:sp>
            <p:nvSpPr>
              <p:cNvPr id="25" name="TextBox 24"/>
              <p:cNvSpPr txBox="1"/>
              <p:nvPr/>
            </p:nvSpPr>
            <p:spPr>
              <a:xfrm>
                <a:off x="1287147" y="5002881"/>
                <a:ext cx="663151" cy="2343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rtlCol="0" anchor="ctr" anchorCtr="1">
                <a:spAutoFit/>
              </a:bodyPr>
              <a:lstStyle/>
              <a:p>
                <a:pPr algn="ctr"/>
                <a:r>
                  <a:rPr lang="en-US" b="1" dirty="0" smtClean="0">
                    <a:latin typeface="Arial"/>
                    <a:cs typeface="Arial"/>
                  </a:rPr>
                  <a:t>Weight (kg)</a:t>
                </a:r>
                <a:endParaRPr lang="en-US" b="1" baseline="30000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439554" y="1500293"/>
              <a:ext cx="2228452" cy="1545184"/>
              <a:chOff x="293343" y="1593430"/>
              <a:chExt cx="2228452" cy="1545184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511889" y="1593430"/>
                <a:ext cx="202161" cy="156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r>
                  <a:rPr lang="en-US" sz="1600" b="1" kern="0" dirty="0" smtClean="0">
                    <a:latin typeface="Arial"/>
                    <a:cs typeface="Arial"/>
                  </a:rPr>
                  <a:t>10</a:t>
                </a:r>
                <a:endParaRPr lang="en-US" sz="1600" b="1" kern="0" dirty="0">
                  <a:latin typeface="Arial"/>
                  <a:cs typeface="Arial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511889" y="1932601"/>
                <a:ext cx="202161" cy="156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r>
                  <a:rPr lang="en-US" sz="1600" b="1" kern="0" dirty="0" smtClean="0">
                    <a:latin typeface="Arial"/>
                    <a:cs typeface="Arial"/>
                  </a:rPr>
                  <a:t>1</a:t>
                </a:r>
                <a:endParaRPr lang="en-US" sz="1600" b="1" kern="0" dirty="0">
                  <a:latin typeface="Arial"/>
                  <a:cs typeface="Arial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11889" y="2271775"/>
                <a:ext cx="202161" cy="15623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r>
                  <a:rPr lang="en-US" sz="1600" b="1" kern="0" dirty="0" smtClean="0">
                    <a:latin typeface="Arial"/>
                    <a:cs typeface="Arial"/>
                  </a:rPr>
                  <a:t>0.1</a:t>
                </a:r>
                <a:endParaRPr lang="en-US" sz="1600" b="1" kern="0" dirty="0">
                  <a:latin typeface="Arial"/>
                  <a:cs typeface="Arial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 rot="16200000">
                <a:off x="-137013" y="2114287"/>
                <a:ext cx="1031121" cy="1704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rtlCol="0" anchor="ctr" anchorCtr="1">
                <a:spAutoFit/>
              </a:bodyPr>
              <a:lstStyle/>
              <a:p>
                <a:pPr algn="ctr"/>
                <a:r>
                  <a:rPr lang="en-US" b="1" dirty="0" smtClean="0">
                    <a:latin typeface="Arial"/>
                    <a:cs typeface="Arial"/>
                  </a:rPr>
                  <a:t>MMA (mg/kg)</a:t>
                </a:r>
                <a:endParaRPr lang="en-US" b="1" baseline="30000" dirty="0">
                  <a:latin typeface="Arial"/>
                  <a:cs typeface="Arial"/>
                </a:endParaRPr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726877" y="1605458"/>
                <a:ext cx="1729357" cy="1155755"/>
                <a:chOff x="323513" y="2037024"/>
                <a:chExt cx="1729357" cy="1155755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323513" y="2037024"/>
                  <a:ext cx="1726039" cy="1155755"/>
                  <a:chOff x="5062088" y="-540912"/>
                  <a:chExt cx="1721330" cy="1200566"/>
                </a:xfrm>
              </p:grpSpPr>
              <p:pic>
                <p:nvPicPr>
                  <p:cNvPr id="22" name="Picture 21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5062088" y="-540912"/>
                    <a:ext cx="1721330" cy="1200566"/>
                  </a:xfrm>
                  <a:prstGeom prst="rect">
                    <a:avLst/>
                  </a:prstGeom>
                </p:spPr>
              </p:pic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6013450" y="-430508"/>
                    <a:ext cx="626436" cy="294562"/>
                  </a:xfrm>
                  <a:prstGeom prst="rect">
                    <a:avLst/>
                  </a:prstGeom>
                  <a:solidFill>
                    <a:srgbClr val="FFFFFF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endParaRPr lang="en-US" dirty="0"/>
                  </a:p>
                </p:txBody>
              </p:sp>
            </p:grpSp>
            <p:sp>
              <p:nvSpPr>
                <p:cNvPr id="18" name="TextBox 17"/>
                <p:cNvSpPr txBox="1"/>
                <p:nvPr/>
              </p:nvSpPr>
              <p:spPr>
                <a:xfrm>
                  <a:off x="435027" y="2439903"/>
                  <a:ext cx="172787" cy="156235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r>
                    <a:rPr lang="en-US" sz="1600" dirty="0" smtClean="0">
                      <a:latin typeface="Arial"/>
                      <a:cs typeface="Arial"/>
                    </a:rPr>
                    <a:t>1.5</a:t>
                  </a:r>
                  <a:endParaRPr lang="en-US" sz="16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790627" y="2536377"/>
                  <a:ext cx="172787" cy="156235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r>
                    <a:rPr lang="en-US" sz="1600" dirty="0" smtClean="0">
                      <a:latin typeface="Arial"/>
                      <a:cs typeface="Arial"/>
                    </a:rPr>
                    <a:t>0.8</a:t>
                  </a:r>
                  <a:endParaRPr lang="en-US" sz="16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1494547" y="2801848"/>
                  <a:ext cx="209073" cy="156235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r>
                    <a:rPr lang="en-US" sz="1600" dirty="0" smtClean="0">
                      <a:latin typeface="Arial"/>
                      <a:cs typeface="Arial"/>
                    </a:rPr>
                    <a:t>0.15</a:t>
                  </a:r>
                  <a:endParaRPr lang="en-US" sz="160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1843797" y="2909799"/>
                  <a:ext cx="209073" cy="156235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r>
                    <a:rPr lang="en-US" sz="1600" dirty="0" smtClean="0">
                      <a:latin typeface="Arial"/>
                      <a:cs typeface="Arial"/>
                    </a:rPr>
                    <a:t>0.07</a:t>
                  </a:r>
                  <a:endParaRPr lang="en-US" sz="1600" dirty="0">
                    <a:latin typeface="Arial"/>
                    <a:cs typeface="Arial"/>
                  </a:endParaRP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643668" y="2758246"/>
                <a:ext cx="1878127" cy="171594"/>
                <a:chOff x="4886651" y="677742"/>
                <a:chExt cx="1878127" cy="171594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5309937" y="693101"/>
                  <a:ext cx="222377" cy="15623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r>
                    <a:rPr lang="en-US" sz="1600" b="1" kern="0" dirty="0" smtClean="0">
                      <a:latin typeface="Arial"/>
                      <a:cs typeface="Arial"/>
                    </a:rPr>
                    <a:t>0.1</a:t>
                  </a:r>
                  <a:endParaRPr lang="en-US" sz="1600" b="1" kern="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5698943" y="693101"/>
                  <a:ext cx="222377" cy="15623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r>
                    <a:rPr lang="en-US" sz="1600" b="1" kern="0" dirty="0" smtClean="0">
                      <a:latin typeface="Arial"/>
                      <a:cs typeface="Arial"/>
                    </a:rPr>
                    <a:t>1</a:t>
                  </a:r>
                  <a:endParaRPr lang="en-US" sz="1600" b="1" kern="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087948" y="693101"/>
                  <a:ext cx="222377" cy="15623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r>
                    <a:rPr lang="en-US" sz="1600" b="1" kern="0" dirty="0" smtClean="0">
                      <a:latin typeface="Arial"/>
                      <a:cs typeface="Arial"/>
                    </a:rPr>
                    <a:t>10</a:t>
                  </a:r>
                  <a:endParaRPr lang="en-US" sz="1600" b="1" kern="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 flipH="1">
                  <a:off x="6499929" y="677743"/>
                  <a:ext cx="264849" cy="15623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r>
                    <a:rPr lang="en-US" sz="1600" b="1" kern="0" dirty="0" smtClean="0">
                      <a:latin typeface="Arial"/>
                      <a:cs typeface="Arial"/>
                    </a:rPr>
                    <a:t>100</a:t>
                  </a:r>
                  <a:endParaRPr lang="en-US" sz="1600" b="1" kern="0" dirty="0">
                    <a:latin typeface="Arial"/>
                    <a:cs typeface="Arial"/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4886651" y="677742"/>
                  <a:ext cx="260586" cy="15623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r>
                    <a:rPr lang="en-US" sz="1600" b="1" kern="0" dirty="0" smtClean="0">
                      <a:latin typeface="Arial"/>
                      <a:cs typeface="Arial"/>
                    </a:rPr>
                    <a:t>0.01</a:t>
                  </a:r>
                  <a:endParaRPr lang="en-US" sz="1600" b="1" kern="0" dirty="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1240266" y="2904261"/>
                <a:ext cx="663151" cy="23435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rtlCol="0" anchor="ctr" anchorCtr="1">
                <a:spAutoFit/>
              </a:bodyPr>
              <a:lstStyle/>
              <a:p>
                <a:pPr algn="ctr"/>
                <a:r>
                  <a:rPr lang="en-US" b="1" dirty="0" smtClean="0">
                    <a:latin typeface="Arial"/>
                    <a:cs typeface="Arial"/>
                  </a:rPr>
                  <a:t>Weight (</a:t>
                </a:r>
                <a:r>
                  <a:rPr lang="en-US" b="1" dirty="0">
                    <a:latin typeface="Arial"/>
                    <a:cs typeface="Arial"/>
                  </a:rPr>
                  <a:t>k</a:t>
                </a:r>
                <a:r>
                  <a:rPr lang="en-US" b="1" dirty="0" smtClean="0">
                    <a:latin typeface="Arial"/>
                    <a:cs typeface="Arial"/>
                  </a:rPr>
                  <a:t>g)</a:t>
                </a:r>
                <a:endParaRPr lang="en-US" b="1" baseline="30000" dirty="0">
                  <a:latin typeface="Arial"/>
                  <a:cs typeface="Arial"/>
                </a:endParaRPr>
              </a:p>
            </p:txBody>
          </p:sp>
        </p:grpSp>
      </p:grpSp>
      <p:sp>
        <p:nvSpPr>
          <p:cNvPr id="46" name="TextBox 45"/>
          <p:cNvSpPr txBox="1"/>
          <p:nvPr/>
        </p:nvSpPr>
        <p:spPr>
          <a:xfrm>
            <a:off x="755133" y="38100"/>
            <a:ext cx="110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S4C</a:t>
            </a:r>
            <a:endParaRPr lang="en-US" dirty="0">
              <a:solidFill>
                <a:srgbClr val="0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83529" y="6045057"/>
            <a:ext cx="7308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S4C.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Allometric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scaling estimates for dosing as a function of weight of an organism for mithramycin (MMA) and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EC-8042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(see text for reference).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389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37733" y="993314"/>
            <a:ext cx="110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S5A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33600" y="1413446"/>
            <a:ext cx="5168900" cy="2768600"/>
            <a:chOff x="1981200" y="2044700"/>
            <a:chExt cx="5168900" cy="27686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81200" y="2044700"/>
              <a:ext cx="5168900" cy="276860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981700" y="2247900"/>
              <a:ext cx="116840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EC-8105</a:t>
              </a:r>
            </a:p>
            <a:p>
              <a:r>
                <a:rPr lang="en-US" dirty="0" smtClean="0"/>
                <a:t>EC-8042</a:t>
              </a:r>
              <a:endParaRPr lang="en-US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967575" y="4264418"/>
            <a:ext cx="7308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S5A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Pearson correlation analysis showing similar responses of the PPTP panel of cell lines for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EC-8105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and 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EC-8042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relative to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mithramycin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20489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235712</TotalTime>
  <Words>2077</Words>
  <Application>Microsoft Macintosh PowerPoint</Application>
  <PresentationFormat>On-screen Show (4:3)</PresentationFormat>
  <Paragraphs>819</Paragraphs>
  <Slides>16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Grohar Patrick</cp:lastModifiedBy>
  <cp:revision>559</cp:revision>
  <cp:lastPrinted>2014-09-05T15:14:26Z</cp:lastPrinted>
  <dcterms:created xsi:type="dcterms:W3CDTF">2014-03-04T22:37:56Z</dcterms:created>
  <dcterms:modified xsi:type="dcterms:W3CDTF">2016-02-16T19:40:26Z</dcterms:modified>
</cp:coreProperties>
</file>