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76CEB-B797-4015-B95A-75C06DBC321D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70711-591B-46EE-BFF0-48C09C05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5" name="Text Box 176"/>
          <p:cNvSpPr txBox="1">
            <a:spLocks noChangeArrowheads="1"/>
          </p:cNvSpPr>
          <p:nvPr/>
        </p:nvSpPr>
        <p:spPr bwMode="auto">
          <a:xfrm>
            <a:off x="304800" y="12192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Figure </a:t>
            </a:r>
            <a:r>
              <a:rPr lang="en-US" b="1" dirty="0" smtClean="0">
                <a:latin typeface="Calibri" pitchFamily="34" charset="0"/>
              </a:rPr>
              <a:t>S5</a:t>
            </a:r>
            <a:endParaRPr lang="en-US" b="1" dirty="0">
              <a:latin typeface="Calibri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76200" y="1780401"/>
            <a:ext cx="4114800" cy="3178949"/>
            <a:chOff x="152400" y="1780401"/>
            <a:chExt cx="4114800" cy="317894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0" y="3179763"/>
              <a:ext cx="342900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4179888"/>
              <a:ext cx="3429000" cy="779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6" name="Text Box 93"/>
            <p:cNvSpPr txBox="1">
              <a:spLocks noChangeArrowheads="1"/>
            </p:cNvSpPr>
            <p:nvPr/>
          </p:nvSpPr>
          <p:spPr bwMode="auto">
            <a:xfrm>
              <a:off x="304800" y="3300984"/>
              <a:ext cx="4921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Calibri" pitchFamily="34" charset="0"/>
                </a:rPr>
                <a:t>170</a:t>
              </a:r>
            </a:p>
          </p:txBody>
        </p:sp>
        <p:sp>
          <p:nvSpPr>
            <p:cNvPr id="3077" name="Text Box 94"/>
            <p:cNvSpPr txBox="1">
              <a:spLocks noChangeArrowheads="1"/>
            </p:cNvSpPr>
            <p:nvPr/>
          </p:nvSpPr>
          <p:spPr bwMode="auto">
            <a:xfrm>
              <a:off x="304800" y="3639312"/>
              <a:ext cx="4921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Calibri" pitchFamily="34" charset="0"/>
                </a:rPr>
                <a:t>130</a:t>
              </a:r>
            </a:p>
          </p:txBody>
        </p:sp>
        <p:sp>
          <p:nvSpPr>
            <p:cNvPr id="3078" name="Text Box 93"/>
            <p:cNvSpPr txBox="1">
              <a:spLocks noChangeArrowheads="1"/>
            </p:cNvSpPr>
            <p:nvPr/>
          </p:nvSpPr>
          <p:spPr bwMode="auto">
            <a:xfrm>
              <a:off x="315913" y="4276725"/>
              <a:ext cx="446087" cy="258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latin typeface="Calibri" pitchFamily="34" charset="0"/>
                </a:rPr>
                <a:t>170</a:t>
              </a:r>
            </a:p>
          </p:txBody>
        </p:sp>
        <p:sp>
          <p:nvSpPr>
            <p:cNvPr id="3079" name="Text Box 94"/>
            <p:cNvSpPr txBox="1">
              <a:spLocks noChangeArrowheads="1"/>
            </p:cNvSpPr>
            <p:nvPr/>
          </p:nvSpPr>
          <p:spPr bwMode="auto">
            <a:xfrm>
              <a:off x="304800" y="4587875"/>
              <a:ext cx="457200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latin typeface="Calibri" pitchFamily="34" charset="0"/>
                </a:rPr>
                <a:t>130</a:t>
              </a:r>
            </a:p>
          </p:txBody>
        </p:sp>
        <p:sp>
          <p:nvSpPr>
            <p:cNvPr id="3080" name="Text Box 51"/>
            <p:cNvSpPr txBox="1">
              <a:spLocks noChangeArrowheads="1"/>
            </p:cNvSpPr>
            <p:nvPr/>
          </p:nvSpPr>
          <p:spPr bwMode="auto">
            <a:xfrm>
              <a:off x="182880" y="3048000"/>
              <a:ext cx="66198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p-Tyr:</a:t>
              </a:r>
            </a:p>
          </p:txBody>
        </p:sp>
        <p:sp>
          <p:nvSpPr>
            <p:cNvPr id="3081" name="Text Box 57"/>
            <p:cNvSpPr txBox="1">
              <a:spLocks noChangeArrowheads="1"/>
            </p:cNvSpPr>
            <p:nvPr/>
          </p:nvSpPr>
          <p:spPr bwMode="auto">
            <a:xfrm>
              <a:off x="152400" y="4038600"/>
              <a:ext cx="685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EGFR: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Line 89"/>
            <p:cNvSpPr>
              <a:spLocks noChangeShapeType="1"/>
            </p:cNvSpPr>
            <p:nvPr/>
          </p:nvSpPr>
          <p:spPr bwMode="auto">
            <a:xfrm>
              <a:off x="710184" y="3429000"/>
              <a:ext cx="12801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Line 90"/>
            <p:cNvSpPr>
              <a:spLocks noChangeShapeType="1"/>
            </p:cNvSpPr>
            <p:nvPr/>
          </p:nvSpPr>
          <p:spPr bwMode="auto">
            <a:xfrm>
              <a:off x="710184" y="3765550"/>
              <a:ext cx="12801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Line 89"/>
            <p:cNvSpPr>
              <a:spLocks noChangeShapeType="1"/>
            </p:cNvSpPr>
            <p:nvPr/>
          </p:nvSpPr>
          <p:spPr bwMode="auto">
            <a:xfrm>
              <a:off x="710184" y="4408488"/>
              <a:ext cx="12801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Line 90"/>
            <p:cNvSpPr>
              <a:spLocks noChangeShapeType="1"/>
            </p:cNvSpPr>
            <p:nvPr/>
          </p:nvSpPr>
          <p:spPr bwMode="auto">
            <a:xfrm>
              <a:off x="710184" y="4713288"/>
              <a:ext cx="12801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" name="Group 8"/>
            <p:cNvGrpSpPr>
              <a:grpSpLocks/>
            </p:cNvGrpSpPr>
            <p:nvPr/>
          </p:nvGrpSpPr>
          <p:grpSpPr bwMode="auto">
            <a:xfrm>
              <a:off x="1812925" y="2209800"/>
              <a:ext cx="2377440" cy="76200"/>
              <a:chOff x="1676401" y="821984"/>
              <a:chExt cx="1513546" cy="49275"/>
            </a:xfrm>
          </p:grpSpPr>
          <p:sp>
            <p:nvSpPr>
              <p:cNvPr id="3126" name="Line 79"/>
              <p:cNvSpPr>
                <a:spLocks noChangeShapeType="1"/>
              </p:cNvSpPr>
              <p:nvPr/>
            </p:nvSpPr>
            <p:spPr bwMode="auto">
              <a:xfrm>
                <a:off x="1681157" y="834301"/>
                <a:ext cx="1501397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7" name="Line 78"/>
              <p:cNvSpPr>
                <a:spLocks noChangeShapeType="1"/>
              </p:cNvSpPr>
              <p:nvPr/>
            </p:nvSpPr>
            <p:spPr bwMode="auto">
              <a:xfrm flipV="1">
                <a:off x="1676401" y="821984"/>
                <a:ext cx="0" cy="492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8" name="Line 80"/>
              <p:cNvSpPr>
                <a:spLocks noChangeShapeType="1"/>
              </p:cNvSpPr>
              <p:nvPr/>
            </p:nvSpPr>
            <p:spPr bwMode="auto">
              <a:xfrm>
                <a:off x="3189947" y="821984"/>
                <a:ext cx="0" cy="492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7" name="Text Box 82"/>
            <p:cNvSpPr txBox="1">
              <a:spLocks noChangeArrowheads="1"/>
            </p:cNvSpPr>
            <p:nvPr/>
          </p:nvSpPr>
          <p:spPr bwMode="auto">
            <a:xfrm>
              <a:off x="2276856" y="2514600"/>
              <a:ext cx="369332" cy="671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  <a:sym typeface="Symbol" pitchFamily="18" charset="2"/>
                </a:rPr>
                <a:t> +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 pitchFamily="18" charset="2"/>
                </a:rPr>
                <a:t>0.025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8" name="Text Box 82"/>
            <p:cNvSpPr txBox="1">
              <a:spLocks noChangeArrowheads="1"/>
            </p:cNvSpPr>
            <p:nvPr/>
          </p:nvSpPr>
          <p:spPr bwMode="auto">
            <a:xfrm>
              <a:off x="2477869" y="2542032"/>
              <a:ext cx="646331" cy="64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  <a:sym typeface="Symbol" pitchFamily="18" charset="2"/>
                </a:rPr>
                <a:t>+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 pitchFamily="18" charset="2"/>
                </a:rPr>
                <a:t>0.125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Text Box 82"/>
            <p:cNvSpPr txBox="1">
              <a:spLocks noChangeArrowheads="1"/>
            </p:cNvSpPr>
            <p:nvPr/>
          </p:nvSpPr>
          <p:spPr bwMode="auto">
            <a:xfrm>
              <a:off x="3514189" y="2660904"/>
              <a:ext cx="646331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 pitchFamily="18" charset="2"/>
                </a:rPr>
                <a:t>+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 pitchFamily="18" charset="2"/>
                </a:rPr>
                <a:t>2.5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0" name="Text Box 84"/>
            <p:cNvSpPr txBox="1">
              <a:spLocks noChangeArrowheads="1"/>
            </p:cNvSpPr>
            <p:nvPr/>
          </p:nvSpPr>
          <p:spPr bwMode="auto">
            <a:xfrm>
              <a:off x="3002125" y="2569464"/>
              <a:ext cx="646331" cy="54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 +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0.25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1" name="Text Box 81"/>
            <p:cNvSpPr txBox="1">
              <a:spLocks noChangeArrowheads="1"/>
            </p:cNvSpPr>
            <p:nvPr/>
          </p:nvSpPr>
          <p:spPr bwMode="auto">
            <a:xfrm>
              <a:off x="2514600" y="2237601"/>
              <a:ext cx="1447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+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Erlotinib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uM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44"/>
            <p:cNvGrpSpPr>
              <a:grpSpLocks/>
            </p:cNvGrpSpPr>
            <p:nvPr/>
          </p:nvGrpSpPr>
          <p:grpSpPr bwMode="auto">
            <a:xfrm>
              <a:off x="2286000" y="2517775"/>
              <a:ext cx="1828800" cy="73025"/>
              <a:chOff x="1676401" y="821984"/>
              <a:chExt cx="1513546" cy="49275"/>
            </a:xfrm>
          </p:grpSpPr>
          <p:sp>
            <p:nvSpPr>
              <p:cNvPr id="3123" name="Line 79"/>
              <p:cNvSpPr>
                <a:spLocks noChangeShapeType="1"/>
              </p:cNvSpPr>
              <p:nvPr/>
            </p:nvSpPr>
            <p:spPr bwMode="auto">
              <a:xfrm>
                <a:off x="1681157" y="834301"/>
                <a:ext cx="1501397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4" name="Line 78"/>
              <p:cNvSpPr>
                <a:spLocks noChangeShapeType="1"/>
              </p:cNvSpPr>
              <p:nvPr/>
            </p:nvSpPr>
            <p:spPr bwMode="auto">
              <a:xfrm flipV="1">
                <a:off x="1676401" y="821984"/>
                <a:ext cx="0" cy="492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5" name="Line 80"/>
              <p:cNvSpPr>
                <a:spLocks noChangeShapeType="1"/>
              </p:cNvSpPr>
              <p:nvPr/>
            </p:nvSpPr>
            <p:spPr bwMode="auto">
              <a:xfrm>
                <a:off x="3189947" y="821984"/>
                <a:ext cx="0" cy="492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93" name="Text Box 81"/>
            <p:cNvSpPr txBox="1">
              <a:spLocks noChangeArrowheads="1"/>
            </p:cNvSpPr>
            <p:nvPr/>
          </p:nvSpPr>
          <p:spPr bwMode="auto">
            <a:xfrm rot="-5400000">
              <a:off x="1582054" y="2642801"/>
              <a:ext cx="685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No  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Tx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4" name="Text Box 81"/>
            <p:cNvSpPr txBox="1">
              <a:spLocks noChangeArrowheads="1"/>
            </p:cNvSpPr>
            <p:nvPr/>
          </p:nvSpPr>
          <p:spPr bwMode="auto">
            <a:xfrm>
              <a:off x="2590800" y="1932801"/>
              <a:ext cx="838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IP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EGFR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 Box 81"/>
            <p:cNvSpPr txBox="1">
              <a:spLocks noChangeArrowheads="1"/>
            </p:cNvSpPr>
            <p:nvPr/>
          </p:nvSpPr>
          <p:spPr bwMode="auto">
            <a:xfrm>
              <a:off x="152400" y="1780401"/>
              <a:ext cx="1524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BE2C-EGFR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/>
                </a:rPr>
                <a:t>768</a:t>
              </a:r>
              <a:endParaRPr lang="en-US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 Box 81"/>
            <p:cNvSpPr txBox="1">
              <a:spLocks noChangeArrowheads="1"/>
            </p:cNvSpPr>
            <p:nvPr/>
          </p:nvSpPr>
          <p:spPr bwMode="auto">
            <a:xfrm rot="-5400000">
              <a:off x="521208" y="2528500"/>
              <a:ext cx="1066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MW Marker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 Box 81"/>
            <p:cNvSpPr txBox="1">
              <a:spLocks noChangeArrowheads="1"/>
            </p:cNvSpPr>
            <p:nvPr/>
          </p:nvSpPr>
          <p:spPr bwMode="auto">
            <a:xfrm rot="-5400000">
              <a:off x="969264" y="2528500"/>
              <a:ext cx="1066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MW Marker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267200" y="1780401"/>
            <a:ext cx="4572000" cy="3178949"/>
            <a:chOff x="4267200" y="1780401"/>
            <a:chExt cx="4572000" cy="3178949"/>
          </a:xfrm>
        </p:grpSpPr>
        <p:pic>
          <p:nvPicPr>
            <p:cNvPr id="309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000" y="3189288"/>
              <a:ext cx="34290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34000" y="4179888"/>
              <a:ext cx="3505200" cy="779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8" name="Text Box 93"/>
            <p:cNvSpPr txBox="1">
              <a:spLocks noChangeArrowheads="1"/>
            </p:cNvSpPr>
            <p:nvPr/>
          </p:nvSpPr>
          <p:spPr bwMode="auto">
            <a:xfrm>
              <a:off x="4800600" y="3336925"/>
              <a:ext cx="4921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latin typeface="Calibri" pitchFamily="34" charset="0"/>
                </a:rPr>
                <a:t>170</a:t>
              </a:r>
            </a:p>
          </p:txBody>
        </p:sp>
        <p:sp>
          <p:nvSpPr>
            <p:cNvPr id="3099" name="Text Box 94"/>
            <p:cNvSpPr txBox="1">
              <a:spLocks noChangeArrowheads="1"/>
            </p:cNvSpPr>
            <p:nvPr/>
          </p:nvSpPr>
          <p:spPr bwMode="auto">
            <a:xfrm>
              <a:off x="4800600" y="3765550"/>
              <a:ext cx="4921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latin typeface="Calibri" pitchFamily="34" charset="0"/>
                </a:rPr>
                <a:t>130</a:t>
              </a:r>
            </a:p>
          </p:txBody>
        </p:sp>
        <p:sp>
          <p:nvSpPr>
            <p:cNvPr id="3100" name="Text Box 93"/>
            <p:cNvSpPr txBox="1">
              <a:spLocks noChangeArrowheads="1"/>
            </p:cNvSpPr>
            <p:nvPr/>
          </p:nvSpPr>
          <p:spPr bwMode="auto">
            <a:xfrm>
              <a:off x="4811713" y="4332288"/>
              <a:ext cx="446087" cy="258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latin typeface="Calibri" pitchFamily="34" charset="0"/>
                </a:rPr>
                <a:t>170</a:t>
              </a:r>
            </a:p>
          </p:txBody>
        </p:sp>
        <p:sp>
          <p:nvSpPr>
            <p:cNvPr id="3101" name="Text Box 94"/>
            <p:cNvSpPr txBox="1">
              <a:spLocks noChangeArrowheads="1"/>
            </p:cNvSpPr>
            <p:nvPr/>
          </p:nvSpPr>
          <p:spPr bwMode="auto">
            <a:xfrm>
              <a:off x="4800600" y="4664075"/>
              <a:ext cx="457200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latin typeface="Calibri" pitchFamily="34" charset="0"/>
                </a:rPr>
                <a:t>130</a:t>
              </a:r>
            </a:p>
          </p:txBody>
        </p:sp>
        <p:sp>
          <p:nvSpPr>
            <p:cNvPr id="3102" name="Text Box 51"/>
            <p:cNvSpPr txBox="1">
              <a:spLocks noChangeArrowheads="1"/>
            </p:cNvSpPr>
            <p:nvPr/>
          </p:nvSpPr>
          <p:spPr bwMode="auto">
            <a:xfrm>
              <a:off x="4672013" y="3048000"/>
              <a:ext cx="66198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latin typeface="Arial" pitchFamily="34" charset="0"/>
                  <a:cs typeface="Arial" pitchFamily="34" charset="0"/>
                </a:rPr>
                <a:t>p-Tyr:</a:t>
              </a:r>
            </a:p>
          </p:txBody>
        </p:sp>
        <p:sp>
          <p:nvSpPr>
            <p:cNvPr id="3103" name="Text Box 57"/>
            <p:cNvSpPr txBox="1">
              <a:spLocks noChangeArrowheads="1"/>
            </p:cNvSpPr>
            <p:nvPr/>
          </p:nvSpPr>
          <p:spPr bwMode="auto">
            <a:xfrm>
              <a:off x="4648200" y="4057650"/>
              <a:ext cx="68580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EGFR: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4" name="Line 89"/>
            <p:cNvSpPr>
              <a:spLocks noChangeShapeType="1"/>
            </p:cNvSpPr>
            <p:nvPr/>
          </p:nvSpPr>
          <p:spPr bwMode="auto">
            <a:xfrm>
              <a:off x="5187950" y="3494088"/>
              <a:ext cx="146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5" name="Line 90"/>
            <p:cNvSpPr>
              <a:spLocks noChangeShapeType="1"/>
            </p:cNvSpPr>
            <p:nvPr/>
          </p:nvSpPr>
          <p:spPr bwMode="auto">
            <a:xfrm>
              <a:off x="5187950" y="3875088"/>
              <a:ext cx="146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6" name="Line 89"/>
            <p:cNvSpPr>
              <a:spLocks noChangeShapeType="1"/>
            </p:cNvSpPr>
            <p:nvPr/>
          </p:nvSpPr>
          <p:spPr bwMode="auto">
            <a:xfrm>
              <a:off x="5187950" y="4484688"/>
              <a:ext cx="146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" name="Line 90"/>
            <p:cNvSpPr>
              <a:spLocks noChangeShapeType="1"/>
            </p:cNvSpPr>
            <p:nvPr/>
          </p:nvSpPr>
          <p:spPr bwMode="auto">
            <a:xfrm>
              <a:off x="5181600" y="4789488"/>
              <a:ext cx="146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6019799" y="2133600"/>
              <a:ext cx="2560320" cy="76200"/>
              <a:chOff x="1676401" y="821984"/>
              <a:chExt cx="1513546" cy="49275"/>
            </a:xfrm>
          </p:grpSpPr>
          <p:sp>
            <p:nvSpPr>
              <p:cNvPr id="3120" name="Line 79"/>
              <p:cNvSpPr>
                <a:spLocks noChangeShapeType="1"/>
              </p:cNvSpPr>
              <p:nvPr/>
            </p:nvSpPr>
            <p:spPr bwMode="auto">
              <a:xfrm>
                <a:off x="1681157" y="834301"/>
                <a:ext cx="1501397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1" name="Line 78"/>
              <p:cNvSpPr>
                <a:spLocks noChangeShapeType="1"/>
              </p:cNvSpPr>
              <p:nvPr/>
            </p:nvSpPr>
            <p:spPr bwMode="auto">
              <a:xfrm flipV="1">
                <a:off x="1676401" y="821984"/>
                <a:ext cx="0" cy="492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2" name="Line 80"/>
              <p:cNvSpPr>
                <a:spLocks noChangeShapeType="1"/>
              </p:cNvSpPr>
              <p:nvPr/>
            </p:nvSpPr>
            <p:spPr bwMode="auto">
              <a:xfrm>
                <a:off x="3189947" y="821984"/>
                <a:ext cx="0" cy="492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09" name="Text Box 82"/>
            <p:cNvSpPr txBox="1">
              <a:spLocks noChangeArrowheads="1"/>
            </p:cNvSpPr>
            <p:nvPr/>
          </p:nvSpPr>
          <p:spPr bwMode="auto">
            <a:xfrm>
              <a:off x="6537960" y="2551176"/>
              <a:ext cx="369332" cy="649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  <a:sym typeface="Symbol" pitchFamily="18" charset="2"/>
                </a:rPr>
                <a:t> +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 pitchFamily="18" charset="2"/>
                </a:rPr>
                <a:t>0.025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0" name="Text Box 82"/>
            <p:cNvSpPr txBox="1">
              <a:spLocks noChangeArrowheads="1"/>
            </p:cNvSpPr>
            <p:nvPr/>
          </p:nvSpPr>
          <p:spPr bwMode="auto">
            <a:xfrm>
              <a:off x="6821269" y="2575560"/>
              <a:ext cx="646331" cy="624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  <a:sym typeface="Symbol" pitchFamily="18" charset="2"/>
                </a:rPr>
                <a:t>+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 pitchFamily="18" charset="2"/>
                </a:rPr>
                <a:t>0.125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1" name="Text Box 82"/>
            <p:cNvSpPr txBox="1">
              <a:spLocks noChangeArrowheads="1"/>
            </p:cNvSpPr>
            <p:nvPr/>
          </p:nvSpPr>
          <p:spPr bwMode="auto">
            <a:xfrm>
              <a:off x="7964269" y="2667000"/>
              <a:ext cx="646331" cy="441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 pitchFamily="18" charset="2"/>
                </a:rPr>
                <a:t>+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 pitchFamily="18" charset="2"/>
                </a:rPr>
                <a:t>2.5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2" name="Text Box 84"/>
            <p:cNvSpPr txBox="1">
              <a:spLocks noChangeArrowheads="1"/>
            </p:cNvSpPr>
            <p:nvPr/>
          </p:nvSpPr>
          <p:spPr bwMode="auto">
            <a:xfrm>
              <a:off x="7391245" y="2590800"/>
              <a:ext cx="646331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 +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0.25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3" name="Text Box 81"/>
            <p:cNvSpPr txBox="1">
              <a:spLocks noChangeArrowheads="1"/>
            </p:cNvSpPr>
            <p:nvPr/>
          </p:nvSpPr>
          <p:spPr bwMode="auto">
            <a:xfrm>
              <a:off x="6858000" y="2161401"/>
              <a:ext cx="1371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+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Erlotinib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uM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6553200" y="2441575"/>
              <a:ext cx="1956816" cy="73025"/>
              <a:chOff x="1676401" y="821984"/>
              <a:chExt cx="1513546" cy="49275"/>
            </a:xfrm>
          </p:grpSpPr>
          <p:sp>
            <p:nvSpPr>
              <p:cNvPr id="3117" name="Line 79"/>
              <p:cNvSpPr>
                <a:spLocks noChangeShapeType="1"/>
              </p:cNvSpPr>
              <p:nvPr/>
            </p:nvSpPr>
            <p:spPr bwMode="auto">
              <a:xfrm>
                <a:off x="1681157" y="834301"/>
                <a:ext cx="1501397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8" name="Line 78"/>
              <p:cNvSpPr>
                <a:spLocks noChangeShapeType="1"/>
              </p:cNvSpPr>
              <p:nvPr/>
            </p:nvSpPr>
            <p:spPr bwMode="auto">
              <a:xfrm flipV="1">
                <a:off x="1676401" y="821984"/>
                <a:ext cx="0" cy="492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9" name="Line 80"/>
              <p:cNvSpPr>
                <a:spLocks noChangeShapeType="1"/>
              </p:cNvSpPr>
              <p:nvPr/>
            </p:nvSpPr>
            <p:spPr bwMode="auto">
              <a:xfrm>
                <a:off x="3189947" y="821984"/>
                <a:ext cx="0" cy="492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15" name="Text Box 81"/>
            <p:cNvSpPr txBox="1">
              <a:spLocks noChangeArrowheads="1"/>
            </p:cNvSpPr>
            <p:nvPr/>
          </p:nvSpPr>
          <p:spPr bwMode="auto">
            <a:xfrm>
              <a:off x="6858000" y="1856601"/>
              <a:ext cx="838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IP EGFR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6" name="Text Box 81"/>
            <p:cNvSpPr txBox="1">
              <a:spLocks noChangeArrowheads="1"/>
            </p:cNvSpPr>
            <p:nvPr/>
          </p:nvSpPr>
          <p:spPr bwMode="auto">
            <a:xfrm rot="-5400000">
              <a:off x="5788152" y="2642801"/>
              <a:ext cx="68580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No  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Tx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 Box 81"/>
            <p:cNvSpPr txBox="1">
              <a:spLocks noChangeArrowheads="1"/>
            </p:cNvSpPr>
            <p:nvPr/>
          </p:nvSpPr>
          <p:spPr bwMode="auto">
            <a:xfrm rot="-5400000">
              <a:off x="5035550" y="2528500"/>
              <a:ext cx="1066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MW Marker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 Box 81"/>
            <p:cNvSpPr txBox="1">
              <a:spLocks noChangeArrowheads="1"/>
            </p:cNvSpPr>
            <p:nvPr/>
          </p:nvSpPr>
          <p:spPr bwMode="auto">
            <a:xfrm>
              <a:off x="4267200" y="1780401"/>
              <a:ext cx="1295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BE2C-EGFR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/>
                </a:rPr>
                <a:t>vIII</a:t>
              </a:r>
              <a:endParaRPr lang="en-US" sz="12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66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Stony Brook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Chan, Ed</dc:creator>
  <cp:lastModifiedBy>Chan, Ed</cp:lastModifiedBy>
  <cp:revision>5</cp:revision>
  <dcterms:created xsi:type="dcterms:W3CDTF">2015-11-18T15:18:37Z</dcterms:created>
  <dcterms:modified xsi:type="dcterms:W3CDTF">2016-02-12T16:51:08Z</dcterms:modified>
</cp:coreProperties>
</file>