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TextBox 476"/>
          <p:cNvSpPr txBox="1"/>
          <p:nvPr/>
        </p:nvSpPr>
        <p:spPr>
          <a:xfrm>
            <a:off x="2898751" y="343495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S9</a:t>
            </a:r>
          </a:p>
        </p:txBody>
      </p:sp>
      <p:grpSp>
        <p:nvGrpSpPr>
          <p:cNvPr id="478" name="Group 477"/>
          <p:cNvGrpSpPr/>
          <p:nvPr/>
        </p:nvGrpSpPr>
        <p:grpSpPr>
          <a:xfrm>
            <a:off x="1448438" y="1077960"/>
            <a:ext cx="3961109" cy="3194587"/>
            <a:chOff x="1135606" y="1077960"/>
            <a:chExt cx="3961109" cy="3194587"/>
          </a:xfrm>
        </p:grpSpPr>
        <p:sp>
          <p:nvSpPr>
            <p:cNvPr id="479" name="TextBox 478"/>
            <p:cNvSpPr txBox="1"/>
            <p:nvPr/>
          </p:nvSpPr>
          <p:spPr>
            <a:xfrm>
              <a:off x="1135606" y="107796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3337386" y="107796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grpSp>
          <p:nvGrpSpPr>
            <p:cNvPr id="481" name="Group 220"/>
            <p:cNvGrpSpPr/>
            <p:nvPr/>
          </p:nvGrpSpPr>
          <p:grpSpPr>
            <a:xfrm>
              <a:off x="1189678" y="1106995"/>
              <a:ext cx="1719964" cy="3165552"/>
              <a:chOff x="1189678" y="1119027"/>
              <a:chExt cx="1719964" cy="3165552"/>
            </a:xfrm>
          </p:grpSpPr>
          <p:grpSp>
            <p:nvGrpSpPr>
              <p:cNvPr id="509" name="Group 172"/>
              <p:cNvGrpSpPr/>
              <p:nvPr/>
            </p:nvGrpSpPr>
            <p:grpSpPr>
              <a:xfrm>
                <a:off x="1194859" y="3484138"/>
                <a:ext cx="1714783" cy="800441"/>
                <a:chOff x="4419305" y="1089843"/>
                <a:chExt cx="1714783" cy="800441"/>
              </a:xfrm>
            </p:grpSpPr>
            <p:sp>
              <p:nvSpPr>
                <p:cNvPr id="528" name="TextBox 527"/>
                <p:cNvSpPr txBox="1"/>
                <p:nvPr/>
              </p:nvSpPr>
              <p:spPr>
                <a:xfrm>
                  <a:off x="5283573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1277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9" name="TextBox 528"/>
                <p:cNvSpPr txBox="1"/>
                <p:nvPr/>
              </p:nvSpPr>
              <p:spPr>
                <a:xfrm>
                  <a:off x="5661090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1532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0" name="TextBox 529"/>
                <p:cNvSpPr txBox="1"/>
                <p:nvPr/>
              </p:nvSpPr>
              <p:spPr>
                <a:xfrm>
                  <a:off x="4898976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1" name="TextBox 530"/>
                <p:cNvSpPr txBox="1"/>
                <p:nvPr/>
              </p:nvSpPr>
              <p:spPr>
                <a:xfrm>
                  <a:off x="4419305" y="1304474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2" name="TextBox 531"/>
                <p:cNvSpPr txBox="1"/>
                <p:nvPr/>
              </p:nvSpPr>
              <p:spPr>
                <a:xfrm>
                  <a:off x="4419305" y="1656063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33" name="Picture 532"/>
                <p:cNvPicPr preferRelativeResize="0">
                  <a:picLocks noChangeAspect="1" noChangeArrowheads="1"/>
                </p:cNvPicPr>
                <p:nvPr/>
              </p:nvPicPr>
              <p:blipFill>
                <a:blip r:embed="rId2" cstate="print"/>
                <a:srcRect l="12900" t="26277" r="18206" b="38555"/>
                <a:stretch>
                  <a:fillRect/>
                </a:stretch>
              </p:blipFill>
              <p:spPr bwMode="auto">
                <a:xfrm>
                  <a:off x="4928168" y="1267355"/>
                  <a:ext cx="1152144" cy="2864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34" name="Picture 4"/>
                <p:cNvPicPr preferRelativeResize="0">
                  <a:picLocks noChangeAspect="1" noChangeArrowheads="1"/>
                </p:cNvPicPr>
                <p:nvPr/>
              </p:nvPicPr>
              <p:blipFill>
                <a:blip r:embed="rId3" cstate="print"/>
                <a:srcRect l="11217" t="28930" r="17577" b="41288"/>
                <a:stretch>
                  <a:fillRect/>
                </a:stretch>
              </p:blipFill>
              <p:spPr bwMode="auto">
                <a:xfrm>
                  <a:off x="4928168" y="1605663"/>
                  <a:ext cx="1152144" cy="2846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510" name="Group 209"/>
              <p:cNvGrpSpPr/>
              <p:nvPr/>
            </p:nvGrpSpPr>
            <p:grpSpPr>
              <a:xfrm>
                <a:off x="1190895" y="1322331"/>
                <a:ext cx="1705257" cy="800611"/>
                <a:chOff x="733679" y="1069659"/>
                <a:chExt cx="1705257" cy="800611"/>
              </a:xfrm>
            </p:grpSpPr>
            <p:sp>
              <p:nvSpPr>
                <p:cNvPr id="521" name="TextBox 520"/>
                <p:cNvSpPr txBox="1"/>
                <p:nvPr/>
              </p:nvSpPr>
              <p:spPr>
                <a:xfrm>
                  <a:off x="1599090" y="1069659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5240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2" name="TextBox 521"/>
                <p:cNvSpPr txBox="1"/>
                <p:nvPr/>
              </p:nvSpPr>
              <p:spPr>
                <a:xfrm>
                  <a:off x="1965938" y="1069659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5233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3" name="TextBox 522"/>
                <p:cNvSpPr txBox="1"/>
                <p:nvPr/>
              </p:nvSpPr>
              <p:spPr>
                <a:xfrm>
                  <a:off x="1222853" y="1069659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4" name="TextBox 523"/>
                <p:cNvSpPr txBox="1"/>
                <p:nvPr/>
              </p:nvSpPr>
              <p:spPr>
                <a:xfrm>
                  <a:off x="733679" y="1294397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5" name="TextBox 524"/>
                <p:cNvSpPr txBox="1"/>
                <p:nvPr/>
              </p:nvSpPr>
              <p:spPr>
                <a:xfrm>
                  <a:off x="733679" y="1636729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26" name="Picture 5"/>
                <p:cNvPicPr preferRelativeResize="0">
                  <a:picLocks noChangeAspect="1" noChangeArrowheads="1"/>
                </p:cNvPicPr>
                <p:nvPr/>
              </p:nvPicPr>
              <p:blipFill>
                <a:blip r:embed="rId4" cstate="print"/>
                <a:srcRect l="6859" t="3455" r="10241" b="24290"/>
                <a:stretch>
                  <a:fillRect/>
                </a:stretch>
              </p:blipFill>
              <p:spPr bwMode="auto">
                <a:xfrm>
                  <a:off x="1240284" y="1243487"/>
                  <a:ext cx="1152144" cy="28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27" name="Picture 6"/>
                <p:cNvPicPr preferRelativeResize="0">
                  <a:picLocks noChangeAspect="1" noChangeArrowheads="1"/>
                </p:cNvPicPr>
                <p:nvPr/>
              </p:nvPicPr>
              <p:blipFill>
                <a:blip r:embed="rId5" cstate="print"/>
                <a:srcRect l="9328" t="20406" r="12765" b="29848"/>
                <a:stretch>
                  <a:fillRect/>
                </a:stretch>
              </p:blipFill>
              <p:spPr bwMode="auto">
                <a:xfrm>
                  <a:off x="1240284" y="1587179"/>
                  <a:ext cx="1152144" cy="2830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511" name="Group 173"/>
              <p:cNvGrpSpPr/>
              <p:nvPr/>
            </p:nvGrpSpPr>
            <p:grpSpPr>
              <a:xfrm>
                <a:off x="1189678" y="2403366"/>
                <a:ext cx="1705257" cy="800348"/>
                <a:chOff x="2573294" y="1089843"/>
                <a:chExt cx="1705257" cy="800348"/>
              </a:xfrm>
            </p:grpSpPr>
            <p:sp>
              <p:nvSpPr>
                <p:cNvPr id="514" name="TextBox 513"/>
                <p:cNvSpPr txBox="1"/>
                <p:nvPr/>
              </p:nvSpPr>
              <p:spPr>
                <a:xfrm>
                  <a:off x="3425638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1802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5" name="TextBox 514"/>
                <p:cNvSpPr txBox="1"/>
                <p:nvPr/>
              </p:nvSpPr>
              <p:spPr>
                <a:xfrm>
                  <a:off x="3805553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1806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6" name="TextBox 515"/>
                <p:cNvSpPr txBox="1"/>
                <p:nvPr/>
              </p:nvSpPr>
              <p:spPr>
                <a:xfrm>
                  <a:off x="3057698" y="1089843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7" name="TextBox 516"/>
                <p:cNvSpPr txBox="1"/>
                <p:nvPr/>
              </p:nvSpPr>
              <p:spPr>
                <a:xfrm>
                  <a:off x="2573294" y="1315836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8" name="TextBox 517"/>
                <p:cNvSpPr txBox="1"/>
                <p:nvPr/>
              </p:nvSpPr>
              <p:spPr>
                <a:xfrm>
                  <a:off x="2573294" y="1655599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19" name="Picture 7"/>
                <p:cNvPicPr preferRelativeResize="0">
                  <a:picLocks noChangeAspect="1" noChangeArrowheads="1"/>
                </p:cNvPicPr>
                <p:nvPr/>
              </p:nvPicPr>
              <p:blipFill>
                <a:blip r:embed="rId6" cstate="print"/>
                <a:srcRect l="9513" t="17250" r="15344" b="22547"/>
                <a:stretch>
                  <a:fillRect/>
                </a:stretch>
              </p:blipFill>
              <p:spPr bwMode="auto">
                <a:xfrm>
                  <a:off x="3082210" y="1256344"/>
                  <a:ext cx="1152144" cy="2924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20" name="Picture 8"/>
                <p:cNvPicPr preferRelativeResize="0">
                  <a:picLocks noChangeAspect="1" noChangeArrowheads="1"/>
                </p:cNvPicPr>
                <p:nvPr/>
              </p:nvPicPr>
              <p:blipFill>
                <a:blip r:embed="rId7" cstate="print"/>
                <a:srcRect l="9461" t="22762" r="17014" b="37934"/>
                <a:stretch>
                  <a:fillRect/>
                </a:stretch>
              </p:blipFill>
              <p:spPr bwMode="auto">
                <a:xfrm>
                  <a:off x="3082210" y="1604735"/>
                  <a:ext cx="1152144" cy="285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512" name="TextBox 511"/>
              <p:cNvSpPr txBox="1"/>
              <p:nvPr/>
            </p:nvSpPr>
            <p:spPr>
              <a:xfrm>
                <a:off x="1976882" y="1119027"/>
                <a:ext cx="66556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 smtClean="0">
                    <a:latin typeface="Arial" pitchFamily="34" charset="0"/>
                    <a:cs typeface="Arial" pitchFamily="34" charset="0"/>
                  </a:rPr>
                  <a:t>722 cells</a:t>
                </a:r>
                <a:endParaRPr lang="en-US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13" name="Straight Connector 512"/>
              <p:cNvCxnSpPr/>
              <p:nvPr/>
            </p:nvCxnSpPr>
            <p:spPr>
              <a:xfrm>
                <a:off x="1768233" y="1331153"/>
                <a:ext cx="100584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2" name="Group 221"/>
            <p:cNvGrpSpPr/>
            <p:nvPr/>
          </p:nvGrpSpPr>
          <p:grpSpPr>
            <a:xfrm>
              <a:off x="3389866" y="1106995"/>
              <a:ext cx="1706849" cy="3159694"/>
              <a:chOff x="3389866" y="1106995"/>
              <a:chExt cx="1706849" cy="3159694"/>
            </a:xfrm>
          </p:grpSpPr>
          <p:grpSp>
            <p:nvGrpSpPr>
              <p:cNvPr id="483" name="Group 200"/>
              <p:cNvGrpSpPr/>
              <p:nvPr/>
            </p:nvGrpSpPr>
            <p:grpSpPr>
              <a:xfrm>
                <a:off x="3394629" y="1310299"/>
                <a:ext cx="1702086" cy="794132"/>
                <a:chOff x="2929104" y="1116535"/>
                <a:chExt cx="1702086" cy="794132"/>
              </a:xfrm>
            </p:grpSpPr>
            <p:sp>
              <p:nvSpPr>
                <p:cNvPr id="502" name="TextBox 501"/>
                <p:cNvSpPr txBox="1"/>
                <p:nvPr/>
              </p:nvSpPr>
              <p:spPr>
                <a:xfrm>
                  <a:off x="4158192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5233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3" name="TextBox 502"/>
                <p:cNvSpPr txBox="1"/>
                <p:nvPr/>
              </p:nvSpPr>
              <p:spPr>
                <a:xfrm>
                  <a:off x="3796694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5240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4" name="TextBox 503"/>
                <p:cNvSpPr txBox="1"/>
                <p:nvPr/>
              </p:nvSpPr>
              <p:spPr>
                <a:xfrm>
                  <a:off x="3416191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5" name="TextBox 504"/>
                <p:cNvSpPr txBox="1"/>
                <p:nvPr/>
              </p:nvSpPr>
              <p:spPr>
                <a:xfrm>
                  <a:off x="2929104" y="1333401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6" name="TextBox 505"/>
                <p:cNvSpPr txBox="1"/>
                <p:nvPr/>
              </p:nvSpPr>
              <p:spPr>
                <a:xfrm>
                  <a:off x="2929104" y="1675733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07" name="Picture 10"/>
                <p:cNvPicPr preferRelativeResize="0">
                  <a:picLocks noChangeAspect="1" noChangeArrowheads="1"/>
                </p:cNvPicPr>
                <p:nvPr/>
              </p:nvPicPr>
              <p:blipFill>
                <a:blip r:embed="rId8" cstate="print"/>
                <a:srcRect l="12731" t="23724" r="15540" b="32141"/>
                <a:stretch>
                  <a:fillRect/>
                </a:stretch>
              </p:blipFill>
              <p:spPr bwMode="auto">
                <a:xfrm>
                  <a:off x="3439856" y="1624442"/>
                  <a:ext cx="1152144" cy="2862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8" name="Picture 11"/>
                <p:cNvPicPr preferRelativeResize="0">
                  <a:picLocks noChangeAspect="1" noChangeArrowheads="1"/>
                </p:cNvPicPr>
                <p:nvPr/>
              </p:nvPicPr>
              <p:blipFill>
                <a:blip r:embed="rId9" cstate="print"/>
                <a:srcRect l="7798" t="3204" r="7701" b="22506"/>
                <a:stretch>
                  <a:fillRect/>
                </a:stretch>
              </p:blipFill>
              <p:spPr bwMode="auto">
                <a:xfrm>
                  <a:off x="3439856" y="1283116"/>
                  <a:ext cx="1152144" cy="284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84" name="Group 194"/>
              <p:cNvGrpSpPr/>
              <p:nvPr/>
            </p:nvGrpSpPr>
            <p:grpSpPr>
              <a:xfrm>
                <a:off x="3389866" y="2391102"/>
                <a:ext cx="1706849" cy="794333"/>
                <a:chOff x="4773482" y="1116535"/>
                <a:chExt cx="1706849" cy="794333"/>
              </a:xfrm>
            </p:grpSpPr>
            <p:sp>
              <p:nvSpPr>
                <p:cNvPr id="495" name="TextBox 494"/>
                <p:cNvSpPr txBox="1"/>
                <p:nvPr/>
              </p:nvSpPr>
              <p:spPr>
                <a:xfrm>
                  <a:off x="4773482" y="1336976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6" name="TextBox 495"/>
                <p:cNvSpPr txBox="1"/>
                <p:nvPr/>
              </p:nvSpPr>
              <p:spPr>
                <a:xfrm>
                  <a:off x="4773482" y="1676739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7" name="TextBox 496"/>
                <p:cNvSpPr txBox="1"/>
                <p:nvPr/>
              </p:nvSpPr>
              <p:spPr>
                <a:xfrm>
                  <a:off x="5646470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1802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8" name="TextBox 497"/>
                <p:cNvSpPr txBox="1"/>
                <p:nvPr/>
              </p:nvSpPr>
              <p:spPr>
                <a:xfrm>
                  <a:off x="6007333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1806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9" name="TextBox 498"/>
                <p:cNvSpPr txBox="1"/>
                <p:nvPr/>
              </p:nvSpPr>
              <p:spPr>
                <a:xfrm>
                  <a:off x="5254715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500" name="Picture 13"/>
                <p:cNvPicPr preferRelativeResize="0">
                  <a:picLocks noChangeAspect="1" noChangeArrowheads="1"/>
                </p:cNvPicPr>
                <p:nvPr/>
              </p:nvPicPr>
              <p:blipFill>
                <a:blip r:embed="rId10" cstate="print"/>
                <a:srcRect l="19741" t="32785" r="22026" b="33143"/>
                <a:stretch>
                  <a:fillRect/>
                </a:stretch>
              </p:blipFill>
              <p:spPr bwMode="auto">
                <a:xfrm>
                  <a:off x="5285456" y="1626454"/>
                  <a:ext cx="1152144" cy="284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501" name="Picture 14"/>
                <p:cNvPicPr preferRelativeResize="0">
                  <a:picLocks noChangeAspect="1" noChangeArrowheads="1"/>
                </p:cNvPicPr>
                <p:nvPr/>
              </p:nvPicPr>
              <p:blipFill>
                <a:blip r:embed="rId11" cstate="print"/>
                <a:srcRect l="13259" t="26842" r="14127" b="29795"/>
                <a:stretch>
                  <a:fillRect/>
                </a:stretch>
              </p:blipFill>
              <p:spPr bwMode="auto">
                <a:xfrm>
                  <a:off x="5285456" y="1285430"/>
                  <a:ext cx="1152144" cy="2866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85" name="Group 182"/>
              <p:cNvGrpSpPr/>
              <p:nvPr/>
            </p:nvGrpSpPr>
            <p:grpSpPr>
              <a:xfrm>
                <a:off x="3396516" y="3472106"/>
                <a:ext cx="1700199" cy="794583"/>
                <a:chOff x="6619493" y="1116535"/>
                <a:chExt cx="1700199" cy="794583"/>
              </a:xfrm>
            </p:grpSpPr>
            <p:sp>
              <p:nvSpPr>
                <p:cNvPr id="488" name="TextBox 487"/>
                <p:cNvSpPr txBox="1"/>
                <p:nvPr/>
              </p:nvSpPr>
              <p:spPr>
                <a:xfrm>
                  <a:off x="7459650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1277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9" name="TextBox 488"/>
                <p:cNvSpPr txBox="1"/>
                <p:nvPr/>
              </p:nvSpPr>
              <p:spPr>
                <a:xfrm>
                  <a:off x="7846694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1532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0" name="TextBox 489"/>
                <p:cNvSpPr txBox="1"/>
                <p:nvPr/>
              </p:nvSpPr>
              <p:spPr>
                <a:xfrm>
                  <a:off x="7082196" y="1116535"/>
                  <a:ext cx="47299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NTC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1" name="TextBox 490"/>
                <p:cNvSpPr txBox="1"/>
                <p:nvPr/>
              </p:nvSpPr>
              <p:spPr>
                <a:xfrm>
                  <a:off x="6619493" y="1340691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2" name="TextBox 491"/>
                <p:cNvSpPr txBox="1"/>
                <p:nvPr/>
              </p:nvSpPr>
              <p:spPr>
                <a:xfrm>
                  <a:off x="6619493" y="1677992"/>
                  <a:ext cx="573145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700" dirty="0" smtClean="0">
                      <a:latin typeface="Symbol" pitchFamily="18" charset="2"/>
                      <a:cs typeface="Arial" pitchFamily="34" charset="0"/>
                    </a:rPr>
                    <a:t>b</a:t>
                  </a:r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-actin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pic>
              <p:nvPicPr>
                <p:cNvPr id="493" name="Picture 15"/>
                <p:cNvPicPr preferRelativeResize="0">
                  <a:picLocks noChangeAspect="1" noChangeArrowheads="1"/>
                </p:cNvPicPr>
                <p:nvPr/>
              </p:nvPicPr>
              <p:blipFill>
                <a:blip r:embed="rId12" cstate="print"/>
                <a:srcRect l="13586" t="24653" r="10157" b="33561"/>
                <a:stretch>
                  <a:fillRect/>
                </a:stretch>
              </p:blipFill>
              <p:spPr bwMode="auto">
                <a:xfrm>
                  <a:off x="7131916" y="1628960"/>
                  <a:ext cx="1152144" cy="2821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4" name="Picture 16"/>
                <p:cNvPicPr preferRelativeResize="0">
                  <a:picLocks noChangeAspect="1" noChangeArrowheads="1"/>
                </p:cNvPicPr>
                <p:nvPr/>
              </p:nvPicPr>
              <p:blipFill>
                <a:blip r:embed="rId13" cstate="print"/>
                <a:srcRect l="12561" t="20964" r="11966" b="33721"/>
                <a:stretch>
                  <a:fillRect/>
                </a:stretch>
              </p:blipFill>
              <p:spPr bwMode="auto">
                <a:xfrm>
                  <a:off x="7131916" y="1289899"/>
                  <a:ext cx="1152144" cy="2853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486" name="TextBox 485"/>
              <p:cNvSpPr txBox="1"/>
              <p:nvPr/>
            </p:nvSpPr>
            <p:spPr>
              <a:xfrm>
                <a:off x="4118116" y="1106995"/>
                <a:ext cx="72968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 smtClean="0">
                    <a:latin typeface="Arial" pitchFamily="34" charset="0"/>
                    <a:cs typeface="Arial" pitchFamily="34" charset="0"/>
                  </a:rPr>
                  <a:t>1108 cells</a:t>
                </a:r>
                <a:endParaRPr lang="en-US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87" name="Straight Connector 486"/>
              <p:cNvCxnSpPr/>
              <p:nvPr/>
            </p:nvCxnSpPr>
            <p:spPr>
              <a:xfrm>
                <a:off x="3980039" y="1319123"/>
                <a:ext cx="100584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38</Words>
  <Application>Microsoft Office PowerPoint</Application>
  <PresentationFormat>Letter Paper (8.5x11 in)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9</cp:revision>
  <dcterms:created xsi:type="dcterms:W3CDTF">2016-03-22T15:52:44Z</dcterms:created>
  <dcterms:modified xsi:type="dcterms:W3CDTF">2016-03-22T15:59:17Z</dcterms:modified>
</cp:coreProperties>
</file>