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328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76929-D624-4342-AC64-8E21162966B3}" type="datetimeFigureOut">
              <a:rPr lang="en-US" smtClean="0"/>
              <a:t>3/22/2016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65503-4377-4131-9D37-81B71136F1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TextBox 534"/>
          <p:cNvSpPr txBox="1"/>
          <p:nvPr/>
        </p:nvSpPr>
        <p:spPr>
          <a:xfrm>
            <a:off x="2862655" y="343495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S10</a:t>
            </a:r>
          </a:p>
        </p:txBody>
      </p:sp>
      <p:grpSp>
        <p:nvGrpSpPr>
          <p:cNvPr id="536" name="Group 535"/>
          <p:cNvGrpSpPr/>
          <p:nvPr/>
        </p:nvGrpSpPr>
        <p:grpSpPr>
          <a:xfrm>
            <a:off x="3556080" y="1030933"/>
            <a:ext cx="2698843" cy="1129505"/>
            <a:chOff x="3387632" y="1030933"/>
            <a:chExt cx="2698843" cy="1129505"/>
          </a:xfrm>
        </p:grpSpPr>
        <p:sp>
          <p:nvSpPr>
            <p:cNvPr id="537" name="TextBox 536"/>
            <p:cNvSpPr txBox="1"/>
            <p:nvPr/>
          </p:nvSpPr>
          <p:spPr>
            <a:xfrm>
              <a:off x="3387632" y="1030933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pic>
          <p:nvPicPr>
            <p:cNvPr id="53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3326" t="27011" r="11026" b="27661"/>
            <a:stretch>
              <a:fillRect/>
            </a:stretch>
          </p:blipFill>
          <p:spPr bwMode="auto">
            <a:xfrm>
              <a:off x="3967138" y="1347642"/>
              <a:ext cx="2114550" cy="292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9" name="TextBox 538"/>
            <p:cNvSpPr txBox="1"/>
            <p:nvPr/>
          </p:nvSpPr>
          <p:spPr>
            <a:xfrm>
              <a:off x="3576659" y="1392870"/>
              <a:ext cx="4339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MYC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0" name="TextBox 539"/>
            <p:cNvSpPr txBox="1"/>
            <p:nvPr/>
          </p:nvSpPr>
          <p:spPr>
            <a:xfrm>
              <a:off x="3488507" y="1697681"/>
              <a:ext cx="52448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 smtClean="0">
                  <a:latin typeface="Symbol" pitchFamily="18" charset="2"/>
                  <a:cs typeface="Arial" pitchFamily="34" charset="0"/>
                </a:rPr>
                <a:t>b</a:t>
              </a:r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-actin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4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4056" t="41696" r="5156" b="19063"/>
            <a:stretch>
              <a:fillRect/>
            </a:stretch>
          </p:blipFill>
          <p:spPr bwMode="auto">
            <a:xfrm>
              <a:off x="3967138" y="1651261"/>
              <a:ext cx="2116931" cy="292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542" name="Group 133"/>
            <p:cNvGrpSpPr/>
            <p:nvPr/>
          </p:nvGrpSpPr>
          <p:grpSpPr>
            <a:xfrm>
              <a:off x="3962814" y="1068297"/>
              <a:ext cx="2117651" cy="322107"/>
              <a:chOff x="1247060" y="3378255"/>
              <a:chExt cx="2117651" cy="322107"/>
            </a:xfrm>
          </p:grpSpPr>
          <p:sp>
            <p:nvSpPr>
              <p:cNvPr id="545" name="TextBox 544"/>
              <p:cNvSpPr txBox="1"/>
              <p:nvPr/>
            </p:nvSpPr>
            <p:spPr>
              <a:xfrm>
                <a:off x="1553631" y="3500307"/>
                <a:ext cx="39548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5240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6" name="TextBox 545"/>
              <p:cNvSpPr txBox="1"/>
              <p:nvPr/>
            </p:nvSpPr>
            <p:spPr>
              <a:xfrm>
                <a:off x="1836422" y="3500307"/>
                <a:ext cx="40082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5233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7" name="TextBox 546"/>
              <p:cNvSpPr txBox="1"/>
              <p:nvPr/>
            </p:nvSpPr>
            <p:spPr>
              <a:xfrm>
                <a:off x="1247060" y="3500305"/>
                <a:ext cx="43600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NTC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8" name="TextBox 547"/>
              <p:cNvSpPr txBox="1"/>
              <p:nvPr/>
            </p:nvSpPr>
            <p:spPr>
              <a:xfrm>
                <a:off x="2117408" y="3500307"/>
                <a:ext cx="3900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1802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9" name="TextBox 548"/>
              <p:cNvSpPr txBox="1"/>
              <p:nvPr/>
            </p:nvSpPr>
            <p:spPr>
              <a:xfrm>
                <a:off x="2400778" y="3500307"/>
                <a:ext cx="3900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1806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0" name="TextBox 549"/>
              <p:cNvSpPr txBox="1"/>
              <p:nvPr/>
            </p:nvSpPr>
            <p:spPr>
              <a:xfrm>
                <a:off x="2691292" y="3500307"/>
                <a:ext cx="3900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1277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1" name="TextBox 550"/>
              <p:cNvSpPr txBox="1"/>
              <p:nvPr/>
            </p:nvSpPr>
            <p:spPr>
              <a:xfrm>
                <a:off x="2974663" y="3500307"/>
                <a:ext cx="3900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1532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52" name="Group 155"/>
              <p:cNvGrpSpPr/>
              <p:nvPr/>
            </p:nvGrpSpPr>
            <p:grpSpPr>
              <a:xfrm>
                <a:off x="1643950" y="3378255"/>
                <a:ext cx="1636437" cy="200055"/>
                <a:chOff x="1419228" y="2495826"/>
                <a:chExt cx="1636437" cy="200055"/>
              </a:xfrm>
            </p:grpSpPr>
            <p:cxnSp>
              <p:nvCxnSpPr>
                <p:cNvPr id="553" name="Straight Connector 552"/>
                <p:cNvCxnSpPr/>
                <p:nvPr/>
              </p:nvCxnSpPr>
              <p:spPr>
                <a:xfrm>
                  <a:off x="1419228" y="2655366"/>
                  <a:ext cx="50292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4" name="TextBox 553"/>
                <p:cNvSpPr txBox="1"/>
                <p:nvPr/>
              </p:nvSpPr>
              <p:spPr>
                <a:xfrm>
                  <a:off x="1459733" y="2495826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5" name="TextBox 554"/>
                <p:cNvSpPr txBox="1"/>
                <p:nvPr/>
              </p:nvSpPr>
              <p:spPr>
                <a:xfrm>
                  <a:off x="2019370" y="2495826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BRD3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6" name="TextBox 555"/>
                <p:cNvSpPr txBox="1"/>
                <p:nvPr/>
              </p:nvSpPr>
              <p:spPr>
                <a:xfrm>
                  <a:off x="2593250" y="2495826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BRD4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557" name="Straight Connector 556"/>
                <p:cNvCxnSpPr/>
                <p:nvPr/>
              </p:nvCxnSpPr>
              <p:spPr>
                <a:xfrm>
                  <a:off x="1978865" y="2655366"/>
                  <a:ext cx="50292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8" name="Straight Connector 557"/>
                <p:cNvCxnSpPr/>
                <p:nvPr/>
              </p:nvCxnSpPr>
              <p:spPr>
                <a:xfrm>
                  <a:off x="2552745" y="2655366"/>
                  <a:ext cx="50292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543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 l="8332" t="24983" r="7483" b="20433"/>
            <a:stretch>
              <a:fillRect/>
            </a:stretch>
          </p:blipFill>
          <p:spPr bwMode="auto">
            <a:xfrm>
              <a:off x="3969544" y="1345260"/>
              <a:ext cx="2116931" cy="29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44" name="TextBox 543"/>
            <p:cNvSpPr txBox="1"/>
            <p:nvPr/>
          </p:nvSpPr>
          <p:spPr>
            <a:xfrm>
              <a:off x="4671814" y="1929606"/>
              <a:ext cx="7296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itchFamily="34" charset="0"/>
                  <a:cs typeface="Arial" pitchFamily="34" charset="0"/>
                </a:rPr>
                <a:t>1108 cells</a:t>
              </a:r>
              <a:endParaRPr lang="en-US" sz="9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59" name="Group 558"/>
          <p:cNvGrpSpPr/>
          <p:nvPr/>
        </p:nvGrpSpPr>
        <p:grpSpPr>
          <a:xfrm>
            <a:off x="534006" y="1034061"/>
            <a:ext cx="2656748" cy="1126377"/>
            <a:chOff x="546038" y="1034061"/>
            <a:chExt cx="2656748" cy="1126377"/>
          </a:xfrm>
        </p:grpSpPr>
        <p:sp>
          <p:nvSpPr>
            <p:cNvPr id="560" name="TextBox 559"/>
            <p:cNvSpPr txBox="1"/>
            <p:nvPr/>
          </p:nvSpPr>
          <p:spPr>
            <a:xfrm>
              <a:off x="546038" y="1034061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1" name="TextBox 560"/>
            <p:cNvSpPr txBox="1"/>
            <p:nvPr/>
          </p:nvSpPr>
          <p:spPr>
            <a:xfrm>
              <a:off x="722725" y="1391682"/>
              <a:ext cx="4339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MYC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2" name="TextBox 561"/>
            <p:cNvSpPr txBox="1"/>
            <p:nvPr/>
          </p:nvSpPr>
          <p:spPr>
            <a:xfrm>
              <a:off x="671854" y="1698871"/>
              <a:ext cx="48835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700" dirty="0" smtClean="0">
                  <a:latin typeface="Symbol" pitchFamily="18" charset="2"/>
                  <a:cs typeface="Arial" pitchFamily="34" charset="0"/>
                </a:rPr>
                <a:t>b</a:t>
              </a:r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-actin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63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3476" t="20754" r="5900" b="27298"/>
            <a:stretch>
              <a:fillRect/>
            </a:stretch>
          </p:blipFill>
          <p:spPr bwMode="auto">
            <a:xfrm>
              <a:off x="1112044" y="1345260"/>
              <a:ext cx="2071687" cy="2928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564" name="Group 132"/>
            <p:cNvGrpSpPr/>
            <p:nvPr/>
          </p:nvGrpSpPr>
          <p:grpSpPr>
            <a:xfrm>
              <a:off x="1092278" y="1068297"/>
              <a:ext cx="2110508" cy="322107"/>
              <a:chOff x="1254203" y="3378255"/>
              <a:chExt cx="2110508" cy="322107"/>
            </a:xfrm>
          </p:grpSpPr>
          <p:sp>
            <p:nvSpPr>
              <p:cNvPr id="567" name="TextBox 566"/>
              <p:cNvSpPr txBox="1"/>
              <p:nvPr/>
            </p:nvSpPr>
            <p:spPr>
              <a:xfrm>
                <a:off x="1534202" y="3500307"/>
                <a:ext cx="43007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5240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8" name="TextBox 567"/>
              <p:cNvSpPr txBox="1"/>
              <p:nvPr/>
            </p:nvSpPr>
            <p:spPr>
              <a:xfrm>
                <a:off x="1824263" y="3500307"/>
                <a:ext cx="40471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5233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9" name="TextBox 568"/>
              <p:cNvSpPr txBox="1"/>
              <p:nvPr/>
            </p:nvSpPr>
            <p:spPr>
              <a:xfrm>
                <a:off x="1254203" y="3500305"/>
                <a:ext cx="436006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NTC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0" name="TextBox 569"/>
              <p:cNvSpPr txBox="1"/>
              <p:nvPr/>
            </p:nvSpPr>
            <p:spPr>
              <a:xfrm>
                <a:off x="2095979" y="3500307"/>
                <a:ext cx="3900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1802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1" name="TextBox 570"/>
              <p:cNvSpPr txBox="1"/>
              <p:nvPr/>
            </p:nvSpPr>
            <p:spPr>
              <a:xfrm>
                <a:off x="2386492" y="3500307"/>
                <a:ext cx="3900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1806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2" name="TextBox 571"/>
              <p:cNvSpPr txBox="1"/>
              <p:nvPr/>
            </p:nvSpPr>
            <p:spPr>
              <a:xfrm>
                <a:off x="2684149" y="3500307"/>
                <a:ext cx="3900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1277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3" name="TextBox 572"/>
              <p:cNvSpPr txBox="1"/>
              <p:nvPr/>
            </p:nvSpPr>
            <p:spPr>
              <a:xfrm>
                <a:off x="2974663" y="3500307"/>
                <a:ext cx="3900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1532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74" name="Group 155"/>
              <p:cNvGrpSpPr/>
              <p:nvPr/>
            </p:nvGrpSpPr>
            <p:grpSpPr>
              <a:xfrm>
                <a:off x="1634426" y="3378255"/>
                <a:ext cx="1634056" cy="200055"/>
                <a:chOff x="1409704" y="2495826"/>
                <a:chExt cx="1634056" cy="200055"/>
              </a:xfrm>
            </p:grpSpPr>
            <p:cxnSp>
              <p:nvCxnSpPr>
                <p:cNvPr id="575" name="Straight Connector 574"/>
                <p:cNvCxnSpPr/>
                <p:nvPr/>
              </p:nvCxnSpPr>
              <p:spPr>
                <a:xfrm>
                  <a:off x="1409704" y="2655366"/>
                  <a:ext cx="50292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6" name="TextBox 575"/>
                <p:cNvSpPr txBox="1"/>
                <p:nvPr/>
              </p:nvSpPr>
              <p:spPr>
                <a:xfrm>
                  <a:off x="1450209" y="2495826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BRD2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7" name="TextBox 576"/>
                <p:cNvSpPr txBox="1"/>
                <p:nvPr/>
              </p:nvSpPr>
              <p:spPr>
                <a:xfrm>
                  <a:off x="2005084" y="2495826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BRD3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8" name="TextBox 577"/>
                <p:cNvSpPr txBox="1"/>
                <p:nvPr/>
              </p:nvSpPr>
              <p:spPr>
                <a:xfrm>
                  <a:off x="2581345" y="2495826"/>
                  <a:ext cx="42191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BRD4</a:t>
                  </a:r>
                  <a:endParaRPr lang="en-US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579" name="Straight Connector 578"/>
                <p:cNvCxnSpPr/>
                <p:nvPr/>
              </p:nvCxnSpPr>
              <p:spPr>
                <a:xfrm>
                  <a:off x="1964579" y="2655366"/>
                  <a:ext cx="50292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0" name="Straight Connector 579"/>
                <p:cNvCxnSpPr/>
                <p:nvPr/>
              </p:nvCxnSpPr>
              <p:spPr>
                <a:xfrm>
                  <a:off x="2540840" y="2655366"/>
                  <a:ext cx="50292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565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 l="1207" t="17287" r="174" b="23172"/>
            <a:stretch>
              <a:fillRect/>
            </a:stretch>
          </p:blipFill>
          <p:spPr bwMode="auto">
            <a:xfrm>
              <a:off x="1112044" y="1651261"/>
              <a:ext cx="2074069" cy="295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66" name="TextBox 565"/>
            <p:cNvSpPr txBox="1"/>
            <p:nvPr/>
          </p:nvSpPr>
          <p:spPr>
            <a:xfrm>
              <a:off x="1822564" y="1929606"/>
              <a:ext cx="6655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itchFamily="34" charset="0"/>
                  <a:cs typeface="Arial" pitchFamily="34" charset="0"/>
                </a:rPr>
                <a:t>722 cells</a:t>
              </a:r>
              <a:endParaRPr lang="en-US" sz="9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81" name="Group 580"/>
          <p:cNvGrpSpPr/>
          <p:nvPr/>
        </p:nvGrpSpPr>
        <p:grpSpPr>
          <a:xfrm>
            <a:off x="536513" y="2229185"/>
            <a:ext cx="5626256" cy="2224810"/>
            <a:chOff x="536513" y="2241217"/>
            <a:chExt cx="5626256" cy="2224810"/>
          </a:xfrm>
        </p:grpSpPr>
        <p:pic>
          <p:nvPicPr>
            <p:cNvPr id="582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725777" y="2280395"/>
              <a:ext cx="2436992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83" name="Straight Connector 582"/>
            <p:cNvCxnSpPr/>
            <p:nvPr/>
          </p:nvCxnSpPr>
          <p:spPr>
            <a:xfrm>
              <a:off x="4461108" y="4090451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4" name="TextBox 583"/>
            <p:cNvSpPr txBox="1"/>
            <p:nvPr/>
          </p:nvSpPr>
          <p:spPr>
            <a:xfrm>
              <a:off x="4478753" y="4073771"/>
              <a:ext cx="4219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BRD2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5" name="TextBox 584"/>
            <p:cNvSpPr txBox="1"/>
            <p:nvPr/>
          </p:nvSpPr>
          <p:spPr>
            <a:xfrm>
              <a:off x="5040771" y="4073771"/>
              <a:ext cx="4219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BRD3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6" name="TextBox 585"/>
            <p:cNvSpPr txBox="1"/>
            <p:nvPr/>
          </p:nvSpPr>
          <p:spPr>
            <a:xfrm>
              <a:off x="5607509" y="4073771"/>
              <a:ext cx="4219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BRD4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87" name="Straight Connector 586"/>
            <p:cNvCxnSpPr/>
            <p:nvPr/>
          </p:nvCxnSpPr>
          <p:spPr>
            <a:xfrm>
              <a:off x="5023126" y="4090451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Straight Connector 587"/>
            <p:cNvCxnSpPr/>
            <p:nvPr/>
          </p:nvCxnSpPr>
          <p:spPr>
            <a:xfrm>
              <a:off x="5589864" y="4090451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9" name="TextBox 588"/>
            <p:cNvSpPr txBox="1"/>
            <p:nvPr/>
          </p:nvSpPr>
          <p:spPr>
            <a:xfrm>
              <a:off x="4431956" y="3081765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0" name="TextBox 589"/>
            <p:cNvSpPr txBox="1"/>
            <p:nvPr/>
          </p:nvSpPr>
          <p:spPr>
            <a:xfrm>
              <a:off x="4712945" y="3210360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1" name="TextBox 590"/>
            <p:cNvSpPr txBox="1"/>
            <p:nvPr/>
          </p:nvSpPr>
          <p:spPr>
            <a:xfrm>
              <a:off x="5555908" y="3062707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2" name="TextBox 591"/>
            <p:cNvSpPr txBox="1"/>
            <p:nvPr/>
          </p:nvSpPr>
          <p:spPr>
            <a:xfrm>
              <a:off x="5836896" y="3157969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593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04849" y="2285158"/>
              <a:ext cx="2436992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594" name="Straight Connector 593"/>
            <p:cNvCxnSpPr/>
            <p:nvPr/>
          </p:nvCxnSpPr>
          <p:spPr>
            <a:xfrm>
              <a:off x="1435827" y="4090451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5" name="TextBox 594"/>
            <p:cNvSpPr txBox="1"/>
            <p:nvPr/>
          </p:nvSpPr>
          <p:spPr>
            <a:xfrm>
              <a:off x="1453472" y="4073771"/>
              <a:ext cx="4219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BRD2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6" name="TextBox 595"/>
            <p:cNvSpPr txBox="1"/>
            <p:nvPr/>
          </p:nvSpPr>
          <p:spPr>
            <a:xfrm>
              <a:off x="2015490" y="4073771"/>
              <a:ext cx="4219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BRD3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7" name="TextBox 596"/>
            <p:cNvSpPr txBox="1"/>
            <p:nvPr/>
          </p:nvSpPr>
          <p:spPr>
            <a:xfrm>
              <a:off x="2582228" y="4073771"/>
              <a:ext cx="4219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BRD4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98" name="Straight Connector 597"/>
            <p:cNvCxnSpPr/>
            <p:nvPr/>
          </p:nvCxnSpPr>
          <p:spPr>
            <a:xfrm>
              <a:off x="1997845" y="4090451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Straight Connector 598"/>
            <p:cNvCxnSpPr/>
            <p:nvPr/>
          </p:nvCxnSpPr>
          <p:spPr>
            <a:xfrm>
              <a:off x="2564583" y="4090451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0" name="TextBox 599"/>
            <p:cNvSpPr txBox="1"/>
            <p:nvPr/>
          </p:nvSpPr>
          <p:spPr>
            <a:xfrm>
              <a:off x="1406272" y="3191301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1" name="TextBox 600"/>
            <p:cNvSpPr txBox="1"/>
            <p:nvPr/>
          </p:nvSpPr>
          <p:spPr>
            <a:xfrm>
              <a:off x="1692024" y="3205584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2" name="TextBox 601"/>
            <p:cNvSpPr txBox="1"/>
            <p:nvPr/>
          </p:nvSpPr>
          <p:spPr>
            <a:xfrm>
              <a:off x="2530224" y="3177006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3" name="TextBox 602"/>
            <p:cNvSpPr txBox="1"/>
            <p:nvPr/>
          </p:nvSpPr>
          <p:spPr>
            <a:xfrm>
              <a:off x="2787400" y="3124615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4" name="TextBox 603"/>
            <p:cNvSpPr txBox="1"/>
            <p:nvPr/>
          </p:nvSpPr>
          <p:spPr>
            <a:xfrm>
              <a:off x="4763468" y="4235195"/>
              <a:ext cx="7296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itchFamily="34" charset="0"/>
                  <a:cs typeface="Arial" pitchFamily="34" charset="0"/>
                </a:rPr>
                <a:t>1108 cells</a:t>
              </a:r>
              <a:endParaRPr lang="en-US" sz="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5" name="TextBox 604"/>
            <p:cNvSpPr txBox="1"/>
            <p:nvPr/>
          </p:nvSpPr>
          <p:spPr>
            <a:xfrm>
              <a:off x="1760314" y="4235195"/>
              <a:ext cx="6655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itchFamily="34" charset="0"/>
                  <a:cs typeface="Arial" pitchFamily="34" charset="0"/>
                </a:rPr>
                <a:t>722 cells</a:t>
              </a:r>
              <a:endParaRPr lang="en-US" sz="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6" name="TextBox 605"/>
            <p:cNvSpPr txBox="1"/>
            <p:nvPr/>
          </p:nvSpPr>
          <p:spPr>
            <a:xfrm>
              <a:off x="536513" y="2241217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07" name="Straight Connector 606"/>
            <p:cNvCxnSpPr/>
            <p:nvPr/>
          </p:nvCxnSpPr>
          <p:spPr>
            <a:xfrm>
              <a:off x="1178697" y="4254819"/>
              <a:ext cx="18288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8" name="Straight Connector 607"/>
            <p:cNvCxnSpPr/>
            <p:nvPr/>
          </p:nvCxnSpPr>
          <p:spPr>
            <a:xfrm>
              <a:off x="4213911" y="4254819"/>
              <a:ext cx="18288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9" name="TextBox 608"/>
            <p:cNvSpPr txBox="1"/>
            <p:nvPr/>
          </p:nvSpPr>
          <p:spPr>
            <a:xfrm>
              <a:off x="3566445" y="2241623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D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10" name="Group 609"/>
          <p:cNvGrpSpPr/>
          <p:nvPr/>
        </p:nvGrpSpPr>
        <p:grpSpPr>
          <a:xfrm>
            <a:off x="536513" y="4536450"/>
            <a:ext cx="5630266" cy="2229348"/>
            <a:chOff x="536513" y="4548482"/>
            <a:chExt cx="5630266" cy="2229348"/>
          </a:xfrm>
        </p:grpSpPr>
        <p:pic>
          <p:nvPicPr>
            <p:cNvPr id="611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729787" y="4598998"/>
              <a:ext cx="2436992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12" name="Straight Connector 611"/>
            <p:cNvCxnSpPr/>
            <p:nvPr/>
          </p:nvCxnSpPr>
          <p:spPr>
            <a:xfrm>
              <a:off x="4465546" y="6399932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3" name="TextBox 612"/>
            <p:cNvSpPr txBox="1"/>
            <p:nvPr/>
          </p:nvSpPr>
          <p:spPr>
            <a:xfrm>
              <a:off x="4483191" y="6383252"/>
              <a:ext cx="4219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BRD2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" name="TextBox 613"/>
            <p:cNvSpPr txBox="1"/>
            <p:nvPr/>
          </p:nvSpPr>
          <p:spPr>
            <a:xfrm>
              <a:off x="5045209" y="6383252"/>
              <a:ext cx="4219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BRD3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" name="TextBox 614"/>
            <p:cNvSpPr txBox="1"/>
            <p:nvPr/>
          </p:nvSpPr>
          <p:spPr>
            <a:xfrm>
              <a:off x="5607184" y="6383252"/>
              <a:ext cx="42191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>
                  <a:latin typeface="Arial" pitchFamily="34" charset="0"/>
                  <a:cs typeface="Arial" pitchFamily="34" charset="0"/>
                </a:rPr>
                <a:t>BRD4</a:t>
              </a:r>
              <a:endParaRPr lang="en-US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6" name="Straight Connector 615"/>
            <p:cNvCxnSpPr/>
            <p:nvPr/>
          </p:nvCxnSpPr>
          <p:spPr>
            <a:xfrm>
              <a:off x="5027564" y="6399932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7" name="Straight Connector 616"/>
            <p:cNvCxnSpPr/>
            <p:nvPr/>
          </p:nvCxnSpPr>
          <p:spPr>
            <a:xfrm>
              <a:off x="5589539" y="6399932"/>
              <a:ext cx="4572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8" name="TextBox 617"/>
            <p:cNvSpPr txBox="1"/>
            <p:nvPr/>
          </p:nvSpPr>
          <p:spPr>
            <a:xfrm>
              <a:off x="4437616" y="5318041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" name="TextBox 618"/>
            <p:cNvSpPr txBox="1"/>
            <p:nvPr/>
          </p:nvSpPr>
          <p:spPr>
            <a:xfrm>
              <a:off x="4718604" y="5537106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" name="TextBox 619"/>
            <p:cNvSpPr txBox="1"/>
            <p:nvPr/>
          </p:nvSpPr>
          <p:spPr>
            <a:xfrm>
              <a:off x="5527700" y="5108450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1" name="TextBox 620"/>
            <p:cNvSpPr txBox="1"/>
            <p:nvPr/>
          </p:nvSpPr>
          <p:spPr>
            <a:xfrm>
              <a:off x="5837793" y="5194214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*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2" name="TextBox 621"/>
            <p:cNvSpPr txBox="1"/>
            <p:nvPr/>
          </p:nvSpPr>
          <p:spPr>
            <a:xfrm>
              <a:off x="4751425" y="6546998"/>
              <a:ext cx="72968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itchFamily="34" charset="0"/>
                  <a:cs typeface="Arial" pitchFamily="34" charset="0"/>
                </a:rPr>
                <a:t>1108 cells</a:t>
              </a:r>
              <a:endParaRPr lang="en-US" sz="9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23" name="Group 239"/>
            <p:cNvGrpSpPr/>
            <p:nvPr/>
          </p:nvGrpSpPr>
          <p:grpSpPr>
            <a:xfrm>
              <a:off x="714625" y="4599221"/>
              <a:ext cx="2436992" cy="2173846"/>
              <a:chOff x="786817" y="6596533"/>
              <a:chExt cx="2436992" cy="2173846"/>
            </a:xfrm>
          </p:grpSpPr>
          <p:pic>
            <p:nvPicPr>
              <p:cNvPr id="627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786817" y="6596533"/>
                <a:ext cx="2436992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628" name="Straight Connector 627"/>
              <p:cNvCxnSpPr/>
              <p:nvPr/>
            </p:nvCxnSpPr>
            <p:spPr>
              <a:xfrm>
                <a:off x="1518561" y="8395055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9" name="TextBox 628"/>
              <p:cNvSpPr txBox="1"/>
              <p:nvPr/>
            </p:nvSpPr>
            <p:spPr>
              <a:xfrm>
                <a:off x="1536206" y="8378375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0" name="TextBox 629"/>
              <p:cNvSpPr txBox="1"/>
              <p:nvPr/>
            </p:nvSpPr>
            <p:spPr>
              <a:xfrm>
                <a:off x="2098224" y="8378375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1" name="TextBox 630"/>
              <p:cNvSpPr txBox="1"/>
              <p:nvPr/>
            </p:nvSpPr>
            <p:spPr>
              <a:xfrm>
                <a:off x="2660199" y="8378375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BRD4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32" name="Straight Connector 631"/>
              <p:cNvCxnSpPr/>
              <p:nvPr/>
            </p:nvCxnSpPr>
            <p:spPr>
              <a:xfrm>
                <a:off x="2080579" y="8395055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3" name="Straight Connector 632"/>
              <p:cNvCxnSpPr/>
              <p:nvPr/>
            </p:nvCxnSpPr>
            <p:spPr>
              <a:xfrm>
                <a:off x="2642554" y="8395055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4" name="TextBox 633"/>
              <p:cNvSpPr txBox="1"/>
              <p:nvPr/>
            </p:nvSpPr>
            <p:spPr>
              <a:xfrm>
                <a:off x="1495398" y="7101040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5" name="TextBox 634"/>
              <p:cNvSpPr txBox="1"/>
              <p:nvPr/>
            </p:nvSpPr>
            <p:spPr>
              <a:xfrm>
                <a:off x="1776386" y="7401076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6" name="TextBox 635"/>
              <p:cNvSpPr txBox="1"/>
              <p:nvPr/>
            </p:nvSpPr>
            <p:spPr>
              <a:xfrm>
                <a:off x="2619349" y="7253437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7" name="TextBox 636"/>
              <p:cNvSpPr txBox="1"/>
              <p:nvPr/>
            </p:nvSpPr>
            <p:spPr>
              <a:xfrm>
                <a:off x="2871232" y="6967687"/>
                <a:ext cx="30328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8" name="TextBox 637"/>
              <p:cNvSpPr txBox="1"/>
              <p:nvPr/>
            </p:nvSpPr>
            <p:spPr>
              <a:xfrm>
                <a:off x="1846037" y="8539547"/>
                <a:ext cx="66556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b="1" dirty="0" smtClean="0">
                    <a:latin typeface="Arial" pitchFamily="34" charset="0"/>
                    <a:cs typeface="Arial" pitchFamily="34" charset="0"/>
                  </a:rPr>
                  <a:t>722 cells</a:t>
                </a:r>
                <a:endParaRPr lang="en-US" sz="9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39" name="Straight Connector 638"/>
              <p:cNvCxnSpPr/>
              <p:nvPr/>
            </p:nvCxnSpPr>
            <p:spPr>
              <a:xfrm>
                <a:off x="1264420" y="8559171"/>
                <a:ext cx="18288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24" name="Straight Connector 623"/>
            <p:cNvCxnSpPr/>
            <p:nvPr/>
          </p:nvCxnSpPr>
          <p:spPr>
            <a:xfrm>
              <a:off x="4201868" y="6566622"/>
              <a:ext cx="1828800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5" name="TextBox 624"/>
            <p:cNvSpPr txBox="1"/>
            <p:nvPr/>
          </p:nvSpPr>
          <p:spPr>
            <a:xfrm>
              <a:off x="536513" y="4548482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6" name="TextBox 625"/>
            <p:cNvSpPr txBox="1"/>
            <p:nvPr/>
          </p:nvSpPr>
          <p:spPr>
            <a:xfrm>
              <a:off x="3562578" y="4548482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F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40" name="Group 639"/>
          <p:cNvGrpSpPr/>
          <p:nvPr/>
        </p:nvGrpSpPr>
        <p:grpSpPr>
          <a:xfrm>
            <a:off x="544529" y="6830546"/>
            <a:ext cx="5622254" cy="2233289"/>
            <a:chOff x="544529" y="6830546"/>
            <a:chExt cx="5622254" cy="2233289"/>
          </a:xfrm>
        </p:grpSpPr>
        <p:grpSp>
          <p:nvGrpSpPr>
            <p:cNvPr id="641" name="Group 175"/>
            <p:cNvGrpSpPr/>
            <p:nvPr/>
          </p:nvGrpSpPr>
          <p:grpSpPr>
            <a:xfrm>
              <a:off x="713611" y="6889332"/>
              <a:ext cx="5453172" cy="2174503"/>
              <a:chOff x="713611" y="6889332"/>
              <a:chExt cx="5453172" cy="2174503"/>
            </a:xfrm>
          </p:grpSpPr>
          <p:pic>
            <p:nvPicPr>
              <p:cNvPr id="644" name="Picture 2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729791" y="6889334"/>
                <a:ext cx="2436992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45" name="Picture 3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713611" y="6889332"/>
                <a:ext cx="2436992" cy="1828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46" name="TextBox 645"/>
              <p:cNvSpPr txBox="1"/>
              <p:nvPr/>
            </p:nvSpPr>
            <p:spPr>
              <a:xfrm>
                <a:off x="1418427" y="7385189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7" name="TextBox 646"/>
              <p:cNvSpPr txBox="1"/>
              <p:nvPr/>
            </p:nvSpPr>
            <p:spPr>
              <a:xfrm>
                <a:off x="1704178" y="7351815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8" name="TextBox 647"/>
              <p:cNvSpPr txBox="1"/>
              <p:nvPr/>
            </p:nvSpPr>
            <p:spPr>
              <a:xfrm>
                <a:off x="2547141" y="7380407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9" name="TextBox 648"/>
              <p:cNvSpPr txBox="1"/>
              <p:nvPr/>
            </p:nvSpPr>
            <p:spPr>
              <a:xfrm>
                <a:off x="2822839" y="7251836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0" name="TextBox 649"/>
              <p:cNvSpPr txBox="1"/>
              <p:nvPr/>
            </p:nvSpPr>
            <p:spPr>
              <a:xfrm>
                <a:off x="4437850" y="7313748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1" name="TextBox 650"/>
              <p:cNvSpPr txBox="1"/>
              <p:nvPr/>
            </p:nvSpPr>
            <p:spPr>
              <a:xfrm>
                <a:off x="4718838" y="7470894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2" name="TextBox 651"/>
              <p:cNvSpPr txBox="1"/>
              <p:nvPr/>
            </p:nvSpPr>
            <p:spPr>
              <a:xfrm>
                <a:off x="5561801" y="7528064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3" name="TextBox 652"/>
              <p:cNvSpPr txBox="1"/>
              <p:nvPr/>
            </p:nvSpPr>
            <p:spPr>
              <a:xfrm>
                <a:off x="5842262" y="7228025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54" name="Straight Connector 653"/>
              <p:cNvCxnSpPr/>
              <p:nvPr/>
            </p:nvCxnSpPr>
            <p:spPr>
              <a:xfrm>
                <a:off x="1446364" y="8688510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5" name="TextBox 654"/>
              <p:cNvSpPr txBox="1"/>
              <p:nvPr/>
            </p:nvSpPr>
            <p:spPr>
              <a:xfrm>
                <a:off x="1464009" y="8671830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6" name="TextBox 655"/>
              <p:cNvSpPr txBox="1"/>
              <p:nvPr/>
            </p:nvSpPr>
            <p:spPr>
              <a:xfrm>
                <a:off x="2026027" y="8671830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7" name="TextBox 656"/>
              <p:cNvSpPr txBox="1"/>
              <p:nvPr/>
            </p:nvSpPr>
            <p:spPr>
              <a:xfrm>
                <a:off x="2588002" y="8671830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BRD4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58" name="Straight Connector 657"/>
              <p:cNvCxnSpPr/>
              <p:nvPr/>
            </p:nvCxnSpPr>
            <p:spPr>
              <a:xfrm>
                <a:off x="2008382" y="8688510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9" name="Straight Connector 658"/>
              <p:cNvCxnSpPr/>
              <p:nvPr/>
            </p:nvCxnSpPr>
            <p:spPr>
              <a:xfrm>
                <a:off x="2570357" y="8688510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0" name="TextBox 659"/>
              <p:cNvSpPr txBox="1"/>
              <p:nvPr/>
            </p:nvSpPr>
            <p:spPr>
              <a:xfrm>
                <a:off x="1773840" y="8833002"/>
                <a:ext cx="66556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b="1" dirty="0" smtClean="0">
                    <a:latin typeface="Arial" pitchFamily="34" charset="0"/>
                    <a:cs typeface="Arial" pitchFamily="34" charset="0"/>
                  </a:rPr>
                  <a:t>722 cells</a:t>
                </a:r>
                <a:endParaRPr lang="en-US" sz="9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61" name="Straight Connector 660"/>
              <p:cNvCxnSpPr/>
              <p:nvPr/>
            </p:nvCxnSpPr>
            <p:spPr>
              <a:xfrm>
                <a:off x="1192223" y="8852626"/>
                <a:ext cx="18288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2" name="Straight Connector 661"/>
              <p:cNvCxnSpPr/>
              <p:nvPr/>
            </p:nvCxnSpPr>
            <p:spPr>
              <a:xfrm>
                <a:off x="4465543" y="8685937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3" name="TextBox 662"/>
              <p:cNvSpPr txBox="1"/>
              <p:nvPr/>
            </p:nvSpPr>
            <p:spPr>
              <a:xfrm>
                <a:off x="4483188" y="8669257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BRD2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4" name="TextBox 663"/>
              <p:cNvSpPr txBox="1"/>
              <p:nvPr/>
            </p:nvSpPr>
            <p:spPr>
              <a:xfrm>
                <a:off x="5045206" y="8669257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BRD3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5" name="TextBox 664"/>
              <p:cNvSpPr txBox="1"/>
              <p:nvPr/>
            </p:nvSpPr>
            <p:spPr>
              <a:xfrm>
                <a:off x="5607181" y="8669257"/>
                <a:ext cx="4219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 smtClean="0">
                    <a:latin typeface="Arial" pitchFamily="34" charset="0"/>
                    <a:cs typeface="Arial" pitchFamily="34" charset="0"/>
                  </a:rPr>
                  <a:t>BRD4</a:t>
                </a:r>
                <a:endParaRPr lang="en-US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66" name="Straight Connector 665"/>
              <p:cNvCxnSpPr/>
              <p:nvPr/>
            </p:nvCxnSpPr>
            <p:spPr>
              <a:xfrm>
                <a:off x="5027561" y="8685937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7" name="Straight Connector 666"/>
              <p:cNvCxnSpPr/>
              <p:nvPr/>
            </p:nvCxnSpPr>
            <p:spPr>
              <a:xfrm>
                <a:off x="5589536" y="8685937"/>
                <a:ext cx="4572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8" name="TextBox 667"/>
              <p:cNvSpPr txBox="1"/>
              <p:nvPr/>
            </p:nvSpPr>
            <p:spPr>
              <a:xfrm>
                <a:off x="4751422" y="8833003"/>
                <a:ext cx="72968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900" b="1" dirty="0" smtClean="0">
                    <a:latin typeface="Arial" pitchFamily="34" charset="0"/>
                    <a:cs typeface="Arial" pitchFamily="34" charset="0"/>
                  </a:rPr>
                  <a:t>1108 cells</a:t>
                </a:r>
                <a:endParaRPr lang="en-US" sz="9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69" name="Straight Connector 668"/>
              <p:cNvCxnSpPr/>
              <p:nvPr/>
            </p:nvCxnSpPr>
            <p:spPr>
              <a:xfrm>
                <a:off x="4201865" y="8852627"/>
                <a:ext cx="1828800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2" name="TextBox 641"/>
            <p:cNvSpPr txBox="1"/>
            <p:nvPr/>
          </p:nvSpPr>
          <p:spPr>
            <a:xfrm>
              <a:off x="544529" y="6830546"/>
              <a:ext cx="324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G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3" name="TextBox 642"/>
            <p:cNvSpPr txBox="1"/>
            <p:nvPr/>
          </p:nvSpPr>
          <p:spPr>
            <a:xfrm>
              <a:off x="3570594" y="6830546"/>
              <a:ext cx="314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92</Words>
  <Application>Microsoft Office PowerPoint</Application>
  <PresentationFormat>Letter Paper (8.5x11 in)</PresentationFormat>
  <Paragraphs>83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Partners HealthCare System,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Partners Information Systems</cp:lastModifiedBy>
  <cp:revision>10</cp:revision>
  <dcterms:created xsi:type="dcterms:W3CDTF">2016-03-22T15:52:44Z</dcterms:created>
  <dcterms:modified xsi:type="dcterms:W3CDTF">2016-03-22T15:59:57Z</dcterms:modified>
</cp:coreProperties>
</file>