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tiff"/><Relationship Id="rId18" Type="http://schemas.openxmlformats.org/officeDocument/2006/relationships/image" Target="../media/image17.emf"/><Relationship Id="rId26" Type="http://schemas.openxmlformats.org/officeDocument/2006/relationships/image" Target="../media/image25.emf"/><Relationship Id="rId3" Type="http://schemas.openxmlformats.org/officeDocument/2006/relationships/image" Target="../media/image2.jpeg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tiff"/><Relationship Id="rId17" Type="http://schemas.openxmlformats.org/officeDocument/2006/relationships/image" Target="../media/image16.emf"/><Relationship Id="rId25" Type="http://schemas.openxmlformats.org/officeDocument/2006/relationships/image" Target="../media/image24.emf"/><Relationship Id="rId2" Type="http://schemas.openxmlformats.org/officeDocument/2006/relationships/image" Target="../media/image1.jpeg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24" Type="http://schemas.openxmlformats.org/officeDocument/2006/relationships/image" Target="../media/image23.emf"/><Relationship Id="rId5" Type="http://schemas.openxmlformats.org/officeDocument/2006/relationships/image" Target="../media/image4.tiff"/><Relationship Id="rId15" Type="http://schemas.openxmlformats.org/officeDocument/2006/relationships/image" Target="../media/image14.emf"/><Relationship Id="rId23" Type="http://schemas.openxmlformats.org/officeDocument/2006/relationships/image" Target="../media/image22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tiff"/><Relationship Id="rId9" Type="http://schemas.openxmlformats.org/officeDocument/2006/relationships/image" Target="../media/image8.emf"/><Relationship Id="rId14" Type="http://schemas.openxmlformats.org/officeDocument/2006/relationships/image" Target="../media/image13.tif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Box 318"/>
          <p:cNvSpPr txBox="1"/>
          <p:nvPr/>
        </p:nvSpPr>
        <p:spPr>
          <a:xfrm>
            <a:off x="2898751" y="343495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S7</a:t>
            </a:r>
          </a:p>
        </p:txBody>
      </p:sp>
      <p:grpSp>
        <p:nvGrpSpPr>
          <p:cNvPr id="320" name="Group 319"/>
          <p:cNvGrpSpPr/>
          <p:nvPr/>
        </p:nvGrpSpPr>
        <p:grpSpPr>
          <a:xfrm>
            <a:off x="347519" y="1040814"/>
            <a:ext cx="6176697" cy="7463950"/>
            <a:chOff x="261794" y="1040814"/>
            <a:chExt cx="6176697" cy="7463950"/>
          </a:xfrm>
        </p:grpSpPr>
        <p:sp>
          <p:nvSpPr>
            <p:cNvPr id="321" name="TextBox 320"/>
            <p:cNvSpPr txBox="1"/>
            <p:nvPr/>
          </p:nvSpPr>
          <p:spPr>
            <a:xfrm>
              <a:off x="4423673" y="1066900"/>
              <a:ext cx="1085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G12D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/p53</a:t>
              </a:r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-/-</a:t>
              </a:r>
              <a:endParaRPr lang="en-US" sz="1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2" name="TextBox 321"/>
            <p:cNvSpPr txBox="1"/>
            <p:nvPr/>
          </p:nvSpPr>
          <p:spPr>
            <a:xfrm rot="16200000">
              <a:off x="366265" y="1822484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H&amp;E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4018595" y="1291256"/>
              <a:ext cx="5196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CTRL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4" name="TextBox 323"/>
            <p:cNvSpPr txBox="1"/>
            <p:nvPr/>
          </p:nvSpPr>
          <p:spPr>
            <a:xfrm>
              <a:off x="5446345" y="1291256"/>
              <a:ext cx="4619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BETi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5" name="Straight Connector 324"/>
            <p:cNvCxnSpPr/>
            <p:nvPr/>
          </p:nvCxnSpPr>
          <p:spPr>
            <a:xfrm>
              <a:off x="3582952" y="1281503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6" name="Picture 325" descr="F14 HE x200 final.jpg"/>
            <p:cNvPicPr>
              <a:picLocks noChangeAspect="1"/>
            </p:cNvPicPr>
            <p:nvPr/>
          </p:nvPicPr>
          <p:blipFill>
            <a:blip r:embed="rId2" cstate="print"/>
            <a:srcRect t="2979" b="12021"/>
            <a:stretch>
              <a:fillRect/>
            </a:stretch>
          </p:blipFill>
          <p:spPr>
            <a:xfrm>
              <a:off x="3585519" y="1490272"/>
              <a:ext cx="1371600" cy="914400"/>
            </a:xfrm>
            <a:prstGeom prst="rect">
              <a:avLst/>
            </a:prstGeom>
          </p:spPr>
        </p:pic>
        <p:pic>
          <p:nvPicPr>
            <p:cNvPr id="327" name="Picture 326" descr="F125 HE x200 final.jpg"/>
            <p:cNvPicPr>
              <a:picLocks noChangeAspect="1"/>
            </p:cNvPicPr>
            <p:nvPr/>
          </p:nvPicPr>
          <p:blipFill>
            <a:blip r:embed="rId3" cstate="print"/>
            <a:srcRect t="13133" b="1867"/>
            <a:stretch>
              <a:fillRect/>
            </a:stretch>
          </p:blipFill>
          <p:spPr>
            <a:xfrm>
              <a:off x="4996413" y="1490272"/>
              <a:ext cx="1371600" cy="914400"/>
            </a:xfrm>
            <a:prstGeom prst="rect">
              <a:avLst/>
            </a:prstGeom>
          </p:spPr>
        </p:pic>
        <p:grpSp>
          <p:nvGrpSpPr>
            <p:cNvPr id="328" name="Group 38"/>
            <p:cNvGrpSpPr/>
            <p:nvPr/>
          </p:nvGrpSpPr>
          <p:grpSpPr>
            <a:xfrm>
              <a:off x="701005" y="1291256"/>
              <a:ext cx="2782397" cy="1113416"/>
              <a:chOff x="805509" y="1272206"/>
              <a:chExt cx="2782397" cy="1113416"/>
            </a:xfrm>
          </p:grpSpPr>
          <p:grpSp>
            <p:nvGrpSpPr>
              <p:cNvPr id="437" name="Group 69"/>
              <p:cNvGrpSpPr/>
              <p:nvPr/>
            </p:nvGrpSpPr>
            <p:grpSpPr>
              <a:xfrm>
                <a:off x="805509" y="1473603"/>
                <a:ext cx="1371600" cy="909638"/>
                <a:chOff x="4881123" y="3058129"/>
                <a:chExt cx="1371600" cy="909638"/>
              </a:xfrm>
            </p:grpSpPr>
            <p:pic>
              <p:nvPicPr>
                <p:cNvPr id="443" name="Picture 442" descr="edit D449 10X H&amp;E.tif"/>
                <p:cNvPicPr>
                  <a:picLocks noChangeAspect="1"/>
                </p:cNvPicPr>
                <p:nvPr/>
              </p:nvPicPr>
              <p:blipFill>
                <a:blip r:embed="rId4" cstate="print"/>
                <a:srcRect l="40000" t="18889" b="28055"/>
                <a:stretch>
                  <a:fillRect/>
                </a:stretch>
              </p:blipFill>
              <p:spPr>
                <a:xfrm>
                  <a:off x="4881123" y="3058129"/>
                  <a:ext cx="1371600" cy="909638"/>
                </a:xfrm>
                <a:prstGeom prst="rect">
                  <a:avLst/>
                </a:prstGeom>
              </p:spPr>
            </p:pic>
            <p:cxnSp>
              <p:nvCxnSpPr>
                <p:cNvPr id="444" name="Straight Connector 443"/>
                <p:cNvCxnSpPr/>
                <p:nvPr/>
              </p:nvCxnSpPr>
              <p:spPr>
                <a:xfrm>
                  <a:off x="5933515" y="3901344"/>
                  <a:ext cx="2667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8" name="Group 74"/>
              <p:cNvGrpSpPr/>
              <p:nvPr/>
            </p:nvGrpSpPr>
            <p:grpSpPr>
              <a:xfrm>
                <a:off x="2216306" y="1471222"/>
                <a:ext cx="1371600" cy="914400"/>
                <a:chOff x="4881123" y="4015729"/>
                <a:chExt cx="1371600" cy="914400"/>
              </a:xfrm>
            </p:grpSpPr>
            <p:pic>
              <p:nvPicPr>
                <p:cNvPr id="441" name="Picture 440" descr="edit 1300 no tag H&amp;E 10X.tif"/>
                <p:cNvPicPr>
                  <a:picLocks noChangeAspect="1"/>
                </p:cNvPicPr>
                <p:nvPr/>
              </p:nvPicPr>
              <p:blipFill>
                <a:blip r:embed="rId5" cstate="print"/>
                <a:srcRect r="59999" b="20000"/>
                <a:stretch>
                  <a:fillRect/>
                </a:stretch>
              </p:blipFill>
              <p:spPr>
                <a:xfrm rot="5400000">
                  <a:off x="5109723" y="3787129"/>
                  <a:ext cx="914400" cy="1371600"/>
                </a:xfrm>
                <a:prstGeom prst="rect">
                  <a:avLst/>
                </a:prstGeom>
              </p:spPr>
            </p:pic>
            <p:cxnSp>
              <p:nvCxnSpPr>
                <p:cNvPr id="442" name="Straight Connector 441"/>
                <p:cNvCxnSpPr/>
                <p:nvPr/>
              </p:nvCxnSpPr>
              <p:spPr>
                <a:xfrm>
                  <a:off x="5918916" y="4866590"/>
                  <a:ext cx="2667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9" name="TextBox 438"/>
              <p:cNvSpPr txBox="1"/>
              <p:nvPr/>
            </p:nvSpPr>
            <p:spPr>
              <a:xfrm>
                <a:off x="1228860" y="1272206"/>
                <a:ext cx="5248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CTRL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TextBox 439"/>
              <p:cNvSpPr txBox="1"/>
              <p:nvPr/>
            </p:nvSpPr>
            <p:spPr>
              <a:xfrm>
                <a:off x="2668800" y="1272206"/>
                <a:ext cx="4666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BETi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29" name="TextBox 328"/>
            <p:cNvSpPr txBox="1"/>
            <p:nvPr/>
          </p:nvSpPr>
          <p:spPr>
            <a:xfrm>
              <a:off x="1724154" y="106688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Xenograft</a:t>
              </a:r>
              <a:endParaRPr lang="en-US" sz="1000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0" name="Straight Connector 329"/>
            <p:cNvCxnSpPr/>
            <p:nvPr/>
          </p:nvCxnSpPr>
          <p:spPr>
            <a:xfrm>
              <a:off x="706084" y="1281487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TextBox 330"/>
            <p:cNvSpPr txBox="1"/>
            <p:nvPr/>
          </p:nvSpPr>
          <p:spPr>
            <a:xfrm>
              <a:off x="267359" y="104081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306565" y="635168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1780280" y="6352321"/>
              <a:ext cx="320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4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5576" y="6409644"/>
              <a:ext cx="1188720" cy="2095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35" name="Group 145"/>
            <p:cNvGrpSpPr/>
            <p:nvPr/>
          </p:nvGrpSpPr>
          <p:grpSpPr>
            <a:xfrm>
              <a:off x="3620255" y="4864273"/>
              <a:ext cx="1186091" cy="1359035"/>
              <a:chOff x="3848101" y="4743450"/>
              <a:chExt cx="1186091" cy="1359035"/>
            </a:xfrm>
          </p:grpSpPr>
          <p:grpSp>
            <p:nvGrpSpPr>
              <p:cNvPr id="429" name="Group 138"/>
              <p:cNvGrpSpPr/>
              <p:nvPr/>
            </p:nvGrpSpPr>
            <p:grpSpPr>
              <a:xfrm>
                <a:off x="3848101" y="4743450"/>
                <a:ext cx="1186091" cy="1359035"/>
                <a:chOff x="3848101" y="4743450"/>
                <a:chExt cx="1186091" cy="1359035"/>
              </a:xfrm>
            </p:grpSpPr>
            <p:pic>
              <p:nvPicPr>
                <p:cNvPr id="431" name="Picture 12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848101" y="4743450"/>
                  <a:ext cx="1186091" cy="12801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432" name="Group 124"/>
                <p:cNvGrpSpPr/>
                <p:nvPr/>
              </p:nvGrpSpPr>
              <p:grpSpPr>
                <a:xfrm>
                  <a:off x="4333850" y="5948178"/>
                  <a:ext cx="499556" cy="154307"/>
                  <a:chOff x="1209654" y="5948178"/>
                  <a:chExt cx="499556" cy="154307"/>
                </a:xfrm>
              </p:grpSpPr>
              <p:sp>
                <p:nvSpPr>
                  <p:cNvPr id="433" name="Rectangle 432"/>
                  <p:cNvSpPr>
                    <a:spLocks noChangeArrowheads="1"/>
                  </p:cNvSpPr>
                  <p:nvPr/>
                </p:nvSpPr>
                <p:spPr bwMode="auto">
                  <a:xfrm>
                    <a:off x="1209654" y="5994763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34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516850" y="5994763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35" name="Straight Connector 434"/>
                  <p:cNvCxnSpPr/>
                  <p:nvPr/>
                </p:nvCxnSpPr>
                <p:spPr>
                  <a:xfrm>
                    <a:off x="1325472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6" name="Straight Connector 435"/>
                  <p:cNvCxnSpPr/>
                  <p:nvPr/>
                </p:nvCxnSpPr>
                <p:spPr>
                  <a:xfrm>
                    <a:off x="1611220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30" name="TextBox 49"/>
              <p:cNvSpPr txBox="1"/>
              <p:nvPr/>
            </p:nvSpPr>
            <p:spPr>
              <a:xfrm>
                <a:off x="4195104" y="4791407"/>
                <a:ext cx="46198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p=0.09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36" name="Group 147"/>
            <p:cNvGrpSpPr/>
            <p:nvPr/>
          </p:nvGrpSpPr>
          <p:grpSpPr>
            <a:xfrm>
              <a:off x="718059" y="4864273"/>
              <a:ext cx="1186091" cy="1359035"/>
              <a:chOff x="733426" y="4743450"/>
              <a:chExt cx="1186091" cy="1359035"/>
            </a:xfrm>
          </p:grpSpPr>
          <p:grpSp>
            <p:nvGrpSpPr>
              <p:cNvPr id="421" name="Group 136"/>
              <p:cNvGrpSpPr/>
              <p:nvPr/>
            </p:nvGrpSpPr>
            <p:grpSpPr>
              <a:xfrm>
                <a:off x="733426" y="4743450"/>
                <a:ext cx="1186091" cy="1359035"/>
                <a:chOff x="733426" y="4743450"/>
                <a:chExt cx="1186091" cy="1359035"/>
              </a:xfrm>
            </p:grpSpPr>
            <p:pic>
              <p:nvPicPr>
                <p:cNvPr id="423" name="Picture 13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733426" y="4743450"/>
                  <a:ext cx="1186091" cy="12801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424" name="Group 112"/>
                <p:cNvGrpSpPr/>
                <p:nvPr/>
              </p:nvGrpSpPr>
              <p:grpSpPr>
                <a:xfrm>
                  <a:off x="1209654" y="5948178"/>
                  <a:ext cx="499556" cy="154307"/>
                  <a:chOff x="1209654" y="5948178"/>
                  <a:chExt cx="499556" cy="154307"/>
                </a:xfrm>
              </p:grpSpPr>
              <p:sp>
                <p:nvSpPr>
                  <p:cNvPr id="425" name="Rectangle 424"/>
                  <p:cNvSpPr>
                    <a:spLocks noChangeArrowheads="1"/>
                  </p:cNvSpPr>
                  <p:nvPr/>
                </p:nvSpPr>
                <p:spPr bwMode="auto">
                  <a:xfrm>
                    <a:off x="1209654" y="5994763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2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516850" y="5994763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27" name="Straight Connector 426"/>
                  <p:cNvCxnSpPr/>
                  <p:nvPr/>
                </p:nvCxnSpPr>
                <p:spPr>
                  <a:xfrm>
                    <a:off x="1325472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/>
                  <p:cNvCxnSpPr/>
                  <p:nvPr/>
                </p:nvCxnSpPr>
                <p:spPr>
                  <a:xfrm>
                    <a:off x="1611220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22" name="TextBox 421"/>
              <p:cNvSpPr txBox="1"/>
              <p:nvPr/>
            </p:nvSpPr>
            <p:spPr>
              <a:xfrm>
                <a:off x="1077024" y="4791407"/>
                <a:ext cx="46198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p=0.11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37" name="Group 146"/>
            <p:cNvGrpSpPr/>
            <p:nvPr/>
          </p:nvGrpSpPr>
          <p:grpSpPr>
            <a:xfrm>
              <a:off x="2143137" y="4864273"/>
              <a:ext cx="1186091" cy="1359035"/>
              <a:chOff x="2238376" y="4743450"/>
              <a:chExt cx="1186091" cy="1359035"/>
            </a:xfrm>
          </p:grpSpPr>
          <p:grpSp>
            <p:nvGrpSpPr>
              <p:cNvPr id="413" name="Group 137"/>
              <p:cNvGrpSpPr/>
              <p:nvPr/>
            </p:nvGrpSpPr>
            <p:grpSpPr>
              <a:xfrm>
                <a:off x="2238376" y="4743450"/>
                <a:ext cx="1186091" cy="1359035"/>
                <a:chOff x="2238376" y="4743450"/>
                <a:chExt cx="1186091" cy="1359035"/>
              </a:xfrm>
            </p:grpSpPr>
            <p:pic>
              <p:nvPicPr>
                <p:cNvPr id="415" name="Picture 11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2238376" y="4743450"/>
                  <a:ext cx="1186091" cy="12801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416" name="Group 116"/>
                <p:cNvGrpSpPr/>
                <p:nvPr/>
              </p:nvGrpSpPr>
              <p:grpSpPr>
                <a:xfrm>
                  <a:off x="2733654" y="5948178"/>
                  <a:ext cx="499556" cy="154307"/>
                  <a:chOff x="1209654" y="5948178"/>
                  <a:chExt cx="499556" cy="154307"/>
                </a:xfrm>
              </p:grpSpPr>
              <p:sp>
                <p:nvSpPr>
                  <p:cNvPr id="417" name="Rectangle 416"/>
                  <p:cNvSpPr>
                    <a:spLocks noChangeArrowheads="1"/>
                  </p:cNvSpPr>
                  <p:nvPr/>
                </p:nvSpPr>
                <p:spPr bwMode="auto">
                  <a:xfrm>
                    <a:off x="1209654" y="5994763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1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516850" y="5994763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19" name="Straight Connector 418"/>
                  <p:cNvCxnSpPr/>
                  <p:nvPr/>
                </p:nvCxnSpPr>
                <p:spPr>
                  <a:xfrm>
                    <a:off x="1325472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Straight Connector 419"/>
                  <p:cNvCxnSpPr/>
                  <p:nvPr/>
                </p:nvCxnSpPr>
                <p:spPr>
                  <a:xfrm>
                    <a:off x="1611220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4" name="TextBox 413"/>
              <p:cNvSpPr txBox="1"/>
              <p:nvPr/>
            </p:nvSpPr>
            <p:spPr>
              <a:xfrm>
                <a:off x="2927596" y="4791407"/>
                <a:ext cx="46198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p=0.70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38" name="Group 144"/>
            <p:cNvGrpSpPr/>
            <p:nvPr/>
          </p:nvGrpSpPr>
          <p:grpSpPr>
            <a:xfrm>
              <a:off x="5031463" y="4864749"/>
              <a:ext cx="1186091" cy="1358559"/>
              <a:chOff x="5295824" y="4743926"/>
              <a:chExt cx="1186091" cy="1358559"/>
            </a:xfrm>
          </p:grpSpPr>
          <p:grpSp>
            <p:nvGrpSpPr>
              <p:cNvPr id="405" name="Group 143"/>
              <p:cNvGrpSpPr/>
              <p:nvPr/>
            </p:nvGrpSpPr>
            <p:grpSpPr>
              <a:xfrm>
                <a:off x="5295824" y="4743926"/>
                <a:ext cx="1186091" cy="1358559"/>
                <a:chOff x="5295824" y="4743926"/>
                <a:chExt cx="1186091" cy="1358559"/>
              </a:xfrm>
            </p:grpSpPr>
            <p:pic>
              <p:nvPicPr>
                <p:cNvPr id="407" name="Picture 14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5295824" y="4743926"/>
                  <a:ext cx="1186091" cy="12801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408" name="Group 131"/>
                <p:cNvGrpSpPr/>
                <p:nvPr/>
              </p:nvGrpSpPr>
              <p:grpSpPr>
                <a:xfrm>
                  <a:off x="5791175" y="5948178"/>
                  <a:ext cx="499556" cy="154307"/>
                  <a:chOff x="1209654" y="5948178"/>
                  <a:chExt cx="499556" cy="154307"/>
                </a:xfrm>
              </p:grpSpPr>
              <p:sp>
                <p:nvSpPr>
                  <p:cNvPr id="409" name="Rectangle 408"/>
                  <p:cNvSpPr>
                    <a:spLocks noChangeArrowheads="1"/>
                  </p:cNvSpPr>
                  <p:nvPr/>
                </p:nvSpPr>
                <p:spPr bwMode="auto">
                  <a:xfrm>
                    <a:off x="1209654" y="5994763"/>
                    <a:ext cx="232436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CTRL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10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1516850" y="5994763"/>
                    <a:ext cx="192360" cy="10772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n-US" sz="70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BETi</a:t>
                    </a:r>
                    <a:endParaRPr kumimoji="0" lang="en-US" sz="7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11" name="Straight Connector 410"/>
                  <p:cNvCxnSpPr/>
                  <p:nvPr/>
                </p:nvCxnSpPr>
                <p:spPr>
                  <a:xfrm>
                    <a:off x="1325472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Connector 411"/>
                  <p:cNvCxnSpPr/>
                  <p:nvPr/>
                </p:nvCxnSpPr>
                <p:spPr>
                  <a:xfrm>
                    <a:off x="1611220" y="5948178"/>
                    <a:ext cx="0" cy="27432"/>
                  </a:xfrm>
                  <a:prstGeom prst="line">
                    <a:avLst/>
                  </a:prstGeom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06" name="TextBox 405"/>
              <p:cNvSpPr txBox="1"/>
              <p:nvPr/>
            </p:nvSpPr>
            <p:spPr>
              <a:xfrm>
                <a:off x="5993013" y="4791407"/>
                <a:ext cx="46198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p=0.80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39" name="Straight Connector 338"/>
            <p:cNvCxnSpPr/>
            <p:nvPr/>
          </p:nvCxnSpPr>
          <p:spPr>
            <a:xfrm>
              <a:off x="6145936" y="2333910"/>
              <a:ext cx="1645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>
              <a:off x="4734229" y="2333910"/>
              <a:ext cx="1645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1" name="Picture 17"/>
            <p:cNvPicPr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80078" y="3871918"/>
              <a:ext cx="1380744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2" name="Picture 341" descr="F80-20X-B.tif"/>
            <p:cNvPicPr>
              <a:picLocks noChangeAspect="1"/>
            </p:cNvPicPr>
            <p:nvPr/>
          </p:nvPicPr>
          <p:blipFill>
            <a:blip r:embed="rId12" cstate="print"/>
            <a:srcRect l="25263" t="8192" b="25140"/>
            <a:stretch>
              <a:fillRect/>
            </a:stretch>
          </p:blipFill>
          <p:spPr>
            <a:xfrm>
              <a:off x="3587050" y="2934131"/>
              <a:ext cx="1366800" cy="914400"/>
            </a:xfrm>
            <a:prstGeom prst="rect">
              <a:avLst/>
            </a:prstGeom>
          </p:spPr>
        </p:pic>
        <p:cxnSp>
          <p:nvCxnSpPr>
            <p:cNvPr id="343" name="Straight Connector 342"/>
            <p:cNvCxnSpPr/>
            <p:nvPr/>
          </p:nvCxnSpPr>
          <p:spPr>
            <a:xfrm>
              <a:off x="4626627" y="3796100"/>
              <a:ext cx="2680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4" name="Picture 343" descr="edit D798 MT-10Xb.tif"/>
            <p:cNvPicPr>
              <a:picLocks noChangeAspect="1"/>
            </p:cNvPicPr>
            <p:nvPr/>
          </p:nvPicPr>
          <p:blipFill>
            <a:blip r:embed="rId13" cstate="print"/>
            <a:srcRect l="7499" t="26111" r="32500" b="20556"/>
            <a:stretch>
              <a:fillRect/>
            </a:stretch>
          </p:blipFill>
          <p:spPr>
            <a:xfrm>
              <a:off x="701503" y="3871918"/>
              <a:ext cx="1371600" cy="914400"/>
            </a:xfrm>
            <a:prstGeom prst="rect">
              <a:avLst/>
            </a:prstGeom>
          </p:spPr>
        </p:pic>
        <p:pic>
          <p:nvPicPr>
            <p:cNvPr id="345" name="Picture 344" descr="D449 MT-10X.tif"/>
            <p:cNvPicPr>
              <a:picLocks noChangeAspect="1"/>
            </p:cNvPicPr>
            <p:nvPr/>
          </p:nvPicPr>
          <p:blipFill>
            <a:blip r:embed="rId14" cstate="print"/>
            <a:srcRect l="4079" t="3335" r="36052" b="43575"/>
            <a:stretch>
              <a:fillRect/>
            </a:stretch>
          </p:blipFill>
          <p:spPr>
            <a:xfrm>
              <a:off x="699842" y="2934131"/>
              <a:ext cx="1374922" cy="914400"/>
            </a:xfrm>
            <a:prstGeom prst="rect">
              <a:avLst/>
            </a:prstGeom>
          </p:spPr>
        </p:pic>
        <p:cxnSp>
          <p:nvCxnSpPr>
            <p:cNvPr id="346" name="Straight Connector 345"/>
            <p:cNvCxnSpPr/>
            <p:nvPr/>
          </p:nvCxnSpPr>
          <p:spPr>
            <a:xfrm>
              <a:off x="1742232" y="3796100"/>
              <a:ext cx="2680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TextBox 346"/>
            <p:cNvSpPr txBox="1"/>
            <p:nvPr/>
          </p:nvSpPr>
          <p:spPr>
            <a:xfrm>
              <a:off x="261794" y="2477726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" name="TextBox 347"/>
            <p:cNvSpPr txBox="1"/>
            <p:nvPr/>
          </p:nvSpPr>
          <p:spPr>
            <a:xfrm>
              <a:off x="4440157" y="2507760"/>
              <a:ext cx="1085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KRAS</a:t>
              </a:r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G12D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/p53</a:t>
              </a:r>
              <a:r>
                <a:rPr lang="en-US" sz="1000" baseline="30000" dirty="0" smtClean="0">
                  <a:latin typeface="Arial" pitchFamily="34" charset="0"/>
                  <a:cs typeface="Arial" pitchFamily="34" charset="0"/>
                </a:rPr>
                <a:t>-/-</a:t>
              </a:r>
              <a:endParaRPr lang="en-US" sz="1000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9" name="Straight Connector 348"/>
            <p:cNvCxnSpPr/>
            <p:nvPr/>
          </p:nvCxnSpPr>
          <p:spPr>
            <a:xfrm>
              <a:off x="3606571" y="2722306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0" name="TextBox 349"/>
            <p:cNvSpPr txBox="1"/>
            <p:nvPr/>
          </p:nvSpPr>
          <p:spPr>
            <a:xfrm rot="16200000">
              <a:off x="335208" y="3268221"/>
              <a:ext cx="5248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CTRL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TextBox 350"/>
            <p:cNvSpPr txBox="1"/>
            <p:nvPr/>
          </p:nvSpPr>
          <p:spPr>
            <a:xfrm rot="16200000">
              <a:off x="364351" y="4196769"/>
              <a:ext cx="4666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BETi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1729098" y="250774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Xenograft</a:t>
              </a:r>
              <a:endParaRPr lang="en-US" sz="10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1006430" y="2731035"/>
              <a:ext cx="7617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Trichrome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2539747" y="2731035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CD31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3889577" y="2727027"/>
              <a:ext cx="7617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Trichrome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5421943" y="2727027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CD31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7" name="Straight Connector 356"/>
            <p:cNvCxnSpPr/>
            <p:nvPr/>
          </p:nvCxnSpPr>
          <p:spPr>
            <a:xfrm>
              <a:off x="725547" y="2722306"/>
              <a:ext cx="2743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8" name="Picture 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109786" y="2934131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9" name="Picture 3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105024" y="3871918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0" name="TextBox 359"/>
            <p:cNvSpPr txBox="1"/>
            <p:nvPr/>
          </p:nvSpPr>
          <p:spPr>
            <a:xfrm rot="16200000">
              <a:off x="1855296" y="6920181"/>
              <a:ext cx="5982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Normal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1" name="TextBox 360"/>
            <p:cNvSpPr txBox="1"/>
            <p:nvPr/>
          </p:nvSpPr>
          <p:spPr>
            <a:xfrm rot="16200000">
              <a:off x="1856096" y="7852437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Cancer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5489638" y="6371776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704784" y="6386153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4098204" y="6381797"/>
              <a:ext cx="5261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65" name="Group 104"/>
            <p:cNvGrpSpPr/>
            <p:nvPr/>
          </p:nvGrpSpPr>
          <p:grpSpPr>
            <a:xfrm>
              <a:off x="3675457" y="7518962"/>
              <a:ext cx="1371600" cy="913168"/>
              <a:chOff x="4076831" y="6274594"/>
              <a:chExt cx="1371600" cy="913168"/>
            </a:xfrm>
          </p:grpSpPr>
          <p:pic>
            <p:nvPicPr>
              <p:cNvPr id="402" name="Picture 11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 t="11180"/>
              <a:stretch>
                <a:fillRect/>
              </a:stretch>
            </p:blipFill>
            <p:spPr bwMode="auto">
              <a:xfrm>
                <a:off x="4076831" y="6274594"/>
                <a:ext cx="1371600" cy="913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3" name="Picture 11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 l="21959" t="39662" r="61894" b="39261"/>
              <a:stretch>
                <a:fillRect/>
              </a:stretch>
            </p:blipFill>
            <p:spPr bwMode="auto">
              <a:xfrm>
                <a:off x="4987630" y="6738868"/>
                <a:ext cx="448559" cy="438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04" name="TextBox 403"/>
              <p:cNvSpPr txBox="1"/>
              <p:nvPr/>
            </p:nvSpPr>
            <p:spPr>
              <a:xfrm>
                <a:off x="4380415" y="6624576"/>
                <a:ext cx="2295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9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66" name="Group 103"/>
            <p:cNvGrpSpPr/>
            <p:nvPr/>
          </p:nvGrpSpPr>
          <p:grpSpPr>
            <a:xfrm>
              <a:off x="2282037" y="7521345"/>
              <a:ext cx="1371600" cy="917928"/>
              <a:chOff x="2666043" y="6276975"/>
              <a:chExt cx="1371600" cy="917928"/>
            </a:xfrm>
          </p:grpSpPr>
          <p:pic>
            <p:nvPicPr>
              <p:cNvPr id="399" name="Picture 10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 b="10717"/>
              <a:stretch>
                <a:fillRect/>
              </a:stretch>
            </p:blipFill>
            <p:spPr bwMode="auto">
              <a:xfrm rot="10800000">
                <a:off x="2666043" y="6276975"/>
                <a:ext cx="1371600" cy="9179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0" name="Picture 10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 l="60234" t="62591" r="23620" b="16099"/>
              <a:stretch>
                <a:fillRect/>
              </a:stretch>
            </p:blipFill>
            <p:spPr bwMode="auto">
              <a:xfrm rot="10800000">
                <a:off x="3587456" y="6750773"/>
                <a:ext cx="438912" cy="43419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01" name="TextBox 400"/>
              <p:cNvSpPr txBox="1"/>
              <p:nvPr/>
            </p:nvSpPr>
            <p:spPr>
              <a:xfrm>
                <a:off x="2999288" y="6345966"/>
                <a:ext cx="2295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9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67" name="Group 105"/>
            <p:cNvGrpSpPr/>
            <p:nvPr/>
          </p:nvGrpSpPr>
          <p:grpSpPr>
            <a:xfrm>
              <a:off x="5035556" y="7520153"/>
              <a:ext cx="1402935" cy="910787"/>
              <a:chOff x="5444631" y="6276975"/>
              <a:chExt cx="1402935" cy="910787"/>
            </a:xfrm>
          </p:grpSpPr>
          <p:pic>
            <p:nvPicPr>
              <p:cNvPr id="396" name="Picture 9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 l="16832" t="11616" r="8330"/>
              <a:stretch>
                <a:fillRect/>
              </a:stretch>
            </p:blipFill>
            <p:spPr bwMode="auto">
              <a:xfrm>
                <a:off x="5475966" y="6276975"/>
                <a:ext cx="1371600" cy="910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7" name="Picture 9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 l="16832" t="64527" r="71094" b="14445"/>
              <a:stretch>
                <a:fillRect/>
              </a:stretch>
            </p:blipFill>
            <p:spPr bwMode="auto">
              <a:xfrm>
                <a:off x="6399891" y="6746011"/>
                <a:ext cx="438912" cy="4298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98" name="TextBox 397"/>
              <p:cNvSpPr txBox="1"/>
              <p:nvPr/>
            </p:nvSpPr>
            <p:spPr>
              <a:xfrm>
                <a:off x="5444631" y="6835078"/>
                <a:ext cx="2295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9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68" name="Group 120"/>
            <p:cNvGrpSpPr/>
            <p:nvPr/>
          </p:nvGrpSpPr>
          <p:grpSpPr>
            <a:xfrm>
              <a:off x="5066891" y="6586193"/>
              <a:ext cx="1371600" cy="914400"/>
              <a:chOff x="5077301" y="6631442"/>
              <a:chExt cx="1371600" cy="914400"/>
            </a:xfrm>
          </p:grpSpPr>
          <p:pic>
            <p:nvPicPr>
              <p:cNvPr id="393" name="Picture 2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5077301" y="6631442"/>
                <a:ext cx="13716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4" name="Picture 2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 l="20692" t="56739" r="63163" b="19301"/>
              <a:stretch>
                <a:fillRect/>
              </a:stretch>
            </p:blipFill>
            <p:spPr bwMode="auto">
              <a:xfrm>
                <a:off x="5994558" y="7095513"/>
                <a:ext cx="443684" cy="438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395" name="TextBox 394"/>
              <p:cNvSpPr txBox="1"/>
              <p:nvPr/>
            </p:nvSpPr>
            <p:spPr>
              <a:xfrm>
                <a:off x="5422813" y="7124564"/>
                <a:ext cx="2295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900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69" name="Group 109"/>
            <p:cNvGrpSpPr/>
            <p:nvPr/>
          </p:nvGrpSpPr>
          <p:grpSpPr>
            <a:xfrm>
              <a:off x="3675457" y="6587428"/>
              <a:ext cx="1371600" cy="914400"/>
              <a:chOff x="3489416" y="6397534"/>
              <a:chExt cx="1371600" cy="914400"/>
            </a:xfrm>
          </p:grpSpPr>
          <p:pic>
            <p:nvPicPr>
              <p:cNvPr id="391" name="Picture 8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3489416" y="6397534"/>
                <a:ext cx="13716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2" name="Picture 7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4408578" y="6859179"/>
                <a:ext cx="438912" cy="438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</p:grpSp>
        <p:grpSp>
          <p:nvGrpSpPr>
            <p:cNvPr id="370" name="Group 111"/>
            <p:cNvGrpSpPr/>
            <p:nvPr/>
          </p:nvGrpSpPr>
          <p:grpSpPr>
            <a:xfrm>
              <a:off x="2282037" y="6586091"/>
              <a:ext cx="1371600" cy="914400"/>
              <a:chOff x="2284159" y="7588572"/>
              <a:chExt cx="1371600" cy="914400"/>
            </a:xfrm>
          </p:grpSpPr>
          <p:pic>
            <p:nvPicPr>
              <p:cNvPr id="389" name="Picture 9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2284159" y="7588572"/>
                <a:ext cx="13716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0" name="Picture 11"/>
              <p:cNvPicPr>
                <a:picLocks noChangeAspect="1"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3203731" y="8052155"/>
                <a:ext cx="438912" cy="4389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</p:grpSp>
        <p:sp>
          <p:nvSpPr>
            <p:cNvPr id="371" name="TextBox 370"/>
            <p:cNvSpPr txBox="1"/>
            <p:nvPr/>
          </p:nvSpPr>
          <p:spPr>
            <a:xfrm>
              <a:off x="2503363" y="7080746"/>
              <a:ext cx="2295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*</a:t>
              </a:r>
              <a:endParaRPr lang="en-US" sz="9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3756938" y="6648591"/>
              <a:ext cx="22955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*</a:t>
              </a:r>
              <a:endParaRPr lang="en-US" sz="9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3" name="Picture 2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4991982" y="3878792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4" name="Picture 3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991982" y="2934758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75" name="Straight Connector 374"/>
            <p:cNvCxnSpPr/>
            <p:nvPr/>
          </p:nvCxnSpPr>
          <p:spPr>
            <a:xfrm>
              <a:off x="3097162" y="3796100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/>
          </p:nvCxnSpPr>
          <p:spPr>
            <a:xfrm>
              <a:off x="5980854" y="3796100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/>
          </p:nvCxnSpPr>
          <p:spPr>
            <a:xfrm>
              <a:off x="2341682" y="7439023"/>
              <a:ext cx="1645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/>
          </p:nvCxnSpPr>
          <p:spPr>
            <a:xfrm>
              <a:off x="3734711" y="7439023"/>
              <a:ext cx="1645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>
              <a:off x="5127736" y="7439023"/>
              <a:ext cx="1645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>
              <a:off x="2346440" y="8370098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>
              <a:off x="3739469" y="8370098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/>
          </p:nvCxnSpPr>
          <p:spPr>
            <a:xfrm>
              <a:off x="5132494" y="8370098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/>
          </p:nvCxnSpPr>
          <p:spPr>
            <a:xfrm flipV="1">
              <a:off x="3239114" y="8370098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/>
          </p:nvCxnSpPr>
          <p:spPr>
            <a:xfrm flipV="1">
              <a:off x="4620237" y="8370098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flipV="1">
              <a:off x="6027553" y="8370098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 flipV="1">
              <a:off x="3239112" y="7460459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 flipV="1">
              <a:off x="4629760" y="7458077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>
            <a:xfrm flipV="1">
              <a:off x="6020407" y="7467602"/>
              <a:ext cx="128016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46</Words>
  <Application>Microsoft Office PowerPoint</Application>
  <PresentationFormat>Letter Paper (8.5x11 in)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7</cp:revision>
  <dcterms:created xsi:type="dcterms:W3CDTF">2016-03-22T15:52:44Z</dcterms:created>
  <dcterms:modified xsi:type="dcterms:W3CDTF">2016-03-22T15:58:11Z</dcterms:modified>
</cp:coreProperties>
</file>