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1" r:id="rId2"/>
  </p:sldIdLst>
  <p:sldSz cx="6858000" cy="9906000" type="A4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FF"/>
    <a:srgbClr val="006600"/>
    <a:srgbClr val="80808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18" autoAdjust="0"/>
  </p:normalViewPr>
  <p:slideViewPr>
    <p:cSldViewPr snapToGrid="0">
      <p:cViewPr varScale="1">
        <p:scale>
          <a:sx n="75" d="100"/>
          <a:sy n="75" d="100"/>
        </p:scale>
        <p:origin x="3174" y="5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9A05211-0ECD-415C-830E-D1BF335E11E9}" type="datetimeFigureOut">
              <a:rPr lang="en-GB"/>
              <a:pPr>
                <a:defRPr/>
              </a:pPr>
              <a:t>09/08/2016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35238" y="1200150"/>
            <a:ext cx="224472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6751AD5-953B-4022-AEA0-4391DFE48B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8732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F3CE6-53E5-4CF8-8D10-C0D65D90FF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0317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79F33-F7A4-4483-9DE8-C1C6191AD1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2000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8A435-C661-4075-9E4C-D9EF91B373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7672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51DD4-9573-4544-A83A-E14893558D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168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4309A-4572-41C7-8EC7-66DCEBE1EA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1577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CB010-5CAD-4AC3-BEA0-EC707CDBAC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1202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09C76-3C4C-45AD-BA0C-4B34567958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7969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55A95-DE05-4837-8718-E3731DF1C3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575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5A00E-2257-4339-A83B-FA6F607FE4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5056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94BE2-E012-4467-8036-9D3281A683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345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73F18-3586-4E7B-A171-988A15EC33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583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C46156E0-4AE8-428C-B8C6-FF13F60E87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69863" y="2445167"/>
            <a:ext cx="6527800" cy="3908973"/>
            <a:chOff x="157163" y="5670967"/>
            <a:chExt cx="6527800" cy="3908973"/>
          </a:xfrm>
        </p:grpSpPr>
        <p:sp>
          <p:nvSpPr>
            <p:cNvPr id="12372" name="TextBox 23"/>
            <p:cNvSpPr txBox="1">
              <a:spLocks noChangeArrowheads="1"/>
            </p:cNvSpPr>
            <p:nvPr/>
          </p:nvSpPr>
          <p:spPr bwMode="auto">
            <a:xfrm rot="18914592">
              <a:off x="3219062" y="7035037"/>
              <a:ext cx="391412" cy="215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1-49</a:t>
              </a:r>
            </a:p>
          </p:txBody>
        </p:sp>
        <p:sp>
          <p:nvSpPr>
            <p:cNvPr id="12373" name="TextBox 24"/>
            <p:cNvSpPr txBox="1">
              <a:spLocks noChangeArrowheads="1"/>
            </p:cNvSpPr>
            <p:nvPr/>
          </p:nvSpPr>
          <p:spPr bwMode="auto">
            <a:xfrm rot="18914592">
              <a:off x="3371445" y="7035037"/>
              <a:ext cx="391412" cy="215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1-51</a:t>
              </a:r>
            </a:p>
          </p:txBody>
        </p:sp>
        <p:sp>
          <p:nvSpPr>
            <p:cNvPr id="12374" name="TextBox 25"/>
            <p:cNvSpPr txBox="1">
              <a:spLocks noChangeArrowheads="1"/>
            </p:cNvSpPr>
            <p:nvPr/>
          </p:nvSpPr>
          <p:spPr bwMode="auto">
            <a:xfrm rot="18914592">
              <a:off x="3506488" y="7035037"/>
              <a:ext cx="391412" cy="215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1-56</a:t>
              </a:r>
            </a:p>
          </p:txBody>
        </p:sp>
        <p:sp>
          <p:nvSpPr>
            <p:cNvPr id="12375" name="TextBox 26"/>
            <p:cNvSpPr txBox="1">
              <a:spLocks noChangeArrowheads="1"/>
            </p:cNvSpPr>
            <p:nvPr/>
          </p:nvSpPr>
          <p:spPr bwMode="auto">
            <a:xfrm rot="18914592">
              <a:off x="3634294" y="7035037"/>
              <a:ext cx="391412" cy="215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1-60</a:t>
              </a:r>
            </a:p>
          </p:txBody>
        </p:sp>
        <p:sp>
          <p:nvSpPr>
            <p:cNvPr id="12376" name="TextBox 27"/>
            <p:cNvSpPr txBox="1">
              <a:spLocks noChangeArrowheads="1"/>
            </p:cNvSpPr>
            <p:nvPr/>
          </p:nvSpPr>
          <p:spPr bwMode="auto">
            <a:xfrm rot="18914592">
              <a:off x="3776489" y="7035037"/>
              <a:ext cx="391412" cy="215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1-63</a:t>
              </a:r>
            </a:p>
          </p:txBody>
        </p:sp>
        <p:sp>
          <p:nvSpPr>
            <p:cNvPr id="12377" name="TextBox 28"/>
            <p:cNvSpPr txBox="1">
              <a:spLocks noChangeArrowheads="1"/>
            </p:cNvSpPr>
            <p:nvPr/>
          </p:nvSpPr>
          <p:spPr bwMode="auto">
            <a:xfrm rot="18914592">
              <a:off x="3919041" y="7035037"/>
              <a:ext cx="391412" cy="215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1-65</a:t>
              </a:r>
            </a:p>
          </p:txBody>
        </p:sp>
        <p:sp>
          <p:nvSpPr>
            <p:cNvPr id="12378" name="TextBox 29"/>
            <p:cNvSpPr txBox="1">
              <a:spLocks noChangeArrowheads="1"/>
            </p:cNvSpPr>
            <p:nvPr/>
          </p:nvSpPr>
          <p:spPr bwMode="auto">
            <a:xfrm rot="18914592">
              <a:off x="4059136" y="7035037"/>
              <a:ext cx="391412" cy="215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1-71</a:t>
              </a:r>
            </a:p>
          </p:txBody>
        </p:sp>
        <p:sp>
          <p:nvSpPr>
            <p:cNvPr id="12379" name="TextBox 30"/>
            <p:cNvSpPr txBox="1">
              <a:spLocks noChangeArrowheads="1"/>
            </p:cNvSpPr>
            <p:nvPr/>
          </p:nvSpPr>
          <p:spPr bwMode="auto">
            <a:xfrm rot="18914592">
              <a:off x="4194316" y="7035037"/>
              <a:ext cx="391412" cy="215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1-72</a:t>
              </a:r>
            </a:p>
          </p:txBody>
        </p:sp>
        <p:sp>
          <p:nvSpPr>
            <p:cNvPr id="12380" name="TextBox 31"/>
            <p:cNvSpPr txBox="1">
              <a:spLocks noChangeArrowheads="1"/>
            </p:cNvSpPr>
            <p:nvPr/>
          </p:nvSpPr>
          <p:spPr bwMode="auto">
            <a:xfrm rot="18914592">
              <a:off x="4346699" y="7035037"/>
              <a:ext cx="391412" cy="215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1-72</a:t>
              </a:r>
            </a:p>
          </p:txBody>
        </p:sp>
        <p:grpSp>
          <p:nvGrpSpPr>
            <p:cNvPr id="12381" name="Group 33"/>
            <p:cNvGrpSpPr>
              <a:grpSpLocks/>
            </p:cNvGrpSpPr>
            <p:nvPr/>
          </p:nvGrpSpPr>
          <p:grpSpPr bwMode="auto">
            <a:xfrm>
              <a:off x="3132421" y="7079842"/>
              <a:ext cx="1661681" cy="1436276"/>
              <a:chOff x="1432435" y="1021033"/>
              <a:chExt cx="1661860" cy="1435840"/>
            </a:xfrm>
          </p:grpSpPr>
          <p:pic>
            <p:nvPicPr>
              <p:cNvPr id="12384" name="Picture 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672" t="9502" r="27237" b="72713"/>
              <a:stretch>
                <a:fillRect/>
              </a:stretch>
            </p:blipFill>
            <p:spPr bwMode="auto">
              <a:xfrm>
                <a:off x="1432435" y="1174750"/>
                <a:ext cx="1598829" cy="5895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85" name="Picture 22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154" t="61313" r="26286" b="17822"/>
              <a:stretch>
                <a:fillRect/>
              </a:stretch>
            </p:blipFill>
            <p:spPr bwMode="auto">
              <a:xfrm>
                <a:off x="1432436" y="1765300"/>
                <a:ext cx="1598829" cy="6915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386" name="TextBox 32"/>
              <p:cNvSpPr txBox="1">
                <a:spLocks noChangeArrowheads="1"/>
              </p:cNvSpPr>
              <p:nvPr/>
            </p:nvSpPr>
            <p:spPr bwMode="auto">
              <a:xfrm>
                <a:off x="2840699" y="1021033"/>
                <a:ext cx="25359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P</a:t>
                </a:r>
              </a:p>
            </p:txBody>
          </p:sp>
        </p:grpSp>
        <p:sp>
          <p:nvSpPr>
            <p:cNvPr id="12382" name="TextBox 34"/>
            <p:cNvSpPr txBox="1">
              <a:spLocks noChangeArrowheads="1"/>
            </p:cNvSpPr>
            <p:nvPr/>
          </p:nvSpPr>
          <p:spPr bwMode="auto">
            <a:xfrm>
              <a:off x="4675981" y="7561434"/>
              <a:ext cx="271199" cy="215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5’</a:t>
              </a:r>
            </a:p>
          </p:txBody>
        </p:sp>
        <p:sp>
          <p:nvSpPr>
            <p:cNvPr id="12383" name="TextBox 35"/>
            <p:cNvSpPr txBox="1">
              <a:spLocks noChangeArrowheads="1"/>
            </p:cNvSpPr>
            <p:nvPr/>
          </p:nvSpPr>
          <p:spPr bwMode="auto">
            <a:xfrm>
              <a:off x="4689161" y="8177980"/>
              <a:ext cx="271199" cy="215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3’</a:t>
              </a:r>
            </a:p>
          </p:txBody>
        </p:sp>
        <p:grpSp>
          <p:nvGrpSpPr>
            <p:cNvPr id="12351" name="Group 65"/>
            <p:cNvGrpSpPr>
              <a:grpSpLocks/>
            </p:cNvGrpSpPr>
            <p:nvPr/>
          </p:nvGrpSpPr>
          <p:grpSpPr bwMode="auto">
            <a:xfrm>
              <a:off x="4937314" y="6916297"/>
              <a:ext cx="1487986" cy="2663643"/>
              <a:chOff x="3981157" y="3491699"/>
              <a:chExt cx="1488482" cy="2662917"/>
            </a:xfrm>
          </p:grpSpPr>
          <p:pic>
            <p:nvPicPr>
              <p:cNvPr id="12358" name="Picture 3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3212" t="17160" r="18333" b="18721"/>
              <a:stretch>
                <a:fillRect/>
              </a:stretch>
            </p:blipFill>
            <p:spPr bwMode="auto">
              <a:xfrm>
                <a:off x="3981157" y="3777176"/>
                <a:ext cx="1406769" cy="23774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359" name="TextBox 43"/>
              <p:cNvSpPr txBox="1">
                <a:spLocks noChangeArrowheads="1"/>
              </p:cNvSpPr>
              <p:nvPr/>
            </p:nvSpPr>
            <p:spPr bwMode="auto">
              <a:xfrm rot="-2708420">
                <a:off x="3941416" y="3579704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1-72</a:t>
                </a:r>
              </a:p>
            </p:txBody>
          </p:sp>
          <p:sp>
            <p:nvSpPr>
              <p:cNvPr id="12360" name="TextBox 44"/>
              <p:cNvSpPr txBox="1">
                <a:spLocks noChangeArrowheads="1"/>
              </p:cNvSpPr>
              <p:nvPr/>
            </p:nvSpPr>
            <p:spPr bwMode="auto">
              <a:xfrm rot="-2708420">
                <a:off x="4121952" y="3579704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1-65</a:t>
                </a:r>
              </a:p>
            </p:txBody>
          </p:sp>
          <p:sp>
            <p:nvSpPr>
              <p:cNvPr id="12361" name="TextBox 45"/>
              <p:cNvSpPr txBox="1">
                <a:spLocks noChangeArrowheads="1"/>
              </p:cNvSpPr>
              <p:nvPr/>
            </p:nvSpPr>
            <p:spPr bwMode="auto">
              <a:xfrm rot="-2708420">
                <a:off x="4323818" y="3579704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1-56</a:t>
                </a:r>
              </a:p>
            </p:txBody>
          </p:sp>
          <p:sp>
            <p:nvSpPr>
              <p:cNvPr id="12362" name="TextBox 46"/>
              <p:cNvSpPr txBox="1">
                <a:spLocks noChangeArrowheads="1"/>
              </p:cNvSpPr>
              <p:nvPr/>
            </p:nvSpPr>
            <p:spPr bwMode="auto">
              <a:xfrm rot="-2708420">
                <a:off x="4517495" y="3579704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1-45</a:t>
                </a:r>
              </a:p>
            </p:txBody>
          </p:sp>
          <p:sp>
            <p:nvSpPr>
              <p:cNvPr id="12363" name="TextBox 47"/>
              <p:cNvSpPr txBox="1">
                <a:spLocks noChangeArrowheads="1"/>
              </p:cNvSpPr>
              <p:nvPr/>
            </p:nvSpPr>
            <p:spPr bwMode="auto">
              <a:xfrm rot="-2708420">
                <a:off x="4731913" y="3579704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1-20</a:t>
                </a:r>
              </a:p>
            </p:txBody>
          </p:sp>
          <p:sp>
            <p:nvSpPr>
              <p:cNvPr id="12364" name="TextBox 48"/>
              <p:cNvSpPr txBox="1">
                <a:spLocks noChangeArrowheads="1"/>
              </p:cNvSpPr>
              <p:nvPr/>
            </p:nvSpPr>
            <p:spPr bwMode="auto">
              <a:xfrm rot="-2708420">
                <a:off x="4864915" y="3579704"/>
                <a:ext cx="39145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1-18</a:t>
                </a:r>
              </a:p>
            </p:txBody>
          </p:sp>
          <p:sp>
            <p:nvSpPr>
              <p:cNvPr id="12365" name="TextBox 49"/>
              <p:cNvSpPr txBox="1">
                <a:spLocks noChangeArrowheads="1"/>
              </p:cNvSpPr>
              <p:nvPr/>
            </p:nvSpPr>
            <p:spPr bwMode="auto">
              <a:xfrm rot="-2708420">
                <a:off x="5114958" y="3600157"/>
                <a:ext cx="33374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800" b="1"/>
                  <a:t>1-3</a:t>
                </a:r>
              </a:p>
            </p:txBody>
          </p:sp>
          <p:cxnSp>
            <p:nvCxnSpPr>
              <p:cNvPr id="176" name="Straight Connector 175"/>
              <p:cNvCxnSpPr/>
              <p:nvPr/>
            </p:nvCxnSpPr>
            <p:spPr>
              <a:xfrm>
                <a:off x="5364142" y="4319966"/>
                <a:ext cx="10481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>
                <a:off x="5364142" y="4529459"/>
                <a:ext cx="10481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>
                <a:off x="5364142" y="4659599"/>
                <a:ext cx="10481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>
                <a:off x="5364142" y="4924639"/>
                <a:ext cx="10481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/>
              <p:nvPr/>
            </p:nvCxnSpPr>
            <p:spPr>
              <a:xfrm>
                <a:off x="5364142" y="5437262"/>
                <a:ext cx="10481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>
                <a:off x="5364142" y="5561053"/>
                <a:ext cx="10481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352" name="TextBox 122"/>
            <p:cNvSpPr txBox="1">
              <a:spLocks noChangeArrowheads="1"/>
            </p:cNvSpPr>
            <p:nvPr/>
          </p:nvSpPr>
          <p:spPr bwMode="auto">
            <a:xfrm>
              <a:off x="6356137" y="7631944"/>
              <a:ext cx="299982" cy="21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23</a:t>
              </a:r>
            </a:p>
          </p:txBody>
        </p:sp>
        <p:sp>
          <p:nvSpPr>
            <p:cNvPr id="12353" name="TextBox 123"/>
            <p:cNvSpPr txBox="1">
              <a:spLocks noChangeArrowheads="1"/>
            </p:cNvSpPr>
            <p:nvPr/>
          </p:nvSpPr>
          <p:spPr bwMode="auto">
            <a:xfrm>
              <a:off x="6356137" y="7836632"/>
              <a:ext cx="328826" cy="21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9.4</a:t>
              </a:r>
            </a:p>
          </p:txBody>
        </p:sp>
        <p:sp>
          <p:nvSpPr>
            <p:cNvPr id="12354" name="TextBox 124"/>
            <p:cNvSpPr txBox="1">
              <a:spLocks noChangeArrowheads="1"/>
            </p:cNvSpPr>
            <p:nvPr/>
          </p:nvSpPr>
          <p:spPr bwMode="auto">
            <a:xfrm>
              <a:off x="6356137" y="7960930"/>
              <a:ext cx="328826" cy="21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6.6</a:t>
              </a:r>
            </a:p>
          </p:txBody>
        </p:sp>
        <p:sp>
          <p:nvSpPr>
            <p:cNvPr id="12355" name="TextBox 125"/>
            <p:cNvSpPr txBox="1">
              <a:spLocks noChangeArrowheads="1"/>
            </p:cNvSpPr>
            <p:nvPr/>
          </p:nvSpPr>
          <p:spPr bwMode="auto">
            <a:xfrm>
              <a:off x="6356137" y="8232982"/>
              <a:ext cx="328826" cy="21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4.4</a:t>
              </a:r>
            </a:p>
          </p:txBody>
        </p:sp>
        <p:sp>
          <p:nvSpPr>
            <p:cNvPr id="12356" name="TextBox 126"/>
            <p:cNvSpPr txBox="1">
              <a:spLocks noChangeArrowheads="1"/>
            </p:cNvSpPr>
            <p:nvPr/>
          </p:nvSpPr>
          <p:spPr bwMode="auto">
            <a:xfrm>
              <a:off x="6356137" y="8756103"/>
              <a:ext cx="328826" cy="21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2.2</a:t>
              </a:r>
            </a:p>
          </p:txBody>
        </p:sp>
        <p:sp>
          <p:nvSpPr>
            <p:cNvPr id="12357" name="TextBox 127"/>
            <p:cNvSpPr txBox="1">
              <a:spLocks noChangeArrowheads="1"/>
            </p:cNvSpPr>
            <p:nvPr/>
          </p:nvSpPr>
          <p:spPr bwMode="auto">
            <a:xfrm>
              <a:off x="6356137" y="8873365"/>
              <a:ext cx="328826" cy="21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2.0</a:t>
              </a:r>
            </a:p>
          </p:txBody>
        </p:sp>
        <p:pic>
          <p:nvPicPr>
            <p:cNvPr id="12337" name="Picture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11" t="58672" r="4930" b="19113"/>
            <a:stretch>
              <a:fillRect/>
            </a:stretch>
          </p:blipFill>
          <p:spPr bwMode="auto">
            <a:xfrm>
              <a:off x="2820860" y="8772965"/>
              <a:ext cx="1926132" cy="718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38" name="TextBox 61"/>
            <p:cNvSpPr txBox="1">
              <a:spLocks noChangeArrowheads="1"/>
            </p:cNvSpPr>
            <p:nvPr/>
          </p:nvSpPr>
          <p:spPr bwMode="auto">
            <a:xfrm rot="18914592">
              <a:off x="2757379" y="8563509"/>
              <a:ext cx="391412" cy="215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1-20</a:t>
              </a:r>
            </a:p>
          </p:txBody>
        </p:sp>
        <p:sp>
          <p:nvSpPr>
            <p:cNvPr id="12339" name="TextBox 62"/>
            <p:cNvSpPr txBox="1">
              <a:spLocks noChangeArrowheads="1"/>
            </p:cNvSpPr>
            <p:nvPr/>
          </p:nvSpPr>
          <p:spPr bwMode="auto">
            <a:xfrm rot="18914592">
              <a:off x="2895483" y="8563509"/>
              <a:ext cx="391412" cy="215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1-33</a:t>
              </a:r>
            </a:p>
          </p:txBody>
        </p:sp>
        <p:sp>
          <p:nvSpPr>
            <p:cNvPr id="12340" name="TextBox 63"/>
            <p:cNvSpPr txBox="1">
              <a:spLocks noChangeArrowheads="1"/>
            </p:cNvSpPr>
            <p:nvPr/>
          </p:nvSpPr>
          <p:spPr bwMode="auto">
            <a:xfrm rot="18914592">
              <a:off x="3026350" y="8563509"/>
              <a:ext cx="391412" cy="215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1-45</a:t>
              </a:r>
            </a:p>
          </p:txBody>
        </p:sp>
        <p:sp>
          <p:nvSpPr>
            <p:cNvPr id="12341" name="TextBox 64"/>
            <p:cNvSpPr txBox="1">
              <a:spLocks noChangeArrowheads="1"/>
            </p:cNvSpPr>
            <p:nvPr/>
          </p:nvSpPr>
          <p:spPr bwMode="auto">
            <a:xfrm rot="18914592">
              <a:off x="3169010" y="8563509"/>
              <a:ext cx="391412" cy="215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1-49</a:t>
              </a:r>
            </a:p>
          </p:txBody>
        </p:sp>
        <p:sp>
          <p:nvSpPr>
            <p:cNvPr id="12342" name="TextBox 65"/>
            <p:cNvSpPr txBox="1">
              <a:spLocks noChangeArrowheads="1"/>
            </p:cNvSpPr>
            <p:nvPr/>
          </p:nvSpPr>
          <p:spPr bwMode="auto">
            <a:xfrm rot="18914592">
              <a:off x="3287125" y="8563509"/>
              <a:ext cx="391412" cy="215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1-51</a:t>
              </a:r>
            </a:p>
          </p:txBody>
        </p:sp>
        <p:sp>
          <p:nvSpPr>
            <p:cNvPr id="12343" name="TextBox 66"/>
            <p:cNvSpPr txBox="1">
              <a:spLocks noChangeArrowheads="1"/>
            </p:cNvSpPr>
            <p:nvPr/>
          </p:nvSpPr>
          <p:spPr bwMode="auto">
            <a:xfrm rot="18914592">
              <a:off x="3409737" y="8563509"/>
              <a:ext cx="391412" cy="215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1-56</a:t>
              </a:r>
            </a:p>
          </p:txBody>
        </p:sp>
        <p:sp>
          <p:nvSpPr>
            <p:cNvPr id="12344" name="TextBox 67"/>
            <p:cNvSpPr txBox="1">
              <a:spLocks noChangeArrowheads="1"/>
            </p:cNvSpPr>
            <p:nvPr/>
          </p:nvSpPr>
          <p:spPr bwMode="auto">
            <a:xfrm rot="18914592">
              <a:off x="3537544" y="8563509"/>
              <a:ext cx="391412" cy="215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1-60</a:t>
              </a:r>
            </a:p>
          </p:txBody>
        </p:sp>
        <p:sp>
          <p:nvSpPr>
            <p:cNvPr id="12345" name="TextBox 68"/>
            <p:cNvSpPr txBox="1">
              <a:spLocks noChangeArrowheads="1"/>
            </p:cNvSpPr>
            <p:nvPr/>
          </p:nvSpPr>
          <p:spPr bwMode="auto">
            <a:xfrm rot="18914592">
              <a:off x="3667946" y="8563509"/>
              <a:ext cx="391412" cy="215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1-65</a:t>
              </a:r>
            </a:p>
          </p:txBody>
        </p:sp>
        <p:sp>
          <p:nvSpPr>
            <p:cNvPr id="12346" name="TextBox 69"/>
            <p:cNvSpPr txBox="1">
              <a:spLocks noChangeArrowheads="1"/>
            </p:cNvSpPr>
            <p:nvPr/>
          </p:nvSpPr>
          <p:spPr bwMode="auto">
            <a:xfrm rot="18914592">
              <a:off x="3800156" y="8563509"/>
              <a:ext cx="391412" cy="215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1-71</a:t>
              </a:r>
            </a:p>
          </p:txBody>
        </p:sp>
        <p:sp>
          <p:nvSpPr>
            <p:cNvPr id="12347" name="TextBox 70"/>
            <p:cNvSpPr txBox="1">
              <a:spLocks noChangeArrowheads="1"/>
            </p:cNvSpPr>
            <p:nvPr/>
          </p:nvSpPr>
          <p:spPr bwMode="auto">
            <a:xfrm rot="18914592">
              <a:off x="3936990" y="8563509"/>
              <a:ext cx="391412" cy="215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1-72</a:t>
              </a:r>
            </a:p>
          </p:txBody>
        </p:sp>
        <p:sp>
          <p:nvSpPr>
            <p:cNvPr id="12348" name="TextBox 71"/>
            <p:cNvSpPr txBox="1">
              <a:spLocks noChangeArrowheads="1"/>
            </p:cNvSpPr>
            <p:nvPr/>
          </p:nvSpPr>
          <p:spPr bwMode="auto">
            <a:xfrm rot="18914592">
              <a:off x="4072027" y="8563509"/>
              <a:ext cx="391412" cy="215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1-77</a:t>
              </a:r>
            </a:p>
          </p:txBody>
        </p:sp>
        <p:sp>
          <p:nvSpPr>
            <p:cNvPr id="12349" name="TextBox 72"/>
            <p:cNvSpPr txBox="1">
              <a:spLocks noChangeArrowheads="1"/>
            </p:cNvSpPr>
            <p:nvPr/>
          </p:nvSpPr>
          <p:spPr bwMode="auto">
            <a:xfrm>
              <a:off x="4209117" y="8605557"/>
              <a:ext cx="298448" cy="215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wt</a:t>
              </a:r>
            </a:p>
          </p:txBody>
        </p:sp>
        <p:sp>
          <p:nvSpPr>
            <p:cNvPr id="12350" name="TextBox 73"/>
            <p:cNvSpPr txBox="1">
              <a:spLocks noChangeArrowheads="1"/>
            </p:cNvSpPr>
            <p:nvPr/>
          </p:nvSpPr>
          <p:spPr bwMode="auto">
            <a:xfrm>
              <a:off x="4389166" y="8605557"/>
              <a:ext cx="253569" cy="215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800" b="1"/>
                <a:t>P</a:t>
              </a:r>
            </a:p>
          </p:txBody>
        </p:sp>
        <p:sp>
          <p:nvSpPr>
            <p:cNvPr id="12333" name="TextBox 196"/>
            <p:cNvSpPr txBox="1">
              <a:spLocks noChangeArrowheads="1"/>
            </p:cNvSpPr>
            <p:nvPr/>
          </p:nvSpPr>
          <p:spPr bwMode="auto">
            <a:xfrm>
              <a:off x="3035494" y="7032752"/>
              <a:ext cx="277630" cy="246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sz="1000" b="1"/>
                <a:t>B</a:t>
              </a:r>
            </a:p>
          </p:txBody>
        </p:sp>
        <p:sp>
          <p:nvSpPr>
            <p:cNvPr id="12334" name="TextBox 197"/>
            <p:cNvSpPr txBox="1">
              <a:spLocks noChangeArrowheads="1"/>
            </p:cNvSpPr>
            <p:nvPr/>
          </p:nvSpPr>
          <p:spPr bwMode="auto">
            <a:xfrm>
              <a:off x="2649585" y="8567159"/>
              <a:ext cx="277630" cy="246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sz="1000" b="1"/>
                <a:t>C</a:t>
              </a:r>
            </a:p>
          </p:txBody>
        </p:sp>
        <p:sp>
          <p:nvSpPr>
            <p:cNvPr id="12335" name="TextBox 198"/>
            <p:cNvSpPr txBox="1">
              <a:spLocks noChangeArrowheads="1"/>
            </p:cNvSpPr>
            <p:nvPr/>
          </p:nvSpPr>
          <p:spPr bwMode="auto">
            <a:xfrm>
              <a:off x="4883390" y="7192510"/>
              <a:ext cx="277630" cy="246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sz="1000" b="1"/>
                <a:t>D</a:t>
              </a:r>
            </a:p>
          </p:txBody>
        </p:sp>
        <p:sp>
          <p:nvSpPr>
            <p:cNvPr id="12336" name="TextBox 102"/>
            <p:cNvSpPr txBox="1">
              <a:spLocks noChangeArrowheads="1"/>
            </p:cNvSpPr>
            <p:nvPr/>
          </p:nvSpPr>
          <p:spPr bwMode="auto">
            <a:xfrm>
              <a:off x="157163" y="7031591"/>
              <a:ext cx="2747868" cy="2400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000" b="1" dirty="0" smtClean="0"/>
                <a:t>S4 Fig</a:t>
              </a:r>
              <a:r>
                <a:rPr lang="en-GB" altLang="en-US" sz="1000" b="1" smtClean="0"/>
                <a:t>: </a:t>
              </a:r>
              <a:r>
                <a:rPr lang="en-GB" altLang="en-US" sz="1000" b="1" i="1" smtClean="0"/>
                <a:t>Ppalc1-KO</a:t>
              </a:r>
              <a:endParaRPr lang="en-GB" altLang="en-US" sz="1000" b="1" i="1" dirty="0"/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000" b="1" dirty="0"/>
                <a:t>A: </a:t>
              </a:r>
              <a:r>
                <a:rPr lang="en-GB" altLang="en-US" sz="1000" dirty="0"/>
                <a:t>Schematic of gene structure and knockout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000" dirty="0"/>
                <a:t>construct.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000" b="1" dirty="0"/>
                <a:t>B:</a:t>
              </a:r>
              <a:r>
                <a:rPr lang="en-GB" altLang="en-US" sz="1000" dirty="0"/>
                <a:t> Identification of targeted loci by PCR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000" dirty="0"/>
                <a:t>amplification with cassette-specific “outward”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000" dirty="0"/>
                <a:t>and gene-specific “inward” primers</a:t>
              </a:r>
              <a:endParaRPr lang="en-GB" altLang="en-US" sz="1000" b="1" dirty="0"/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000" b="1" dirty="0"/>
                <a:t>C:</a:t>
              </a:r>
              <a:r>
                <a:rPr lang="en-GB" altLang="en-US" sz="1000" dirty="0"/>
                <a:t>Identification of single-copy targeted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000" dirty="0"/>
                <a:t> </a:t>
              </a:r>
              <a:r>
                <a:rPr lang="en-GB" altLang="en-US" sz="1000" dirty="0" err="1"/>
                <a:t>transformants</a:t>
              </a:r>
              <a:r>
                <a:rPr lang="en-GB" altLang="en-US" sz="1000" dirty="0"/>
                <a:t> with external gene-specific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000" dirty="0"/>
                <a:t>Primers (Tracks “P” and “</a:t>
              </a:r>
              <a:r>
                <a:rPr lang="en-GB" altLang="en-US" sz="1000" dirty="0" err="1"/>
                <a:t>wt</a:t>
              </a:r>
              <a:r>
                <a:rPr lang="en-GB" altLang="en-US" sz="1000" dirty="0"/>
                <a:t>” = plasmid and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000" dirty="0" smtClean="0"/>
                <a:t>wild-type </a:t>
              </a:r>
              <a:r>
                <a:rPr lang="en-GB" altLang="en-US" sz="1000" dirty="0"/>
                <a:t>genomic DNA controls)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000" b="1" dirty="0"/>
                <a:t>D:</a:t>
              </a:r>
              <a:r>
                <a:rPr lang="en-GB" altLang="en-US" sz="1000" dirty="0"/>
                <a:t> Southern blot </a:t>
              </a:r>
              <a:r>
                <a:rPr lang="en-GB" altLang="en-US" sz="1000" dirty="0" smtClean="0"/>
                <a:t>(</a:t>
              </a:r>
              <a:r>
                <a:rPr lang="en-GB" altLang="en-US" sz="1000" i="1" dirty="0" err="1" smtClean="0"/>
                <a:t>Hin</a:t>
              </a:r>
              <a:r>
                <a:rPr lang="en-GB" altLang="en-US" sz="1000" dirty="0" err="1" smtClean="0"/>
                <a:t>dIII</a:t>
              </a:r>
              <a:r>
                <a:rPr lang="en-GB" altLang="en-US" sz="1000" dirty="0" smtClean="0"/>
                <a:t> digest) to identify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000" dirty="0" err="1" smtClean="0"/>
                <a:t>transformants</a:t>
              </a:r>
              <a:r>
                <a:rPr lang="en-GB" altLang="en-US" sz="1000" dirty="0" smtClean="0"/>
                <a:t> containing </a:t>
              </a:r>
              <a:r>
                <a:rPr lang="en-GB" altLang="en-US" sz="1000" dirty="0"/>
                <a:t>only a single, </a:t>
              </a:r>
              <a:endParaRPr lang="en-GB" altLang="en-US" sz="1000" dirty="0" smtClean="0"/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000" dirty="0" smtClean="0"/>
                <a:t>targeted </a:t>
              </a:r>
              <a:r>
                <a:rPr lang="en-GB" altLang="en-US" sz="1000" dirty="0"/>
                <a:t>selection </a:t>
              </a:r>
              <a:r>
                <a:rPr lang="en-GB" altLang="en-US" sz="1000" dirty="0" smtClean="0"/>
                <a:t>cassette. Analysed on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000" dirty="0" smtClean="0"/>
                <a:t>same gel as </a:t>
              </a:r>
              <a:r>
                <a:rPr lang="en-GB" altLang="en-US" sz="1000" i="1" dirty="0" smtClean="0"/>
                <a:t>Ppchd5-KO</a:t>
              </a:r>
              <a:r>
                <a:rPr lang="en-GB" altLang="en-US" sz="1000" dirty="0" smtClean="0"/>
                <a:t>: see Fig S5 for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000" dirty="0"/>
                <a:t>w</a:t>
              </a:r>
              <a:r>
                <a:rPr lang="en-GB" altLang="en-US" sz="1000" dirty="0" smtClean="0"/>
                <a:t>ild-type control).</a:t>
              </a:r>
              <a:endParaRPr lang="en-GB" altLang="en-US" sz="1000" dirty="0"/>
            </a:p>
          </p:txBody>
        </p:sp>
        <p:sp>
          <p:nvSpPr>
            <p:cNvPr id="12293" name="TextBox 63"/>
            <p:cNvSpPr txBox="1">
              <a:spLocks noChangeArrowheads="1"/>
            </p:cNvSpPr>
            <p:nvPr/>
          </p:nvSpPr>
          <p:spPr bwMode="auto">
            <a:xfrm>
              <a:off x="223357" y="5670967"/>
              <a:ext cx="1301912" cy="246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000" b="1" dirty="0">
                  <a:cs typeface="Arial" panose="020B0604020202020204" pitchFamily="34" charset="0"/>
                </a:rPr>
                <a:t>A: </a:t>
              </a:r>
              <a:r>
                <a:rPr lang="en-GB" altLang="en-US" sz="1000" b="1" i="1" dirty="0">
                  <a:cs typeface="Arial" panose="020B0604020202020204" pitchFamily="34" charset="0"/>
                </a:rPr>
                <a:t>PpALC1 </a:t>
              </a:r>
              <a:r>
                <a:rPr lang="en-GB" altLang="en-US" sz="1000" b="1" dirty="0">
                  <a:cs typeface="Arial" panose="020B0604020202020204" pitchFamily="34" charset="0"/>
                </a:rPr>
                <a:t>(8.8kb)</a:t>
              </a:r>
            </a:p>
          </p:txBody>
        </p:sp>
        <p:grpSp>
          <p:nvGrpSpPr>
            <p:cNvPr id="12294" name="Group 240"/>
            <p:cNvGrpSpPr>
              <a:grpSpLocks/>
            </p:cNvGrpSpPr>
            <p:nvPr/>
          </p:nvGrpSpPr>
          <p:grpSpPr bwMode="auto">
            <a:xfrm>
              <a:off x="316845" y="6116938"/>
              <a:ext cx="6097366" cy="215966"/>
              <a:chOff x="316706" y="6117269"/>
              <a:chExt cx="6097588" cy="215900"/>
            </a:xfrm>
          </p:grpSpPr>
          <p:cxnSp>
            <p:nvCxnSpPr>
              <p:cNvPr id="221" name="Straight Connector 220"/>
              <p:cNvCxnSpPr/>
              <p:nvPr/>
            </p:nvCxnSpPr>
            <p:spPr>
              <a:xfrm>
                <a:off x="317361" y="6224886"/>
                <a:ext cx="6096222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2" name="Rectangle 221"/>
              <p:cNvSpPr/>
              <p:nvPr/>
            </p:nvSpPr>
            <p:spPr bwMode="auto">
              <a:xfrm flipH="1">
                <a:off x="4498988" y="6116969"/>
                <a:ext cx="212733" cy="21583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23" name="Rectangle 222"/>
              <p:cNvSpPr/>
              <p:nvPr/>
            </p:nvSpPr>
            <p:spPr bwMode="auto">
              <a:xfrm flipH="1">
                <a:off x="4065585" y="6116969"/>
                <a:ext cx="233370" cy="21583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24" name="Rectangle 223"/>
              <p:cNvSpPr/>
              <p:nvPr/>
            </p:nvSpPr>
            <p:spPr bwMode="auto">
              <a:xfrm>
                <a:off x="2963820" y="6116969"/>
                <a:ext cx="46039" cy="21583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25" name="Rectangle 224"/>
              <p:cNvSpPr/>
              <p:nvPr/>
            </p:nvSpPr>
            <p:spPr bwMode="auto">
              <a:xfrm>
                <a:off x="1442940" y="6116969"/>
                <a:ext cx="46039" cy="21583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26" name="Rectangle 225"/>
              <p:cNvSpPr/>
              <p:nvPr/>
            </p:nvSpPr>
            <p:spPr bwMode="auto">
              <a:xfrm flipH="1">
                <a:off x="5326106" y="6116969"/>
                <a:ext cx="66677" cy="21583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27" name="Rectangle 226"/>
              <p:cNvSpPr/>
              <p:nvPr/>
            </p:nvSpPr>
            <p:spPr bwMode="auto">
              <a:xfrm flipH="1">
                <a:off x="3165440" y="6116969"/>
                <a:ext cx="66677" cy="21583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28" name="Rectangle 227"/>
              <p:cNvSpPr/>
              <p:nvPr/>
            </p:nvSpPr>
            <p:spPr bwMode="auto">
              <a:xfrm flipH="1">
                <a:off x="2811415" y="6116969"/>
                <a:ext cx="66677" cy="21583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29" name="Rectangle 228"/>
              <p:cNvSpPr/>
              <p:nvPr/>
            </p:nvSpPr>
            <p:spPr bwMode="auto">
              <a:xfrm flipH="1">
                <a:off x="5059397" y="6116969"/>
                <a:ext cx="93665" cy="21583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30" name="Rectangle 229"/>
              <p:cNvSpPr/>
              <p:nvPr/>
            </p:nvSpPr>
            <p:spPr bwMode="auto">
              <a:xfrm flipH="1">
                <a:off x="4857776" y="6116969"/>
                <a:ext cx="95253" cy="21583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31" name="Rectangle 230"/>
              <p:cNvSpPr/>
              <p:nvPr/>
            </p:nvSpPr>
            <p:spPr bwMode="auto">
              <a:xfrm flipH="1">
                <a:off x="3771887" y="6116969"/>
                <a:ext cx="93666" cy="21583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32" name="Rectangle 231"/>
              <p:cNvSpPr/>
              <p:nvPr/>
            </p:nvSpPr>
            <p:spPr bwMode="auto">
              <a:xfrm flipH="1">
                <a:off x="2555818" y="6116969"/>
                <a:ext cx="93666" cy="21583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33" name="Rectangle 232"/>
              <p:cNvSpPr/>
              <p:nvPr/>
            </p:nvSpPr>
            <p:spPr bwMode="auto">
              <a:xfrm flipH="1">
                <a:off x="2060499" y="6116969"/>
                <a:ext cx="95253" cy="21583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34" name="Rectangle 233"/>
              <p:cNvSpPr/>
              <p:nvPr/>
            </p:nvSpPr>
            <p:spPr bwMode="auto">
              <a:xfrm flipH="1">
                <a:off x="1716000" y="6116969"/>
                <a:ext cx="107954" cy="21583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35" name="Rectangle 234"/>
              <p:cNvSpPr/>
              <p:nvPr/>
            </p:nvSpPr>
            <p:spPr bwMode="auto">
              <a:xfrm flipH="1">
                <a:off x="887295" y="6116969"/>
                <a:ext cx="128592" cy="21583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36" name="Pentagon 235"/>
              <p:cNvSpPr/>
              <p:nvPr/>
            </p:nvSpPr>
            <p:spPr bwMode="auto">
              <a:xfrm>
                <a:off x="5494388" y="6193146"/>
                <a:ext cx="600097" cy="63481"/>
              </a:xfrm>
              <a:prstGeom prst="homePlate">
                <a:avLst/>
              </a:prstGeom>
              <a:solidFill>
                <a:srgbClr val="0000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cxnSp>
            <p:nvCxnSpPr>
              <p:cNvPr id="237" name="Straight Connector 236"/>
              <p:cNvCxnSpPr/>
              <p:nvPr/>
            </p:nvCxnSpPr>
            <p:spPr>
              <a:xfrm flipH="1">
                <a:off x="1239733" y="6116969"/>
                <a:ext cx="0" cy="215834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/>
              <p:cNvCxnSpPr/>
              <p:nvPr/>
            </p:nvCxnSpPr>
            <p:spPr>
              <a:xfrm flipH="1">
                <a:off x="5499150" y="6116969"/>
                <a:ext cx="0" cy="215834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9" name="Rectangle 238"/>
              <p:cNvSpPr/>
              <p:nvPr/>
            </p:nvSpPr>
            <p:spPr bwMode="auto">
              <a:xfrm flipH="1">
                <a:off x="595184" y="6193146"/>
                <a:ext cx="292111" cy="63481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  <p:grpSp>
          <p:nvGrpSpPr>
            <p:cNvPr id="12295" name="Group 241"/>
            <p:cNvGrpSpPr>
              <a:grpSpLocks/>
            </p:cNvGrpSpPr>
            <p:nvPr/>
          </p:nvGrpSpPr>
          <p:grpSpPr bwMode="auto">
            <a:xfrm>
              <a:off x="1126045" y="6438541"/>
              <a:ext cx="4469893" cy="216121"/>
              <a:chOff x="1125935" y="6518263"/>
              <a:chExt cx="4470056" cy="216055"/>
            </a:xfrm>
          </p:grpSpPr>
          <p:cxnSp>
            <p:nvCxnSpPr>
              <p:cNvPr id="206" name="Straight Arrow Connector 205"/>
              <p:cNvCxnSpPr/>
              <p:nvPr/>
            </p:nvCxnSpPr>
            <p:spPr bwMode="auto">
              <a:xfrm>
                <a:off x="1614396" y="6626401"/>
                <a:ext cx="3586293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prstDash val="sysDash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298" name="Group 206"/>
              <p:cNvGrpSpPr>
                <a:grpSpLocks/>
              </p:cNvGrpSpPr>
              <p:nvPr/>
            </p:nvGrpSpPr>
            <p:grpSpPr bwMode="auto">
              <a:xfrm>
                <a:off x="1125935" y="6518263"/>
                <a:ext cx="488950" cy="215900"/>
                <a:chOff x="1009650" y="2689679"/>
                <a:chExt cx="488950" cy="215900"/>
              </a:xfrm>
            </p:grpSpPr>
            <p:cxnSp>
              <p:nvCxnSpPr>
                <p:cNvPr id="218" name="Straight Connector 217"/>
                <p:cNvCxnSpPr/>
                <p:nvPr/>
              </p:nvCxnSpPr>
              <p:spPr>
                <a:xfrm>
                  <a:off x="1009143" y="2797817"/>
                  <a:ext cx="488968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Connector 218"/>
                <p:cNvCxnSpPr/>
                <p:nvPr/>
              </p:nvCxnSpPr>
              <p:spPr>
                <a:xfrm flipH="1">
                  <a:off x="1112334" y="2689900"/>
                  <a:ext cx="0" cy="215834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0" name="Rectangle 219"/>
                <p:cNvSpPr/>
                <p:nvPr/>
              </p:nvSpPr>
              <p:spPr bwMode="auto">
                <a:xfrm>
                  <a:off x="1313954" y="2689900"/>
                  <a:ext cx="46039" cy="21583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</p:grpSp>
          <p:grpSp>
            <p:nvGrpSpPr>
              <p:cNvPr id="12299" name="Group 207"/>
              <p:cNvGrpSpPr>
                <a:grpSpLocks/>
              </p:cNvGrpSpPr>
              <p:nvPr/>
            </p:nvGrpSpPr>
            <p:grpSpPr bwMode="auto">
              <a:xfrm>
                <a:off x="5210214" y="6518484"/>
                <a:ext cx="385777" cy="215834"/>
                <a:chOff x="5210214" y="2860418"/>
                <a:chExt cx="385777" cy="215834"/>
              </a:xfrm>
            </p:grpSpPr>
            <p:cxnSp>
              <p:nvCxnSpPr>
                <p:cNvPr id="214" name="Straight Connector 213"/>
                <p:cNvCxnSpPr/>
                <p:nvPr/>
              </p:nvCxnSpPr>
              <p:spPr>
                <a:xfrm>
                  <a:off x="5210214" y="2968335"/>
                  <a:ext cx="341325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5" name="Rectangle 214"/>
                <p:cNvSpPr/>
                <p:nvPr/>
              </p:nvSpPr>
              <p:spPr bwMode="auto">
                <a:xfrm>
                  <a:off x="5494387" y="2935422"/>
                  <a:ext cx="101604" cy="63481"/>
                </a:xfrm>
                <a:prstGeom prst="rect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  <p:sp>
              <p:nvSpPr>
                <p:cNvPr id="216" name="Rectangle 215"/>
                <p:cNvSpPr/>
                <p:nvPr/>
              </p:nvSpPr>
              <p:spPr bwMode="auto">
                <a:xfrm flipH="1">
                  <a:off x="5322931" y="2860418"/>
                  <a:ext cx="66677" cy="21583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  <p:cxnSp>
              <p:nvCxnSpPr>
                <p:cNvPr id="217" name="Straight Connector 216"/>
                <p:cNvCxnSpPr/>
                <p:nvPr/>
              </p:nvCxnSpPr>
              <p:spPr>
                <a:xfrm flipH="1">
                  <a:off x="5495974" y="2860418"/>
                  <a:ext cx="0" cy="215834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300" name="Group 208"/>
              <p:cNvGrpSpPr>
                <a:grpSpLocks/>
              </p:cNvGrpSpPr>
              <p:nvPr/>
            </p:nvGrpSpPr>
            <p:grpSpPr bwMode="auto">
              <a:xfrm>
                <a:off x="2695973" y="6540488"/>
                <a:ext cx="1046397" cy="171450"/>
                <a:chOff x="3041436" y="1238250"/>
                <a:chExt cx="1046397" cy="171450"/>
              </a:xfrm>
            </p:grpSpPr>
            <p:sp>
              <p:nvSpPr>
                <p:cNvPr id="211" name="Rectangle 18"/>
                <p:cNvSpPr>
                  <a:spLocks noChangeArrowheads="1"/>
                </p:cNvSpPr>
                <p:nvPr/>
              </p:nvSpPr>
              <p:spPr bwMode="auto">
                <a:xfrm>
                  <a:off x="3153702" y="1238464"/>
                  <a:ext cx="760440" cy="171398"/>
                </a:xfrm>
                <a:prstGeom prst="rect">
                  <a:avLst/>
                </a:prstGeom>
                <a:solidFill>
                  <a:srgbClr val="66FF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1400" b="1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 eaLnBrk="0" hangingPunct="0">
                    <a:defRPr sz="1400" b="1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 eaLnBrk="0" hangingPunct="0">
                    <a:defRPr sz="1400" b="1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 eaLnBrk="0" hangingPunct="0">
                    <a:defRPr sz="1400" b="1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 eaLnBrk="0" hangingPunct="0">
                    <a:defRPr sz="1400" b="1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en-GB" altLang="en-US" sz="900" i="1" dirty="0" smtClean="0">
                      <a:latin typeface="+mn-lt"/>
                    </a:rPr>
                    <a:t>NPTII</a:t>
                  </a:r>
                </a:p>
              </p:txBody>
            </p:sp>
            <p:sp>
              <p:nvSpPr>
                <p:cNvPr id="12302" name="Line 20"/>
                <p:cNvSpPr>
                  <a:spLocks noChangeShapeType="1"/>
                </p:cNvSpPr>
                <p:nvPr/>
              </p:nvSpPr>
              <p:spPr bwMode="auto">
                <a:xfrm>
                  <a:off x="3041436" y="1323249"/>
                  <a:ext cx="122579" cy="0"/>
                </a:xfrm>
                <a:prstGeom prst="line">
                  <a:avLst/>
                </a:prstGeom>
                <a:noFill/>
                <a:ln w="57150">
                  <a:solidFill>
                    <a:srgbClr val="FF33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303" name="Line 21"/>
                <p:cNvSpPr>
                  <a:spLocks noChangeShapeType="1"/>
                </p:cNvSpPr>
                <p:nvPr/>
              </p:nvSpPr>
              <p:spPr bwMode="auto">
                <a:xfrm>
                  <a:off x="3965254" y="1323249"/>
                  <a:ext cx="122579" cy="0"/>
                </a:xfrm>
                <a:prstGeom prst="line">
                  <a:avLst/>
                </a:prstGeom>
                <a:noFill/>
                <a:ln w="57150">
                  <a:solidFill>
                    <a:srgbClr val="FF33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12296" name="TextBox 63"/>
            <p:cNvSpPr txBox="1">
              <a:spLocks noChangeArrowheads="1"/>
            </p:cNvSpPr>
            <p:nvPr/>
          </p:nvSpPr>
          <p:spPr bwMode="auto">
            <a:xfrm>
              <a:off x="5535051" y="6429170"/>
              <a:ext cx="830647" cy="246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1000" b="1" i="1">
                  <a:cs typeface="Arial" panose="020B0604020202020204" pitchFamily="34" charset="0"/>
                </a:rPr>
                <a:t>Ppalc1-KO</a:t>
              </a:r>
              <a:endParaRPr lang="en-GB" altLang="en-US" sz="1000" b="1">
                <a:cs typeface="Arial" panose="020B0604020202020204" pitchFamily="34" charset="0"/>
              </a:endParaRPr>
            </a:p>
          </p:txBody>
        </p:sp>
        <p:cxnSp>
          <p:nvCxnSpPr>
            <p:cNvPr id="244" name="Straight Arrow Connector 243"/>
            <p:cNvCxnSpPr/>
            <p:nvPr/>
          </p:nvCxnSpPr>
          <p:spPr>
            <a:xfrm>
              <a:off x="474107" y="6030679"/>
              <a:ext cx="0" cy="15196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TextBox 244"/>
            <p:cNvSpPr txBox="1"/>
            <p:nvPr/>
          </p:nvSpPr>
          <p:spPr>
            <a:xfrm>
              <a:off x="213732" y="5815235"/>
              <a:ext cx="49885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i="1" dirty="0" err="1" smtClean="0"/>
                <a:t>Hin</a:t>
              </a:r>
              <a:r>
                <a:rPr lang="en-GB" sz="800" b="1" dirty="0" err="1" smtClean="0"/>
                <a:t>dIII</a:t>
              </a:r>
              <a:endParaRPr lang="en-GB" sz="800" b="1" i="1" dirty="0"/>
            </a:p>
          </p:txBody>
        </p:sp>
        <p:cxnSp>
          <p:nvCxnSpPr>
            <p:cNvPr id="246" name="Straight Arrow Connector 245"/>
            <p:cNvCxnSpPr/>
            <p:nvPr/>
          </p:nvCxnSpPr>
          <p:spPr>
            <a:xfrm>
              <a:off x="6297099" y="6030679"/>
              <a:ext cx="0" cy="15196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TextBox 246"/>
            <p:cNvSpPr txBox="1"/>
            <p:nvPr/>
          </p:nvSpPr>
          <p:spPr>
            <a:xfrm>
              <a:off x="6061979" y="5815235"/>
              <a:ext cx="49885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i="1" dirty="0" err="1" smtClean="0"/>
                <a:t>Hind</a:t>
              </a:r>
              <a:r>
                <a:rPr lang="en-GB" sz="800" b="1" dirty="0" err="1" smtClean="0"/>
                <a:t>III</a:t>
              </a:r>
              <a:endParaRPr lang="en-GB" sz="800" b="1" i="1" dirty="0"/>
            </a:p>
          </p:txBody>
        </p:sp>
        <p:cxnSp>
          <p:nvCxnSpPr>
            <p:cNvPr id="248" name="Straight Arrow Connector 247"/>
            <p:cNvCxnSpPr/>
            <p:nvPr/>
          </p:nvCxnSpPr>
          <p:spPr>
            <a:xfrm>
              <a:off x="447436" y="6695801"/>
              <a:ext cx="584966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9" name="TextBox 248"/>
            <p:cNvSpPr txBox="1"/>
            <p:nvPr/>
          </p:nvSpPr>
          <p:spPr>
            <a:xfrm>
              <a:off x="2806467" y="6694924"/>
              <a:ext cx="75212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/>
                <a:t>5.5kb in KO</a:t>
              </a:r>
              <a:endParaRPr lang="en-GB" sz="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3893</TotalTime>
  <Words>151</Words>
  <Application>Microsoft Office PowerPoint</Application>
  <PresentationFormat>A4 Paper (210x297 mm)</PresentationFormat>
  <Paragraphs>62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Default Design</vt:lpstr>
      <vt:lpstr>PowerPoint Presentation</vt:lpstr>
    </vt:vector>
  </TitlesOfParts>
  <Company>University of Leeds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Faculty of Biological Sciences</dc:creator>
  <cp:lastModifiedBy>Andrew Cuming</cp:lastModifiedBy>
  <cp:revision>134</cp:revision>
  <dcterms:created xsi:type="dcterms:W3CDTF">2010-08-11T15:50:29Z</dcterms:created>
  <dcterms:modified xsi:type="dcterms:W3CDTF">2016-08-09T09:56:47Z</dcterms:modified>
</cp:coreProperties>
</file>