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906000" type="A4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66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8" autoAdjust="0"/>
  </p:normalViewPr>
  <p:slideViewPr>
    <p:cSldViewPr snapToGrid="0">
      <p:cViewPr varScale="1">
        <p:scale>
          <a:sx n="75" d="100"/>
          <a:sy n="75" d="100"/>
        </p:scale>
        <p:origin x="3174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A05211-0ECD-415C-830E-D1BF335E11E9}" type="datetimeFigureOut">
              <a:rPr lang="en-GB"/>
              <a:pPr>
                <a:defRPr/>
              </a:pPr>
              <a:t>09/08/2016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751AD5-953B-4022-AEA0-4391DFE48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73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F3CE6-53E5-4CF8-8D10-C0D65D90F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1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9F33-F7A4-4483-9DE8-C1C6191AD1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0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A435-C661-4075-9E4C-D9EF91B37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67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51DD4-9573-4544-A83A-E14893558D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68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4309A-4572-41C7-8EC7-66DCEBE1E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157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B010-5CAD-4AC3-BEA0-EC707CDBA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20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9C76-3C4C-45AD-BA0C-4B34567958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96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5A95-DE05-4837-8718-E3731DF1C3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75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5A00E-2257-4339-A83B-FA6F607FE4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0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4BE2-E012-4467-8036-9D3281A68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4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73F18-3586-4E7B-A171-988A15EC3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8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46156E0-4AE8-428C-B8C6-FF13F60E87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77813" y="789197"/>
            <a:ext cx="6467231" cy="5262561"/>
            <a:chOff x="277813" y="789197"/>
            <a:chExt cx="6467231" cy="5262561"/>
          </a:xfrm>
        </p:grpSpPr>
        <p:pic>
          <p:nvPicPr>
            <p:cNvPr id="14461" name="Picture 14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66" t="14517" r="15722" b="17520"/>
            <a:stretch/>
          </p:blipFill>
          <p:spPr bwMode="auto">
            <a:xfrm>
              <a:off x="4383157" y="2774686"/>
              <a:ext cx="1520685" cy="2238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62" name="TextBox 142"/>
            <p:cNvSpPr txBox="1">
              <a:spLocks noChangeArrowheads="1"/>
            </p:cNvSpPr>
            <p:nvPr/>
          </p:nvSpPr>
          <p:spPr bwMode="auto">
            <a:xfrm rot="19013226">
              <a:off x="4483605" y="2564373"/>
              <a:ext cx="391730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2-55</a:t>
              </a:r>
            </a:p>
          </p:txBody>
        </p:sp>
        <p:sp>
          <p:nvSpPr>
            <p:cNvPr id="14463" name="TextBox 143"/>
            <p:cNvSpPr txBox="1">
              <a:spLocks noChangeArrowheads="1"/>
            </p:cNvSpPr>
            <p:nvPr/>
          </p:nvSpPr>
          <p:spPr bwMode="auto">
            <a:xfrm rot="19013226">
              <a:off x="4677470" y="2564373"/>
              <a:ext cx="391730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2-68</a:t>
              </a:r>
            </a:p>
          </p:txBody>
        </p:sp>
        <p:sp>
          <p:nvSpPr>
            <p:cNvPr id="14464" name="TextBox 144"/>
            <p:cNvSpPr txBox="1">
              <a:spLocks noChangeArrowheads="1"/>
            </p:cNvSpPr>
            <p:nvPr/>
          </p:nvSpPr>
          <p:spPr bwMode="auto">
            <a:xfrm rot="19013226">
              <a:off x="4855971" y="2564373"/>
              <a:ext cx="391730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2-73</a:t>
              </a:r>
            </a:p>
          </p:txBody>
        </p:sp>
        <p:sp>
          <p:nvSpPr>
            <p:cNvPr id="14465" name="TextBox 145"/>
            <p:cNvSpPr txBox="1">
              <a:spLocks noChangeArrowheads="1"/>
            </p:cNvSpPr>
            <p:nvPr/>
          </p:nvSpPr>
          <p:spPr bwMode="auto">
            <a:xfrm rot="19013226">
              <a:off x="5050067" y="2564373"/>
              <a:ext cx="391730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2-90</a:t>
              </a:r>
            </a:p>
          </p:txBody>
        </p:sp>
        <p:sp>
          <p:nvSpPr>
            <p:cNvPr id="14466" name="TextBox 146"/>
            <p:cNvSpPr txBox="1">
              <a:spLocks noChangeArrowheads="1"/>
            </p:cNvSpPr>
            <p:nvPr/>
          </p:nvSpPr>
          <p:spPr bwMode="auto">
            <a:xfrm rot="19013226">
              <a:off x="5244164" y="2564373"/>
              <a:ext cx="391730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2-99</a:t>
              </a:r>
            </a:p>
          </p:txBody>
        </p:sp>
        <p:sp>
          <p:nvSpPr>
            <p:cNvPr id="14467" name="TextBox 147"/>
            <p:cNvSpPr txBox="1">
              <a:spLocks noChangeArrowheads="1"/>
            </p:cNvSpPr>
            <p:nvPr/>
          </p:nvSpPr>
          <p:spPr bwMode="auto">
            <a:xfrm rot="19013226">
              <a:off x="5427304" y="2544657"/>
              <a:ext cx="44947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2-103</a:t>
              </a:r>
            </a:p>
          </p:txBody>
        </p:sp>
        <p:sp>
          <p:nvSpPr>
            <p:cNvPr id="14468" name="TextBox 148"/>
            <p:cNvSpPr txBox="1">
              <a:spLocks noChangeArrowheads="1"/>
            </p:cNvSpPr>
            <p:nvPr/>
          </p:nvSpPr>
          <p:spPr bwMode="auto">
            <a:xfrm rot="19013226">
              <a:off x="5649716" y="2544657"/>
              <a:ext cx="44947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2-106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4248150" y="3296752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>
              <a:off x="4248150" y="3533289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>
              <a:off x="4248150" y="3665052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>
              <a:off x="4248150" y="3925402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>
              <a:off x="4248150" y="4423877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>
              <a:off x="4248150" y="4531827"/>
              <a:ext cx="104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75" name="TextBox 155"/>
            <p:cNvSpPr txBox="1">
              <a:spLocks noChangeArrowheads="1"/>
            </p:cNvSpPr>
            <p:nvPr/>
          </p:nvSpPr>
          <p:spPr bwMode="auto">
            <a:xfrm>
              <a:off x="4022797" y="3190986"/>
              <a:ext cx="300293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23</a:t>
              </a:r>
            </a:p>
          </p:txBody>
        </p:sp>
        <p:sp>
          <p:nvSpPr>
            <p:cNvPr id="14476" name="TextBox 156"/>
            <p:cNvSpPr txBox="1">
              <a:spLocks noChangeArrowheads="1"/>
            </p:cNvSpPr>
            <p:nvPr/>
          </p:nvSpPr>
          <p:spPr bwMode="auto">
            <a:xfrm>
              <a:off x="3993923" y="3413961"/>
              <a:ext cx="32916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9.4</a:t>
              </a:r>
            </a:p>
          </p:txBody>
        </p:sp>
        <p:sp>
          <p:nvSpPr>
            <p:cNvPr id="14477" name="TextBox 157"/>
            <p:cNvSpPr txBox="1">
              <a:spLocks noChangeArrowheads="1"/>
            </p:cNvSpPr>
            <p:nvPr/>
          </p:nvSpPr>
          <p:spPr bwMode="auto">
            <a:xfrm>
              <a:off x="3993923" y="3555618"/>
              <a:ext cx="32916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 dirty="0"/>
                <a:t>6.6</a:t>
              </a:r>
            </a:p>
          </p:txBody>
        </p:sp>
        <p:sp>
          <p:nvSpPr>
            <p:cNvPr id="14478" name="TextBox 158"/>
            <p:cNvSpPr txBox="1">
              <a:spLocks noChangeArrowheads="1"/>
            </p:cNvSpPr>
            <p:nvPr/>
          </p:nvSpPr>
          <p:spPr bwMode="auto">
            <a:xfrm>
              <a:off x="3993923" y="3814668"/>
              <a:ext cx="32916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4.4</a:t>
              </a:r>
            </a:p>
          </p:txBody>
        </p:sp>
        <p:sp>
          <p:nvSpPr>
            <p:cNvPr id="14479" name="TextBox 159"/>
            <p:cNvSpPr txBox="1">
              <a:spLocks noChangeArrowheads="1"/>
            </p:cNvSpPr>
            <p:nvPr/>
          </p:nvSpPr>
          <p:spPr bwMode="auto">
            <a:xfrm>
              <a:off x="3993923" y="4310277"/>
              <a:ext cx="32916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2.2</a:t>
              </a:r>
            </a:p>
          </p:txBody>
        </p:sp>
        <p:sp>
          <p:nvSpPr>
            <p:cNvPr id="14480" name="TextBox 160"/>
            <p:cNvSpPr txBox="1">
              <a:spLocks noChangeArrowheads="1"/>
            </p:cNvSpPr>
            <p:nvPr/>
          </p:nvSpPr>
          <p:spPr bwMode="auto">
            <a:xfrm>
              <a:off x="3993923" y="4417738"/>
              <a:ext cx="329168" cy="21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2.0</a:t>
              </a:r>
            </a:p>
          </p:txBody>
        </p:sp>
        <p:pic>
          <p:nvPicPr>
            <p:cNvPr id="14411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9" t="41454" r="1514" b="39755"/>
            <a:stretch>
              <a:fillRect/>
            </a:stretch>
          </p:blipFill>
          <p:spPr bwMode="auto">
            <a:xfrm>
              <a:off x="1060476" y="2781643"/>
              <a:ext cx="2951346" cy="760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412" name="Group 53"/>
            <p:cNvGrpSpPr>
              <a:grpSpLocks/>
            </p:cNvGrpSpPr>
            <p:nvPr/>
          </p:nvGrpSpPr>
          <p:grpSpPr bwMode="auto">
            <a:xfrm>
              <a:off x="1059022" y="2726805"/>
              <a:ext cx="2861418" cy="215474"/>
              <a:chOff x="2433206" y="2011142"/>
              <a:chExt cx="2860853" cy="215444"/>
            </a:xfrm>
          </p:grpSpPr>
          <p:grpSp>
            <p:nvGrpSpPr>
              <p:cNvPr id="14437" name="Group 31"/>
              <p:cNvGrpSpPr>
                <a:grpSpLocks/>
              </p:cNvGrpSpPr>
              <p:nvPr/>
            </p:nvGrpSpPr>
            <p:grpSpPr bwMode="auto">
              <a:xfrm>
                <a:off x="2433206" y="2011142"/>
                <a:ext cx="445334" cy="215444"/>
                <a:chOff x="2433206" y="1917261"/>
                <a:chExt cx="445334" cy="215444"/>
              </a:xfrm>
            </p:grpSpPr>
            <p:sp>
              <p:nvSpPr>
                <p:cNvPr id="14459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60" name="TextBox 30"/>
                <p:cNvSpPr txBox="1">
                  <a:spLocks noChangeArrowheads="1"/>
                </p:cNvSpPr>
                <p:nvPr/>
              </p:nvSpPr>
              <p:spPr bwMode="auto">
                <a:xfrm>
                  <a:off x="2599140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38" name="Group 32"/>
              <p:cNvGrpSpPr>
                <a:grpSpLocks/>
              </p:cNvGrpSpPr>
              <p:nvPr/>
            </p:nvGrpSpPr>
            <p:grpSpPr bwMode="auto">
              <a:xfrm>
                <a:off x="2773907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57" name="TextBox 33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58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39" name="Group 35"/>
              <p:cNvGrpSpPr>
                <a:grpSpLocks/>
              </p:cNvGrpSpPr>
              <p:nvPr/>
            </p:nvGrpSpPr>
            <p:grpSpPr bwMode="auto">
              <a:xfrm>
                <a:off x="3119344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55" name="TextBox 36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56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40" name="Group 38"/>
              <p:cNvGrpSpPr>
                <a:grpSpLocks/>
              </p:cNvGrpSpPr>
              <p:nvPr/>
            </p:nvGrpSpPr>
            <p:grpSpPr bwMode="auto">
              <a:xfrm>
                <a:off x="3460434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53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54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41" name="Group 41"/>
              <p:cNvGrpSpPr>
                <a:grpSpLocks/>
              </p:cNvGrpSpPr>
              <p:nvPr/>
            </p:nvGrpSpPr>
            <p:grpSpPr bwMode="auto">
              <a:xfrm>
                <a:off x="3797889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51" name="TextBox 42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52" name="TextBox 43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42" name="Group 44"/>
              <p:cNvGrpSpPr>
                <a:grpSpLocks/>
              </p:cNvGrpSpPr>
              <p:nvPr/>
            </p:nvGrpSpPr>
            <p:grpSpPr bwMode="auto">
              <a:xfrm>
                <a:off x="4144053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49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50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43" name="Group 47"/>
              <p:cNvGrpSpPr>
                <a:grpSpLocks/>
              </p:cNvGrpSpPr>
              <p:nvPr/>
            </p:nvGrpSpPr>
            <p:grpSpPr bwMode="auto">
              <a:xfrm>
                <a:off x="4493852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47" name="TextBox 48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48" name="TextBox 49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  <p:grpSp>
            <p:nvGrpSpPr>
              <p:cNvPr id="14444" name="Group 50"/>
              <p:cNvGrpSpPr>
                <a:grpSpLocks/>
              </p:cNvGrpSpPr>
              <p:nvPr/>
            </p:nvGrpSpPr>
            <p:grpSpPr bwMode="auto">
              <a:xfrm>
                <a:off x="4840016" y="2011142"/>
                <a:ext cx="454043" cy="215444"/>
                <a:chOff x="2433206" y="1917261"/>
                <a:chExt cx="454043" cy="215444"/>
              </a:xfrm>
            </p:grpSpPr>
            <p:sp>
              <p:nvSpPr>
                <p:cNvPr id="14445" name="TextBox 51"/>
                <p:cNvSpPr txBox="1">
                  <a:spLocks noChangeArrowheads="1"/>
                </p:cNvSpPr>
                <p:nvPr/>
              </p:nvSpPr>
              <p:spPr bwMode="auto">
                <a:xfrm>
                  <a:off x="2433206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5’</a:t>
                  </a:r>
                </a:p>
              </p:txBody>
            </p:sp>
            <p:sp>
              <p:nvSpPr>
                <p:cNvPr id="14446" name="TextBox 52"/>
                <p:cNvSpPr txBox="1">
                  <a:spLocks noChangeArrowheads="1"/>
                </p:cNvSpPr>
                <p:nvPr/>
              </p:nvSpPr>
              <p:spPr bwMode="auto">
                <a:xfrm>
                  <a:off x="2607849" y="1917261"/>
                  <a:ext cx="279400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>
                      <a:solidFill>
                        <a:schemeClr val="bg1"/>
                      </a:solidFill>
                    </a:rPr>
                    <a:t>3’</a:t>
                  </a:r>
                </a:p>
              </p:txBody>
            </p:sp>
          </p:grpSp>
        </p:grpSp>
        <p:grpSp>
          <p:nvGrpSpPr>
            <p:cNvPr id="14413" name="Group 56"/>
            <p:cNvGrpSpPr>
              <a:grpSpLocks/>
            </p:cNvGrpSpPr>
            <p:nvPr/>
          </p:nvGrpSpPr>
          <p:grpSpPr bwMode="auto">
            <a:xfrm>
              <a:off x="1071969" y="2584299"/>
              <a:ext cx="391531" cy="215474"/>
              <a:chOff x="3556131" y="2875561"/>
              <a:chExt cx="391454" cy="215444"/>
            </a:xfrm>
          </p:grpSpPr>
          <p:sp>
            <p:nvSpPr>
              <p:cNvPr id="14435" name="TextBox 54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2-60</a:t>
                </a:r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3612864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4" name="Group 57"/>
            <p:cNvGrpSpPr>
              <a:grpSpLocks/>
            </p:cNvGrpSpPr>
            <p:nvPr/>
          </p:nvGrpSpPr>
          <p:grpSpPr bwMode="auto">
            <a:xfrm>
              <a:off x="1419315" y="2584299"/>
              <a:ext cx="391531" cy="215474"/>
              <a:chOff x="3556131" y="2875561"/>
              <a:chExt cx="391454" cy="215444"/>
            </a:xfrm>
          </p:grpSpPr>
          <p:sp>
            <p:nvSpPr>
              <p:cNvPr id="14433" name="TextBox 58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2-65</a:t>
                </a: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3613180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5" name="Group 60"/>
            <p:cNvGrpSpPr>
              <a:grpSpLocks/>
            </p:cNvGrpSpPr>
            <p:nvPr/>
          </p:nvGrpSpPr>
          <p:grpSpPr bwMode="auto">
            <a:xfrm>
              <a:off x="1759544" y="2584299"/>
              <a:ext cx="391531" cy="215474"/>
              <a:chOff x="3556131" y="2875561"/>
              <a:chExt cx="391454" cy="215444"/>
            </a:xfrm>
          </p:grpSpPr>
          <p:sp>
            <p:nvSpPr>
              <p:cNvPr id="14431" name="TextBox 61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2-66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3612676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6" name="Group 63"/>
            <p:cNvGrpSpPr>
              <a:grpSpLocks/>
            </p:cNvGrpSpPr>
            <p:nvPr/>
          </p:nvGrpSpPr>
          <p:grpSpPr bwMode="auto">
            <a:xfrm>
              <a:off x="2104589" y="2584299"/>
              <a:ext cx="391531" cy="215474"/>
              <a:chOff x="3556131" y="2875561"/>
              <a:chExt cx="391454" cy="215444"/>
            </a:xfrm>
          </p:grpSpPr>
          <p:sp>
            <p:nvSpPr>
              <p:cNvPr id="14429" name="TextBox 64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2-68</a:t>
                </a: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3613706" y="3045755"/>
                <a:ext cx="26506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7" name="Group 66"/>
            <p:cNvGrpSpPr>
              <a:grpSpLocks/>
            </p:cNvGrpSpPr>
            <p:nvPr/>
          </p:nvGrpSpPr>
          <p:grpSpPr bwMode="auto">
            <a:xfrm>
              <a:off x="2448301" y="2584299"/>
              <a:ext cx="391531" cy="215474"/>
              <a:chOff x="3556131" y="2875561"/>
              <a:chExt cx="391454" cy="215444"/>
            </a:xfrm>
          </p:grpSpPr>
          <p:sp>
            <p:nvSpPr>
              <p:cNvPr id="14427" name="TextBox 67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2-70</a:t>
                </a:r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>
                <a:off x="3612894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8" name="Group 69"/>
            <p:cNvGrpSpPr>
              <a:grpSpLocks/>
            </p:cNvGrpSpPr>
            <p:nvPr/>
          </p:nvGrpSpPr>
          <p:grpSpPr bwMode="auto">
            <a:xfrm>
              <a:off x="2785253" y="2584299"/>
              <a:ext cx="391531" cy="215474"/>
              <a:chOff x="3556131" y="2875561"/>
              <a:chExt cx="391454" cy="215444"/>
            </a:xfrm>
          </p:grpSpPr>
          <p:sp>
            <p:nvSpPr>
              <p:cNvPr id="14425" name="TextBox 70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2-71</a:t>
                </a: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612492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19" name="Group 72"/>
            <p:cNvGrpSpPr>
              <a:grpSpLocks/>
            </p:cNvGrpSpPr>
            <p:nvPr/>
          </p:nvGrpSpPr>
          <p:grpSpPr bwMode="auto">
            <a:xfrm>
              <a:off x="3129501" y="2584299"/>
              <a:ext cx="391531" cy="215474"/>
              <a:chOff x="3556131" y="2875561"/>
              <a:chExt cx="391454" cy="215444"/>
            </a:xfrm>
          </p:grpSpPr>
          <p:sp>
            <p:nvSpPr>
              <p:cNvPr id="14423" name="TextBox 73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2-72</a:t>
                </a:r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>
                <a:off x="3612732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20" name="Group 75"/>
            <p:cNvGrpSpPr>
              <a:grpSpLocks/>
            </p:cNvGrpSpPr>
            <p:nvPr/>
          </p:nvGrpSpPr>
          <p:grpSpPr bwMode="auto">
            <a:xfrm>
              <a:off x="3484971" y="2584299"/>
              <a:ext cx="391531" cy="215474"/>
              <a:chOff x="3556131" y="2875561"/>
              <a:chExt cx="391454" cy="215444"/>
            </a:xfrm>
          </p:grpSpPr>
          <p:sp>
            <p:nvSpPr>
              <p:cNvPr id="14421" name="TextBox 76"/>
              <p:cNvSpPr txBox="1">
                <a:spLocks noChangeArrowheads="1"/>
              </p:cNvSpPr>
              <p:nvPr/>
            </p:nvSpPr>
            <p:spPr bwMode="auto">
              <a:xfrm>
                <a:off x="3556131" y="2875561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2-73</a:t>
                </a: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>
                <a:off x="3612862" y="3045755"/>
                <a:ext cx="26664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397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76" t="8524" r="9248" b="70435"/>
            <a:stretch>
              <a:fillRect/>
            </a:stretch>
          </p:blipFill>
          <p:spPr bwMode="auto">
            <a:xfrm>
              <a:off x="1226573" y="3849871"/>
              <a:ext cx="2367809" cy="85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398" name="Group 91"/>
            <p:cNvGrpSpPr>
              <a:grpSpLocks/>
            </p:cNvGrpSpPr>
            <p:nvPr/>
          </p:nvGrpSpPr>
          <p:grpSpPr bwMode="auto">
            <a:xfrm>
              <a:off x="1207332" y="3622277"/>
              <a:ext cx="2322939" cy="268084"/>
              <a:chOff x="2571869" y="2643108"/>
              <a:chExt cx="2322481" cy="268047"/>
            </a:xfrm>
          </p:grpSpPr>
          <p:sp>
            <p:nvSpPr>
              <p:cNvPr id="14399" name="TextBox 79"/>
              <p:cNvSpPr txBox="1">
                <a:spLocks noChangeArrowheads="1"/>
              </p:cNvSpPr>
              <p:nvPr/>
            </p:nvSpPr>
            <p:spPr bwMode="auto">
              <a:xfrm rot="-2419483">
                <a:off x="3422567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2-68</a:t>
                </a:r>
              </a:p>
            </p:txBody>
          </p:sp>
          <p:sp>
            <p:nvSpPr>
              <p:cNvPr id="14400" name="TextBox 80"/>
              <p:cNvSpPr txBox="1">
                <a:spLocks noChangeArrowheads="1"/>
              </p:cNvSpPr>
              <p:nvPr/>
            </p:nvSpPr>
            <p:spPr bwMode="auto">
              <a:xfrm rot="-2419483">
                <a:off x="2736140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2-12</a:t>
                </a:r>
              </a:p>
            </p:txBody>
          </p:sp>
          <p:sp>
            <p:nvSpPr>
              <p:cNvPr id="14401" name="TextBox 81"/>
              <p:cNvSpPr txBox="1">
                <a:spLocks noChangeArrowheads="1"/>
              </p:cNvSpPr>
              <p:nvPr/>
            </p:nvSpPr>
            <p:spPr bwMode="auto">
              <a:xfrm rot="-2419483">
                <a:off x="2908973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2-49</a:t>
                </a:r>
              </a:p>
            </p:txBody>
          </p:sp>
          <p:sp>
            <p:nvSpPr>
              <p:cNvPr id="14402" name="TextBox 82"/>
              <p:cNvSpPr txBox="1">
                <a:spLocks noChangeArrowheads="1"/>
              </p:cNvSpPr>
              <p:nvPr/>
            </p:nvSpPr>
            <p:spPr bwMode="auto">
              <a:xfrm rot="-2419483">
                <a:off x="3108304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2-52</a:t>
                </a:r>
              </a:p>
            </p:txBody>
          </p:sp>
          <p:sp>
            <p:nvSpPr>
              <p:cNvPr id="14403" name="TextBox 83"/>
              <p:cNvSpPr txBox="1">
                <a:spLocks noChangeArrowheads="1"/>
              </p:cNvSpPr>
              <p:nvPr/>
            </p:nvSpPr>
            <p:spPr bwMode="auto">
              <a:xfrm rot="-2419483">
                <a:off x="3265365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2-55</a:t>
                </a:r>
              </a:p>
            </p:txBody>
          </p:sp>
          <p:sp>
            <p:nvSpPr>
              <p:cNvPr id="14404" name="TextBox 84"/>
              <p:cNvSpPr txBox="1">
                <a:spLocks noChangeArrowheads="1"/>
              </p:cNvSpPr>
              <p:nvPr/>
            </p:nvSpPr>
            <p:spPr bwMode="auto">
              <a:xfrm rot="-2419483">
                <a:off x="3621899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2-71</a:t>
                </a:r>
              </a:p>
            </p:txBody>
          </p:sp>
          <p:sp>
            <p:nvSpPr>
              <p:cNvPr id="14405" name="TextBox 85"/>
              <p:cNvSpPr txBox="1">
                <a:spLocks noChangeArrowheads="1"/>
              </p:cNvSpPr>
              <p:nvPr/>
            </p:nvSpPr>
            <p:spPr bwMode="auto">
              <a:xfrm rot="-2419483">
                <a:off x="3798558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2-73</a:t>
                </a:r>
              </a:p>
            </p:txBody>
          </p:sp>
          <p:sp>
            <p:nvSpPr>
              <p:cNvPr id="14406" name="TextBox 86"/>
              <p:cNvSpPr txBox="1">
                <a:spLocks noChangeArrowheads="1"/>
              </p:cNvSpPr>
              <p:nvPr/>
            </p:nvSpPr>
            <p:spPr bwMode="auto">
              <a:xfrm rot="-2419483">
                <a:off x="3971390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2-75</a:t>
                </a:r>
              </a:p>
            </p:txBody>
          </p:sp>
          <p:sp>
            <p:nvSpPr>
              <p:cNvPr id="14407" name="TextBox 87"/>
              <p:cNvSpPr txBox="1">
                <a:spLocks noChangeArrowheads="1"/>
              </p:cNvSpPr>
              <p:nvPr/>
            </p:nvSpPr>
            <p:spPr bwMode="auto">
              <a:xfrm rot="-2419483">
                <a:off x="4153407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2-76</a:t>
                </a:r>
              </a:p>
            </p:txBody>
          </p:sp>
          <p:sp>
            <p:nvSpPr>
              <p:cNvPr id="14408" name="TextBox 88"/>
              <p:cNvSpPr txBox="1">
                <a:spLocks noChangeArrowheads="1"/>
              </p:cNvSpPr>
              <p:nvPr/>
            </p:nvSpPr>
            <p:spPr bwMode="auto">
              <a:xfrm rot="-2419483">
                <a:off x="4341899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2-77</a:t>
                </a:r>
              </a:p>
            </p:txBody>
          </p:sp>
          <p:sp>
            <p:nvSpPr>
              <p:cNvPr id="14409" name="TextBox 89"/>
              <p:cNvSpPr txBox="1">
                <a:spLocks noChangeArrowheads="1"/>
              </p:cNvSpPr>
              <p:nvPr/>
            </p:nvSpPr>
            <p:spPr bwMode="auto">
              <a:xfrm rot="-2419483">
                <a:off x="4502896" y="2643108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2-79</a:t>
                </a:r>
              </a:p>
            </p:txBody>
          </p:sp>
          <p:sp>
            <p:nvSpPr>
              <p:cNvPr id="14410" name="TextBox 90"/>
              <p:cNvSpPr txBox="1">
                <a:spLocks noChangeArrowheads="1"/>
              </p:cNvSpPr>
              <p:nvPr/>
            </p:nvSpPr>
            <p:spPr bwMode="auto">
              <a:xfrm>
                <a:off x="2571869" y="2695711"/>
                <a:ext cx="25359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P</a:t>
                </a:r>
              </a:p>
            </p:txBody>
          </p:sp>
        </p:grpSp>
        <p:cxnSp>
          <p:nvCxnSpPr>
            <p:cNvPr id="240" name="Straight Connector 239"/>
            <p:cNvCxnSpPr/>
            <p:nvPr/>
          </p:nvCxnSpPr>
          <p:spPr bwMode="auto">
            <a:xfrm>
              <a:off x="388938" y="1611524"/>
              <a:ext cx="626586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ectangle 240"/>
            <p:cNvSpPr/>
            <p:nvPr/>
          </p:nvSpPr>
          <p:spPr bwMode="auto">
            <a:xfrm>
              <a:off x="1166813" y="1503573"/>
              <a:ext cx="16192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016000" y="1503573"/>
              <a:ext cx="6667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508125" y="1503573"/>
              <a:ext cx="8572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4" name="Rectangle 243"/>
            <p:cNvSpPr/>
            <p:nvPr/>
          </p:nvSpPr>
          <p:spPr bwMode="auto">
            <a:xfrm>
              <a:off x="1684338" y="1503573"/>
              <a:ext cx="5238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5" name="Rectangle 244"/>
            <p:cNvSpPr/>
            <p:nvPr/>
          </p:nvSpPr>
          <p:spPr bwMode="auto">
            <a:xfrm>
              <a:off x="1862138" y="1503573"/>
              <a:ext cx="8572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6" name="Rectangle 245"/>
            <p:cNvSpPr/>
            <p:nvPr/>
          </p:nvSpPr>
          <p:spPr bwMode="auto">
            <a:xfrm>
              <a:off x="2095500" y="1503573"/>
              <a:ext cx="10477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7" name="Rectangle 246"/>
            <p:cNvSpPr/>
            <p:nvPr/>
          </p:nvSpPr>
          <p:spPr bwMode="auto">
            <a:xfrm>
              <a:off x="2301875" y="1503573"/>
              <a:ext cx="10477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8" name="Rectangle 247"/>
            <p:cNvSpPr/>
            <p:nvPr/>
          </p:nvSpPr>
          <p:spPr bwMode="auto">
            <a:xfrm>
              <a:off x="2544763" y="1503573"/>
              <a:ext cx="7937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9" name="Rectangle 248"/>
            <p:cNvSpPr/>
            <p:nvPr/>
          </p:nvSpPr>
          <p:spPr bwMode="auto">
            <a:xfrm>
              <a:off x="2776538" y="1503573"/>
              <a:ext cx="460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0" name="Rectangle 249"/>
            <p:cNvSpPr/>
            <p:nvPr/>
          </p:nvSpPr>
          <p:spPr bwMode="auto">
            <a:xfrm>
              <a:off x="2951163" y="1503573"/>
              <a:ext cx="841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1" name="Rectangle 250"/>
            <p:cNvSpPr/>
            <p:nvPr/>
          </p:nvSpPr>
          <p:spPr bwMode="auto">
            <a:xfrm>
              <a:off x="3117850" y="1503573"/>
              <a:ext cx="84138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2" name="Rectangle 251"/>
            <p:cNvSpPr/>
            <p:nvPr/>
          </p:nvSpPr>
          <p:spPr bwMode="auto">
            <a:xfrm>
              <a:off x="3321050" y="1503573"/>
              <a:ext cx="4762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3" name="Rectangle 252"/>
            <p:cNvSpPr/>
            <p:nvPr/>
          </p:nvSpPr>
          <p:spPr bwMode="auto">
            <a:xfrm>
              <a:off x="3454400" y="1503573"/>
              <a:ext cx="6032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3602038" y="1503573"/>
              <a:ext cx="460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3910013" y="1503573"/>
              <a:ext cx="460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3768725" y="1503573"/>
              <a:ext cx="46038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4087813" y="1503573"/>
              <a:ext cx="68262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4254500" y="1503573"/>
              <a:ext cx="44450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4411663" y="1503573"/>
              <a:ext cx="587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4579938" y="1503573"/>
              <a:ext cx="49212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4697413" y="1503573"/>
              <a:ext cx="4603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4881563" y="1503573"/>
              <a:ext cx="15398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5203825" y="1503573"/>
              <a:ext cx="155575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5437188" y="1503573"/>
              <a:ext cx="7778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5672138" y="1503573"/>
              <a:ext cx="52387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5803900" y="1503573"/>
              <a:ext cx="77788" cy="21590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5957888" y="1551198"/>
              <a:ext cx="44450" cy="1206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633413" y="1551198"/>
              <a:ext cx="377825" cy="1206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9" name="Pentagon 268"/>
            <p:cNvSpPr/>
            <p:nvPr/>
          </p:nvSpPr>
          <p:spPr bwMode="auto">
            <a:xfrm>
              <a:off x="6073775" y="1559137"/>
              <a:ext cx="309563" cy="104775"/>
            </a:xfrm>
            <a:prstGeom prst="homePlat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270" name="Straight Connector 269"/>
            <p:cNvCxnSpPr/>
            <p:nvPr/>
          </p:nvCxnSpPr>
          <p:spPr bwMode="auto">
            <a:xfrm>
              <a:off x="5946775" y="1501987"/>
              <a:ext cx="0" cy="22066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Arrow Connector 273"/>
            <p:cNvCxnSpPr/>
            <p:nvPr/>
          </p:nvCxnSpPr>
          <p:spPr bwMode="auto">
            <a:xfrm>
              <a:off x="1016000" y="1959188"/>
              <a:ext cx="448945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80" name="Group 187"/>
            <p:cNvGrpSpPr>
              <a:grpSpLocks/>
            </p:cNvGrpSpPr>
            <p:nvPr/>
          </p:nvGrpSpPr>
          <p:grpSpPr bwMode="auto">
            <a:xfrm>
              <a:off x="2746216" y="1874116"/>
              <a:ext cx="1058835" cy="171530"/>
              <a:chOff x="1282089" y="3914463"/>
              <a:chExt cx="1058251" cy="171450"/>
            </a:xfrm>
          </p:grpSpPr>
          <p:sp>
            <p:nvSpPr>
              <p:cNvPr id="286" name="Rectangle 18"/>
              <p:cNvSpPr>
                <a:spLocks noChangeArrowheads="1"/>
              </p:cNvSpPr>
              <p:nvPr/>
            </p:nvSpPr>
            <p:spPr bwMode="auto">
              <a:xfrm>
                <a:off x="1394899" y="3913810"/>
                <a:ext cx="761580" cy="176131"/>
              </a:xfrm>
              <a:prstGeom prst="rect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eaLnBrk="0" hangingPunct="0"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eaLnBrk="0" hangingPunct="0"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eaLnBrk="0" hangingPunct="0"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eaLnBrk="0" hangingPunct="0"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GB" altLang="en-US" sz="900" i="1" dirty="0" smtClean="0">
                    <a:latin typeface="+mn-lt"/>
                  </a:rPr>
                  <a:t>NPTII</a:t>
                </a:r>
              </a:p>
            </p:txBody>
          </p:sp>
          <p:sp>
            <p:nvSpPr>
              <p:cNvPr id="14392" name="Line 20"/>
              <p:cNvSpPr>
                <a:spLocks noChangeShapeType="1"/>
              </p:cNvSpPr>
              <p:nvPr/>
            </p:nvSpPr>
            <p:spPr bwMode="auto">
              <a:xfrm>
                <a:off x="1282089" y="4000188"/>
                <a:ext cx="122568" cy="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3" name="Line 21"/>
              <p:cNvSpPr>
                <a:spLocks noChangeShapeType="1"/>
              </p:cNvSpPr>
              <p:nvPr/>
            </p:nvSpPr>
            <p:spPr bwMode="auto">
              <a:xfrm>
                <a:off x="2217772" y="4000188"/>
                <a:ext cx="122568" cy="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81" name="Group 10261"/>
            <p:cNvGrpSpPr>
              <a:grpSpLocks/>
            </p:cNvGrpSpPr>
            <p:nvPr/>
          </p:nvGrpSpPr>
          <p:grpSpPr bwMode="auto">
            <a:xfrm>
              <a:off x="469778" y="1899528"/>
              <a:ext cx="541307" cy="120706"/>
              <a:chOff x="350028" y="7968888"/>
              <a:chExt cx="541321" cy="120650"/>
            </a:xfrm>
          </p:grpSpPr>
          <p:cxnSp>
            <p:nvCxnSpPr>
              <p:cNvPr id="284" name="Straight Connector 283"/>
              <p:cNvCxnSpPr/>
              <p:nvPr/>
            </p:nvCxnSpPr>
            <p:spPr>
              <a:xfrm>
                <a:off x="350150" y="8030107"/>
                <a:ext cx="17304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5" name="Rectangle 284"/>
              <p:cNvSpPr/>
              <p:nvPr/>
            </p:nvSpPr>
            <p:spPr bwMode="auto">
              <a:xfrm>
                <a:off x="513667" y="7968223"/>
                <a:ext cx="377835" cy="12535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4382" name="Group 10260"/>
            <p:cNvGrpSpPr>
              <a:grpSpLocks/>
            </p:cNvGrpSpPr>
            <p:nvPr/>
          </p:nvGrpSpPr>
          <p:grpSpPr bwMode="auto">
            <a:xfrm>
              <a:off x="5506032" y="1849635"/>
              <a:ext cx="503278" cy="220494"/>
              <a:chOff x="5386413" y="7770640"/>
              <a:chExt cx="503291" cy="220391"/>
            </a:xfrm>
          </p:grpSpPr>
          <p:cxnSp>
            <p:nvCxnSpPr>
              <p:cNvPr id="278" name="Straight Connector 277"/>
              <p:cNvCxnSpPr/>
              <p:nvPr/>
            </p:nvCxnSpPr>
            <p:spPr>
              <a:xfrm>
                <a:off x="5385831" y="7880142"/>
                <a:ext cx="45721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9" name="Rectangle 278"/>
              <p:cNvSpPr/>
              <p:nvPr/>
            </p:nvSpPr>
            <p:spPr bwMode="auto">
              <a:xfrm>
                <a:off x="5558873" y="7772242"/>
                <a:ext cx="50801" cy="2173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80" name="Rectangle 279"/>
              <p:cNvSpPr/>
              <p:nvPr/>
            </p:nvSpPr>
            <p:spPr bwMode="auto">
              <a:xfrm>
                <a:off x="5690639" y="7772242"/>
                <a:ext cx="77790" cy="2173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81" name="Rectangle 280"/>
              <p:cNvSpPr/>
              <p:nvPr/>
            </p:nvSpPr>
            <p:spPr bwMode="auto">
              <a:xfrm>
                <a:off x="5843043" y="7819845"/>
                <a:ext cx="46039" cy="122180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282" name="Straight Connector 281"/>
              <p:cNvCxnSpPr/>
              <p:nvPr/>
            </p:nvCxnSpPr>
            <p:spPr>
              <a:xfrm>
                <a:off x="5831931" y="7770655"/>
                <a:ext cx="0" cy="22056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5387419" y="7770655"/>
                <a:ext cx="0" cy="22056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77" name="TextBox 168"/>
            <p:cNvSpPr txBox="1">
              <a:spLocks noChangeArrowheads="1"/>
            </p:cNvSpPr>
            <p:nvPr/>
          </p:nvSpPr>
          <p:spPr bwMode="auto">
            <a:xfrm>
              <a:off x="277813" y="789197"/>
              <a:ext cx="1407757" cy="24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/>
                <a:t>A: </a:t>
              </a:r>
              <a:r>
                <a:rPr lang="en-GB" altLang="en-US" sz="1000" b="1" i="1"/>
                <a:t>PpRTEL1 </a:t>
              </a:r>
              <a:r>
                <a:rPr lang="en-GB" altLang="en-US" sz="1000" b="1"/>
                <a:t>(9.4 kb)</a:t>
              </a:r>
            </a:p>
          </p:txBody>
        </p:sp>
        <p:sp>
          <p:nvSpPr>
            <p:cNvPr id="14378" name="TextBox 168"/>
            <p:cNvSpPr txBox="1">
              <a:spLocks noChangeArrowheads="1"/>
            </p:cNvSpPr>
            <p:nvPr/>
          </p:nvSpPr>
          <p:spPr bwMode="auto">
            <a:xfrm>
              <a:off x="4654385" y="1944713"/>
              <a:ext cx="782567" cy="24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i="1"/>
                <a:t>Pprtel-KO</a:t>
              </a:r>
              <a:endParaRPr lang="en-GB" altLang="en-US" sz="1000" b="1"/>
            </a:p>
          </p:txBody>
        </p:sp>
        <p:sp>
          <p:nvSpPr>
            <p:cNvPr id="14341" name="TextBox 288"/>
            <p:cNvSpPr txBox="1">
              <a:spLocks noChangeArrowheads="1"/>
            </p:cNvSpPr>
            <p:nvPr/>
          </p:nvSpPr>
          <p:spPr bwMode="auto">
            <a:xfrm>
              <a:off x="916287" y="2582591"/>
              <a:ext cx="277640" cy="24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B</a:t>
              </a:r>
            </a:p>
          </p:txBody>
        </p:sp>
        <p:sp>
          <p:nvSpPr>
            <p:cNvPr id="14342" name="TextBox 289"/>
            <p:cNvSpPr txBox="1">
              <a:spLocks noChangeArrowheads="1"/>
            </p:cNvSpPr>
            <p:nvPr/>
          </p:nvSpPr>
          <p:spPr bwMode="auto">
            <a:xfrm>
              <a:off x="1034596" y="3674888"/>
              <a:ext cx="277640" cy="24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C</a:t>
              </a:r>
            </a:p>
          </p:txBody>
        </p:sp>
        <p:sp>
          <p:nvSpPr>
            <p:cNvPr id="14343" name="TextBox 290"/>
            <p:cNvSpPr txBox="1">
              <a:spLocks noChangeArrowheads="1"/>
            </p:cNvSpPr>
            <p:nvPr/>
          </p:nvSpPr>
          <p:spPr bwMode="auto">
            <a:xfrm>
              <a:off x="4185656" y="2591507"/>
              <a:ext cx="277640" cy="24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D</a:t>
              </a:r>
            </a:p>
          </p:txBody>
        </p:sp>
        <p:sp>
          <p:nvSpPr>
            <p:cNvPr id="14344" name="TextBox 102"/>
            <p:cNvSpPr txBox="1">
              <a:spLocks noChangeArrowheads="1"/>
            </p:cNvSpPr>
            <p:nvPr/>
          </p:nvSpPr>
          <p:spPr bwMode="auto">
            <a:xfrm>
              <a:off x="386448" y="5036001"/>
              <a:ext cx="5746707" cy="1015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smtClean="0"/>
                <a:t>S6 Fig</a:t>
              </a:r>
              <a:r>
                <a:rPr lang="en-GB" altLang="en-US" sz="1000" b="1" dirty="0" smtClean="0"/>
                <a:t>: </a:t>
              </a:r>
              <a:r>
                <a:rPr lang="en-GB" altLang="en-US" sz="1000" b="1" i="1" dirty="0" err="1" smtClean="0"/>
                <a:t>Pprtel</a:t>
              </a:r>
              <a:r>
                <a:rPr lang="en-GB" altLang="en-US" sz="1000" b="1" i="1" dirty="0" smtClean="0"/>
                <a:t>-KO</a:t>
              </a:r>
              <a:endParaRPr lang="en-GB" altLang="en-US" sz="1000" b="1" i="1" dirty="0"/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/>
                <a:t>A: </a:t>
              </a:r>
              <a:r>
                <a:rPr lang="en-GB" altLang="en-US" sz="1000" dirty="0"/>
                <a:t>Schematic of gene structure and knockout construct. </a:t>
              </a:r>
              <a:r>
                <a:rPr lang="en-GB" altLang="en-US" sz="1000" b="1" dirty="0"/>
                <a:t>B:</a:t>
              </a:r>
              <a:r>
                <a:rPr lang="en-GB" altLang="en-US" sz="1000" dirty="0"/>
                <a:t> Identification of targeted loci by PCR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amplification with cassette-specific “outward” and gene-specific “inward” primers. </a:t>
              </a:r>
              <a:r>
                <a:rPr lang="en-GB" altLang="en-US" sz="1000" b="1" dirty="0"/>
                <a:t>C:</a:t>
              </a:r>
              <a:r>
                <a:rPr lang="en-GB" altLang="en-US" sz="1000" dirty="0"/>
                <a:t>Identification of single-copy targeted  </a:t>
              </a:r>
              <a:r>
                <a:rPr lang="en-GB" altLang="en-US" sz="1000" dirty="0" err="1"/>
                <a:t>transformants</a:t>
              </a:r>
              <a:r>
                <a:rPr lang="en-GB" altLang="en-US" sz="1000" dirty="0"/>
                <a:t> with external gene-specific primers (Track “P” = plasmid control).  </a:t>
              </a:r>
              <a:r>
                <a:rPr lang="en-GB" altLang="en-US" sz="1000" b="1" dirty="0"/>
                <a:t>D:</a:t>
              </a:r>
              <a:r>
                <a:rPr lang="en-GB" altLang="en-US" sz="1000" dirty="0"/>
                <a:t> Southern blot </a:t>
              </a:r>
              <a:r>
                <a:rPr lang="en-GB" altLang="en-US" sz="1000" dirty="0" smtClean="0"/>
                <a:t>(</a:t>
              </a:r>
              <a:r>
                <a:rPr lang="en-GB" altLang="en-US" sz="1000" i="1" dirty="0" err="1" smtClean="0"/>
                <a:t>Eco</a:t>
              </a:r>
              <a:r>
                <a:rPr lang="en-GB" altLang="en-US" sz="1000" dirty="0" err="1" smtClean="0"/>
                <a:t>RV</a:t>
              </a:r>
              <a:r>
                <a:rPr lang="en-GB" altLang="en-US" sz="1000" dirty="0" smtClean="0"/>
                <a:t> digest) to </a:t>
              </a:r>
              <a:r>
                <a:rPr lang="en-GB" altLang="en-US" sz="1000" dirty="0"/>
                <a:t>identify </a:t>
              </a:r>
              <a:r>
                <a:rPr lang="en-GB" altLang="en-US" sz="1000" dirty="0" err="1"/>
                <a:t>transformants</a:t>
              </a:r>
              <a:r>
                <a:rPr lang="en-GB" altLang="en-US" sz="1000" dirty="0"/>
                <a:t> containing only a single, targeted selection cassette</a:t>
              </a:r>
              <a:endParaRPr lang="en-GB" altLang="en-US" sz="1000" b="1" i="1" dirty="0"/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>
              <a:off x="559716" y="1454595"/>
              <a:ext cx="0" cy="1519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349036" y="1278336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i="1" dirty="0" err="1" smtClean="0"/>
                <a:t>Eco</a:t>
              </a:r>
              <a:r>
                <a:rPr lang="en-GB" sz="800" b="1" dirty="0" err="1" smtClean="0"/>
                <a:t>RV</a:t>
              </a:r>
              <a:endParaRPr lang="en-GB" sz="800" b="1" i="1" dirty="0"/>
            </a:p>
          </p:txBody>
        </p:sp>
        <p:cxnSp>
          <p:nvCxnSpPr>
            <p:cNvPr id="148" name="Straight Arrow Connector 147"/>
            <p:cNvCxnSpPr/>
            <p:nvPr/>
          </p:nvCxnSpPr>
          <p:spPr>
            <a:xfrm>
              <a:off x="6581488" y="1454595"/>
              <a:ext cx="0" cy="1519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6228556" y="1278336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i="1" dirty="0" err="1" smtClean="0"/>
                <a:t>Eco</a:t>
              </a:r>
              <a:r>
                <a:rPr lang="en-GB" sz="800" b="1" dirty="0" err="1" smtClean="0"/>
                <a:t>RV</a:t>
              </a:r>
              <a:endParaRPr lang="en-GB" sz="800" b="1" i="1" dirty="0"/>
            </a:p>
          </p:txBody>
        </p:sp>
        <p:cxnSp>
          <p:nvCxnSpPr>
            <p:cNvPr id="3" name="Straight Arrow Connector 2"/>
            <p:cNvCxnSpPr/>
            <p:nvPr/>
          </p:nvCxnSpPr>
          <p:spPr>
            <a:xfrm>
              <a:off x="435371" y="2191053"/>
              <a:ext cx="609838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2968797" y="2192187"/>
              <a:ext cx="7521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/>
                <a:t>7.7kb in KO</a:t>
              </a:r>
              <a:endParaRPr lang="en-GB" sz="8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25820" y="2616205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WT</a:t>
              </a:r>
              <a:endParaRPr lang="en-GB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155</Words>
  <Application>Microsoft Office PowerPoint</Application>
  <PresentationFormat>A4 Paper (210x297 mm)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 of Biological Sciences</dc:creator>
  <cp:lastModifiedBy>Andrew Cuming</cp:lastModifiedBy>
  <cp:revision>135</cp:revision>
  <dcterms:created xsi:type="dcterms:W3CDTF">2010-08-11T15:50:29Z</dcterms:created>
  <dcterms:modified xsi:type="dcterms:W3CDTF">2016-08-09T10:00:11Z</dcterms:modified>
</cp:coreProperties>
</file>