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6858000" cy="9906000" type="A4"/>
  <p:notesSz cx="7102475" cy="102330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0000FF"/>
    <a:srgbClr val="0066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7" autoAdjust="0"/>
    <p:restoredTop sz="94618" autoAdjust="0"/>
  </p:normalViewPr>
  <p:slideViewPr>
    <p:cSldViewPr snapToGrid="0">
      <p:cViewPr varScale="1">
        <p:scale>
          <a:sx n="75" d="100"/>
          <a:sy n="75" d="100"/>
        </p:scale>
        <p:origin x="3174" y="5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8048" cy="5126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886" y="1"/>
            <a:ext cx="3078048" cy="5126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9A05211-0ECD-415C-830E-D1BF335E11E9}" type="datetimeFigureOut">
              <a:rPr lang="en-GB"/>
              <a:pPr>
                <a:defRPr/>
              </a:pPr>
              <a:t>09/08/2016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57438" y="1279525"/>
            <a:ext cx="238760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557" y="4925321"/>
            <a:ext cx="5681363" cy="402857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0359"/>
            <a:ext cx="3078048" cy="5126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886" y="9720359"/>
            <a:ext cx="3078048" cy="5126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751AD5-953B-4022-AEA0-4391DFE48B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18732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DF3CE6-53E5-4CF8-8D10-C0D65D90FF6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0317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79F33-F7A4-4483-9DE8-C1C6191AD15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2000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8A435-C661-4075-9E4C-D9EF91B373A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47672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451DD4-9573-4544-A83A-E14893558D8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68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24309A-4572-41C7-8EC7-66DCEBE1EA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41577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CB010-5CAD-4AC3-BEA0-EC707CDBAC4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120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09C76-3C4C-45AD-BA0C-4B34567958C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969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455A95-DE05-4837-8718-E3731DF1C34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57533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15A00E-2257-4339-A83B-FA6F607FE47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505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94BE2-E012-4467-8036-9D3281A683E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834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573F18-3586-4E7B-A171-988A15EC33A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583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875"/>
            <a:ext cx="61722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0"/>
            <a:ext cx="6172200" cy="653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175"/>
            <a:ext cx="21717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175"/>
            <a:ext cx="1600200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C46156E0-4AE8-428C-B8C6-FF13F60E87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88648" y="2455007"/>
            <a:ext cx="6423231" cy="4653541"/>
            <a:chOff x="288648" y="2455007"/>
            <a:chExt cx="6423231" cy="4653541"/>
          </a:xfrm>
        </p:grpSpPr>
        <p:grpSp>
          <p:nvGrpSpPr>
            <p:cNvPr id="7" name="Group 6"/>
            <p:cNvGrpSpPr/>
            <p:nvPr/>
          </p:nvGrpSpPr>
          <p:grpSpPr>
            <a:xfrm>
              <a:off x="288648" y="2455007"/>
              <a:ext cx="6423231" cy="4653541"/>
              <a:chOff x="206375" y="5266121"/>
              <a:chExt cx="6423231" cy="4653541"/>
            </a:xfrm>
          </p:grpSpPr>
          <p:grpSp>
            <p:nvGrpSpPr>
              <p:cNvPr id="13315" name="Group 137"/>
              <p:cNvGrpSpPr>
                <a:grpSpLocks/>
              </p:cNvGrpSpPr>
              <p:nvPr/>
            </p:nvGrpSpPr>
            <p:grpSpPr bwMode="auto">
              <a:xfrm>
                <a:off x="2791930" y="6560512"/>
                <a:ext cx="1835150" cy="2297113"/>
                <a:chOff x="830740" y="3190811"/>
                <a:chExt cx="1835610" cy="2297049"/>
              </a:xfrm>
            </p:grpSpPr>
            <p:pic>
              <p:nvPicPr>
                <p:cNvPr id="13386" name="Picture 96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8922" t="13545" r="5791" b="60944"/>
                <a:stretch>
                  <a:fillRect/>
                </a:stretch>
              </p:blipFill>
              <p:spPr bwMode="auto">
                <a:xfrm>
                  <a:off x="850152" y="3418440"/>
                  <a:ext cx="1810871" cy="94713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13387" name="Picture 99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0122" t="61844" r="4398" b="9164"/>
                <a:stretch>
                  <a:fillRect/>
                </a:stretch>
              </p:blipFill>
              <p:spPr bwMode="auto">
                <a:xfrm>
                  <a:off x="850152" y="4411534"/>
                  <a:ext cx="1816198" cy="10763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3388" name="TextBox 116"/>
                <p:cNvSpPr txBox="1">
                  <a:spLocks noChangeArrowheads="1"/>
                </p:cNvSpPr>
                <p:nvPr/>
              </p:nvSpPr>
              <p:spPr bwMode="auto">
                <a:xfrm>
                  <a:off x="2238720" y="3258785"/>
                  <a:ext cx="253596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P</a:t>
                  </a:r>
                </a:p>
              </p:txBody>
            </p:sp>
            <p:grpSp>
              <p:nvGrpSpPr>
                <p:cNvPr id="13389" name="Group 118"/>
                <p:cNvGrpSpPr>
                  <a:grpSpLocks/>
                </p:cNvGrpSpPr>
                <p:nvPr/>
              </p:nvGrpSpPr>
              <p:grpSpPr bwMode="auto">
                <a:xfrm>
                  <a:off x="830740" y="3190811"/>
                  <a:ext cx="1672048" cy="238039"/>
                  <a:chOff x="3721190" y="8384475"/>
                  <a:chExt cx="1672048" cy="238039"/>
                </a:xfrm>
              </p:grpSpPr>
              <p:sp>
                <p:nvSpPr>
                  <p:cNvPr id="13390" name="TextBox 119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721190" y="8407070"/>
                    <a:ext cx="372524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</a:t>
                    </a:r>
                  </a:p>
                </p:txBody>
              </p:sp>
              <p:sp>
                <p:nvSpPr>
                  <p:cNvPr id="13391" name="TextBox 120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805745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3-35</a:t>
                    </a:r>
                  </a:p>
                </p:txBody>
              </p:sp>
              <p:sp>
                <p:nvSpPr>
                  <p:cNvPr id="13392" name="TextBox 121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955366" y="8384475"/>
                    <a:ext cx="437872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3-46</a:t>
                    </a:r>
                  </a:p>
                </p:txBody>
              </p:sp>
              <p:sp>
                <p:nvSpPr>
                  <p:cNvPr id="13393" name="TextBox 122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878766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3-13</a:t>
                    </a:r>
                  </a:p>
                </p:txBody>
              </p:sp>
              <p:sp>
                <p:nvSpPr>
                  <p:cNvPr id="13394" name="TextBox 123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022703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3-17</a:t>
                    </a:r>
                  </a:p>
                </p:txBody>
              </p:sp>
              <p:sp>
                <p:nvSpPr>
                  <p:cNvPr id="13395" name="TextBox 124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175393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3-18</a:t>
                    </a:r>
                  </a:p>
                </p:txBody>
              </p:sp>
              <p:sp>
                <p:nvSpPr>
                  <p:cNvPr id="13396" name="TextBox 125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323707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3-19</a:t>
                    </a:r>
                  </a:p>
                </p:txBody>
              </p:sp>
              <p:sp>
                <p:nvSpPr>
                  <p:cNvPr id="13397" name="TextBox 126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479937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3-28</a:t>
                    </a:r>
                  </a:p>
                </p:txBody>
              </p:sp>
              <p:sp>
                <p:nvSpPr>
                  <p:cNvPr id="13398" name="TextBox 127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639174" y="8392117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3-34</a:t>
                    </a:r>
                  </a:p>
                </p:txBody>
              </p:sp>
            </p:grpSp>
          </p:grpSp>
          <p:grpSp>
            <p:nvGrpSpPr>
              <p:cNvPr id="13316" name="Group 139"/>
              <p:cNvGrpSpPr>
                <a:grpSpLocks/>
              </p:cNvGrpSpPr>
              <p:nvPr/>
            </p:nvGrpSpPr>
            <p:grpSpPr bwMode="auto">
              <a:xfrm>
                <a:off x="2871788" y="8967162"/>
                <a:ext cx="3294062" cy="952500"/>
                <a:chOff x="2655849" y="4407999"/>
                <a:chExt cx="3293444" cy="951973"/>
              </a:xfrm>
            </p:grpSpPr>
            <p:pic>
              <p:nvPicPr>
                <p:cNvPr id="13369" name="Picture 95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596" t="17101" r="19780" b="59988"/>
                <a:stretch>
                  <a:fillRect/>
                </a:stretch>
              </p:blipFill>
              <p:spPr bwMode="auto">
                <a:xfrm>
                  <a:off x="2655849" y="4633707"/>
                  <a:ext cx="3293444" cy="7262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grpSp>
              <p:nvGrpSpPr>
                <p:cNvPr id="13370" name="Group 138"/>
                <p:cNvGrpSpPr>
                  <a:grpSpLocks/>
                </p:cNvGrpSpPr>
                <p:nvPr/>
              </p:nvGrpSpPr>
              <p:grpSpPr bwMode="auto">
                <a:xfrm>
                  <a:off x="2860517" y="4407999"/>
                  <a:ext cx="2975028" cy="281585"/>
                  <a:chOff x="2860517" y="3860729"/>
                  <a:chExt cx="2975028" cy="281585"/>
                </a:xfrm>
              </p:grpSpPr>
              <p:sp>
                <p:nvSpPr>
                  <p:cNvPr id="13371" name="TextBox 100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2860517" y="3883324"/>
                    <a:ext cx="372524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</a:t>
                    </a:r>
                  </a:p>
                </p:txBody>
              </p:sp>
              <p:sp>
                <p:nvSpPr>
                  <p:cNvPr id="13372" name="TextBox 107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214105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3-35</a:t>
                    </a:r>
                  </a:p>
                </p:txBody>
              </p:sp>
              <p:sp>
                <p:nvSpPr>
                  <p:cNvPr id="13373" name="TextBox 108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393958" y="3860729"/>
                    <a:ext cx="437872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3-46</a:t>
                    </a:r>
                  </a:p>
                </p:txBody>
              </p:sp>
              <p:sp>
                <p:nvSpPr>
                  <p:cNvPr id="13374" name="TextBox 109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054305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3-13</a:t>
                    </a:r>
                  </a:p>
                </p:txBody>
              </p:sp>
              <p:sp>
                <p:nvSpPr>
                  <p:cNvPr id="13375" name="TextBox 111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583495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3-59</a:t>
                    </a:r>
                  </a:p>
                </p:txBody>
              </p:sp>
              <p:sp>
                <p:nvSpPr>
                  <p:cNvPr id="13376" name="TextBox 112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444928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3-18</a:t>
                    </a:r>
                  </a:p>
                </p:txBody>
              </p:sp>
              <p:sp>
                <p:nvSpPr>
                  <p:cNvPr id="13377" name="TextBox 113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637112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3-19</a:t>
                    </a:r>
                  </a:p>
                </p:txBody>
              </p:sp>
              <p:sp>
                <p:nvSpPr>
                  <p:cNvPr id="13378" name="TextBox 114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031591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3-34</a:t>
                    </a:r>
                  </a:p>
                </p:txBody>
              </p:sp>
              <p:sp>
                <p:nvSpPr>
                  <p:cNvPr id="13379" name="TextBox 128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834777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3-28</a:t>
                    </a:r>
                  </a:p>
                </p:txBody>
              </p:sp>
              <p:sp>
                <p:nvSpPr>
                  <p:cNvPr id="13380" name="TextBox 129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3243604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3-17</a:t>
                    </a:r>
                  </a:p>
                </p:txBody>
              </p:sp>
              <p:sp>
                <p:nvSpPr>
                  <p:cNvPr id="13381" name="TextBox 130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767770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3-66</a:t>
                    </a:r>
                  </a:p>
                </p:txBody>
              </p:sp>
              <p:sp>
                <p:nvSpPr>
                  <p:cNvPr id="13382" name="TextBox 131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4953589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3-74</a:t>
                    </a:r>
                  </a:p>
                </p:txBody>
              </p:sp>
              <p:sp>
                <p:nvSpPr>
                  <p:cNvPr id="13383" name="TextBox 132"/>
                  <p:cNvSpPr txBox="1">
                    <a:spLocks noChangeArrowheads="1"/>
                  </p:cNvSpPr>
                  <p:nvPr/>
                </p:nvSpPr>
                <p:spPr bwMode="auto">
                  <a:xfrm rot="-2625124">
                    <a:off x="5144793" y="3868371"/>
                    <a:ext cx="41577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3-77</a:t>
                    </a:r>
                  </a:p>
                </p:txBody>
              </p:sp>
              <p:sp>
                <p:nvSpPr>
                  <p:cNvPr id="13384" name="TextBox 13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375118" y="3926870"/>
                    <a:ext cx="298480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wt</a:t>
                    </a:r>
                  </a:p>
                </p:txBody>
              </p:sp>
              <p:sp>
                <p:nvSpPr>
                  <p:cNvPr id="13385" name="TextBox 135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581949" y="3926870"/>
                    <a:ext cx="253596" cy="215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P</a:t>
                    </a:r>
                  </a:p>
                </p:txBody>
              </p:sp>
            </p:grpSp>
          </p:grpSp>
          <p:grpSp>
            <p:nvGrpSpPr>
              <p:cNvPr id="5" name="Group 4"/>
              <p:cNvGrpSpPr/>
              <p:nvPr/>
            </p:nvGrpSpPr>
            <p:grpSpPr>
              <a:xfrm>
                <a:off x="4742622" y="6358900"/>
                <a:ext cx="1886984" cy="2497137"/>
                <a:chOff x="4762500" y="6309205"/>
                <a:chExt cx="1886984" cy="2497137"/>
              </a:xfrm>
            </p:grpSpPr>
            <p:cxnSp>
              <p:nvCxnSpPr>
                <p:cNvPr id="197" name="Straight Connector 196"/>
                <p:cNvCxnSpPr/>
                <p:nvPr/>
              </p:nvCxnSpPr>
              <p:spPr bwMode="auto">
                <a:xfrm>
                  <a:off x="5011738" y="7617442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Connector 197"/>
                <p:cNvCxnSpPr/>
                <p:nvPr/>
              </p:nvCxnSpPr>
              <p:spPr bwMode="auto">
                <a:xfrm>
                  <a:off x="5011738" y="8058767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Connector 198"/>
                <p:cNvCxnSpPr/>
                <p:nvPr/>
              </p:nvCxnSpPr>
              <p:spPr bwMode="auto">
                <a:xfrm>
                  <a:off x="5011738" y="8147667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/>
                <p:cNvCxnSpPr/>
                <p:nvPr/>
              </p:nvCxnSpPr>
              <p:spPr bwMode="auto">
                <a:xfrm>
                  <a:off x="5011738" y="7139604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1" name="Straight Connector 200"/>
                <p:cNvCxnSpPr/>
                <p:nvPr/>
              </p:nvCxnSpPr>
              <p:spPr bwMode="auto">
                <a:xfrm>
                  <a:off x="5011738" y="7304704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/>
                <p:cNvCxnSpPr/>
                <p:nvPr/>
              </p:nvCxnSpPr>
              <p:spPr bwMode="auto">
                <a:xfrm>
                  <a:off x="5011738" y="7393604"/>
                  <a:ext cx="104775" cy="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357" name="TextBox 171"/>
                <p:cNvSpPr txBox="1">
                  <a:spLocks noChangeArrowheads="1"/>
                </p:cNvSpPr>
                <p:nvPr/>
              </p:nvSpPr>
              <p:spPr bwMode="auto">
                <a:xfrm>
                  <a:off x="4791360" y="7036333"/>
                  <a:ext cx="30014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 dirty="0"/>
                    <a:t>23</a:t>
                  </a:r>
                </a:p>
              </p:txBody>
            </p:sp>
            <p:sp>
              <p:nvSpPr>
                <p:cNvPr id="13358" name="TextBox 172"/>
                <p:cNvSpPr txBox="1">
                  <a:spLocks noChangeArrowheads="1"/>
                </p:cNvSpPr>
                <p:nvPr/>
              </p:nvSpPr>
              <p:spPr bwMode="auto">
                <a:xfrm>
                  <a:off x="4762500" y="7196183"/>
                  <a:ext cx="32900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9.4</a:t>
                  </a:r>
                </a:p>
              </p:txBody>
            </p:sp>
            <p:sp>
              <p:nvSpPr>
                <p:cNvPr id="13359" name="TextBox 173"/>
                <p:cNvSpPr txBox="1">
                  <a:spLocks noChangeArrowheads="1"/>
                </p:cNvSpPr>
                <p:nvPr/>
              </p:nvSpPr>
              <p:spPr bwMode="auto">
                <a:xfrm>
                  <a:off x="4762500" y="7327420"/>
                  <a:ext cx="32900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6.6</a:t>
                  </a:r>
                </a:p>
              </p:txBody>
            </p:sp>
            <p:sp>
              <p:nvSpPr>
                <p:cNvPr id="13360" name="TextBox 174"/>
                <p:cNvSpPr txBox="1">
                  <a:spLocks noChangeArrowheads="1"/>
                </p:cNvSpPr>
                <p:nvPr/>
              </p:nvSpPr>
              <p:spPr bwMode="auto">
                <a:xfrm>
                  <a:off x="4762500" y="7508244"/>
                  <a:ext cx="32900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4.4</a:t>
                  </a:r>
                </a:p>
              </p:txBody>
            </p:sp>
            <p:sp>
              <p:nvSpPr>
                <p:cNvPr id="13361" name="TextBox 175"/>
                <p:cNvSpPr txBox="1">
                  <a:spLocks noChangeArrowheads="1"/>
                </p:cNvSpPr>
                <p:nvPr/>
              </p:nvSpPr>
              <p:spPr bwMode="auto">
                <a:xfrm>
                  <a:off x="4762500" y="7928692"/>
                  <a:ext cx="32900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2.2</a:t>
                  </a:r>
                </a:p>
              </p:txBody>
            </p:sp>
            <p:sp>
              <p:nvSpPr>
                <p:cNvPr id="13362" name="TextBox 176"/>
                <p:cNvSpPr txBox="1">
                  <a:spLocks noChangeArrowheads="1"/>
                </p:cNvSpPr>
                <p:nvPr/>
              </p:nvSpPr>
              <p:spPr bwMode="auto">
                <a:xfrm>
                  <a:off x="4762500" y="8052213"/>
                  <a:ext cx="329004" cy="2153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800" b="1"/>
                    <a:t>2.0</a:t>
                  </a:r>
                </a:p>
              </p:txBody>
            </p:sp>
            <p:grpSp>
              <p:nvGrpSpPr>
                <p:cNvPr id="4" name="Group 3"/>
                <p:cNvGrpSpPr/>
                <p:nvPr/>
              </p:nvGrpSpPr>
              <p:grpSpPr>
                <a:xfrm>
                  <a:off x="5118651" y="6309205"/>
                  <a:ext cx="1530833" cy="2497137"/>
                  <a:chOff x="5148468" y="6309205"/>
                  <a:chExt cx="1530833" cy="2497137"/>
                </a:xfrm>
              </p:grpSpPr>
              <p:pic>
                <p:nvPicPr>
                  <p:cNvPr id="13350" name="Picture 164"/>
                  <p:cNvPicPr>
                    <a:picLocks noChangeAspect="1"/>
                  </p:cNvPicPr>
                  <p:nvPr/>
                </p:nvPicPr>
                <p:blipFill rotWithShape="1"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57954" t="14468" r="15506" b="17931"/>
                  <a:stretch/>
                </p:blipFill>
                <p:spPr bwMode="auto">
                  <a:xfrm>
                    <a:off x="5148468" y="6538546"/>
                    <a:ext cx="1331844" cy="226779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3363" name="TextBox 178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5346283" y="6348627"/>
                    <a:ext cx="33381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</a:t>
                    </a:r>
                  </a:p>
                </p:txBody>
              </p:sp>
              <p:sp>
                <p:nvSpPr>
                  <p:cNvPr id="13364" name="TextBox 180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5503390" y="6328916"/>
                    <a:ext cx="39153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3-19</a:t>
                    </a:r>
                  </a:p>
                </p:txBody>
              </p:sp>
              <p:sp>
                <p:nvSpPr>
                  <p:cNvPr id="13365" name="TextBox 181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5698035" y="6328916"/>
                    <a:ext cx="39153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3-34</a:t>
                    </a:r>
                  </a:p>
                </p:txBody>
              </p:sp>
              <p:sp>
                <p:nvSpPr>
                  <p:cNvPr id="13366" name="TextBox 182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5878610" y="6328916"/>
                    <a:ext cx="39153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3-77</a:t>
                    </a:r>
                  </a:p>
                </p:txBody>
              </p:sp>
              <p:sp>
                <p:nvSpPr>
                  <p:cNvPr id="13367" name="TextBox 183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6055465" y="6328916"/>
                    <a:ext cx="39153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3-89</a:t>
                    </a:r>
                  </a:p>
                </p:txBody>
              </p:sp>
              <p:sp>
                <p:nvSpPr>
                  <p:cNvPr id="13368" name="TextBox 184"/>
                  <p:cNvSpPr txBox="1">
                    <a:spLocks noChangeArrowheads="1"/>
                  </p:cNvSpPr>
                  <p:nvPr/>
                </p:nvSpPr>
                <p:spPr bwMode="auto">
                  <a:xfrm rot="19013226">
                    <a:off x="6230046" y="6309205"/>
                    <a:ext cx="449255" cy="2153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>
                      <a:spcBef>
                        <a:spcPct val="0"/>
                      </a:spcBef>
                      <a:buFontTx/>
                      <a:buNone/>
                    </a:pPr>
                    <a:r>
                      <a:rPr lang="en-GB" altLang="en-US" sz="800" b="1"/>
                      <a:t>3-114</a:t>
                    </a:r>
                  </a:p>
                </p:txBody>
              </p:sp>
            </p:grpSp>
          </p:grpSp>
          <p:sp>
            <p:nvSpPr>
              <p:cNvPr id="13318" name="TextBox 216"/>
              <p:cNvSpPr txBox="1">
                <a:spLocks noChangeArrowheads="1"/>
              </p:cNvSpPr>
              <p:nvPr/>
            </p:nvSpPr>
            <p:spPr bwMode="auto">
              <a:xfrm>
                <a:off x="2680460" y="6585912"/>
                <a:ext cx="277812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1000" b="1"/>
                  <a:t>B</a:t>
                </a:r>
              </a:p>
            </p:txBody>
          </p:sp>
          <p:sp>
            <p:nvSpPr>
              <p:cNvPr id="13319" name="TextBox 217"/>
              <p:cNvSpPr txBox="1">
                <a:spLocks noChangeArrowheads="1"/>
              </p:cNvSpPr>
              <p:nvPr/>
            </p:nvSpPr>
            <p:spPr bwMode="auto">
              <a:xfrm>
                <a:off x="2867025" y="8998912"/>
                <a:ext cx="277813" cy="247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1000" b="1"/>
                  <a:t>C</a:t>
                </a:r>
              </a:p>
            </p:txBody>
          </p:sp>
          <p:sp>
            <p:nvSpPr>
              <p:cNvPr id="13320" name="TextBox 218"/>
              <p:cNvSpPr txBox="1">
                <a:spLocks noChangeArrowheads="1"/>
              </p:cNvSpPr>
              <p:nvPr/>
            </p:nvSpPr>
            <p:spPr bwMode="auto">
              <a:xfrm>
                <a:off x="4866447" y="6525587"/>
                <a:ext cx="277813" cy="2460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1000" b="1"/>
                  <a:t>D</a:t>
                </a:r>
              </a:p>
            </p:txBody>
          </p:sp>
          <p:sp>
            <p:nvSpPr>
              <p:cNvPr id="13321" name="TextBox 219"/>
              <p:cNvSpPr txBox="1">
                <a:spLocks noChangeArrowheads="1"/>
              </p:cNvSpPr>
              <p:nvPr/>
            </p:nvSpPr>
            <p:spPr bwMode="auto">
              <a:xfrm>
                <a:off x="4383088" y="7411412"/>
                <a:ext cx="271462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800" b="1">
                    <a:solidFill>
                      <a:schemeClr val="bg1"/>
                    </a:solidFill>
                  </a:rPr>
                  <a:t>5’</a:t>
                </a:r>
              </a:p>
            </p:txBody>
          </p:sp>
          <p:sp>
            <p:nvSpPr>
              <p:cNvPr id="13322" name="TextBox 220"/>
              <p:cNvSpPr txBox="1">
                <a:spLocks noChangeArrowheads="1"/>
              </p:cNvSpPr>
              <p:nvPr/>
            </p:nvSpPr>
            <p:spPr bwMode="auto">
              <a:xfrm>
                <a:off x="4397375" y="8514725"/>
                <a:ext cx="271463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r>
                  <a:rPr lang="en-GB" altLang="en-US" sz="800" b="1">
                    <a:solidFill>
                      <a:schemeClr val="bg1"/>
                    </a:solidFill>
                  </a:rPr>
                  <a:t>3’</a:t>
                </a:r>
              </a:p>
            </p:txBody>
          </p:sp>
          <p:sp>
            <p:nvSpPr>
              <p:cNvPr id="13323" name="TextBox 139"/>
              <p:cNvSpPr txBox="1">
                <a:spLocks noChangeArrowheads="1"/>
              </p:cNvSpPr>
              <p:nvPr/>
            </p:nvSpPr>
            <p:spPr bwMode="auto">
              <a:xfrm>
                <a:off x="206375" y="6568450"/>
                <a:ext cx="2747963" cy="2246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b="1" dirty="0" smtClean="0"/>
                  <a:t>S7 Fig: </a:t>
                </a:r>
                <a:r>
                  <a:rPr lang="en-GB" altLang="en-US" sz="1000" b="1" i="1" dirty="0" smtClean="0"/>
                  <a:t>Ppercc6-KO</a:t>
                </a:r>
                <a:endParaRPr lang="en-GB" altLang="en-US" sz="1000" b="1" i="1" dirty="0"/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b="1" dirty="0" smtClean="0"/>
                  <a:t>A: </a:t>
                </a:r>
                <a:r>
                  <a:rPr lang="en-GB" altLang="en-US" sz="1000" dirty="0" smtClean="0"/>
                  <a:t>Schematic </a:t>
                </a:r>
                <a:r>
                  <a:rPr lang="en-GB" altLang="en-US" sz="1000" dirty="0"/>
                  <a:t>of gene structure and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 knockout construct.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b="1" dirty="0"/>
                  <a:t>B:</a:t>
                </a:r>
                <a:r>
                  <a:rPr lang="en-GB" altLang="en-US" sz="1000" dirty="0"/>
                  <a:t> Identification of targeted loci by PCR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amplification with cassette-specific “outward”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and gene-specific “inward” primers</a:t>
                </a:r>
                <a:endParaRPr lang="en-GB" altLang="en-US" sz="1000" b="1" dirty="0"/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b="1" dirty="0"/>
                  <a:t>C:</a:t>
                </a:r>
                <a:r>
                  <a:rPr lang="en-GB" altLang="en-US" sz="1000" dirty="0"/>
                  <a:t>Identification of single-copy targeted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err="1"/>
                  <a:t>transformants</a:t>
                </a:r>
                <a:r>
                  <a:rPr lang="en-GB" altLang="en-US" sz="1000" dirty="0"/>
                  <a:t> with external gene-specific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Primers </a:t>
                </a:r>
                <a:r>
                  <a:rPr lang="en-GB" altLang="en-US" sz="1000" dirty="0" err="1"/>
                  <a:t>primers</a:t>
                </a:r>
                <a:r>
                  <a:rPr lang="en-GB" altLang="en-US" sz="1000" dirty="0"/>
                  <a:t> (Tracks ”P” and “</a:t>
                </a:r>
                <a:r>
                  <a:rPr lang="en-GB" altLang="en-US" sz="1000" dirty="0" err="1"/>
                  <a:t>wt</a:t>
                </a:r>
                <a:r>
                  <a:rPr lang="en-GB" altLang="en-US" sz="1000" dirty="0"/>
                  <a:t>” =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plasmid  and  wild-type genomic DNA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controls).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 </a:t>
                </a:r>
                <a:r>
                  <a:rPr lang="en-GB" altLang="en-US" sz="1000" b="1" dirty="0"/>
                  <a:t>D:</a:t>
                </a:r>
                <a:r>
                  <a:rPr lang="en-GB" altLang="en-US" sz="1000" dirty="0"/>
                  <a:t> Southern blot </a:t>
                </a:r>
                <a:r>
                  <a:rPr lang="en-GB" altLang="en-US" sz="1000" dirty="0" smtClean="0"/>
                  <a:t> (</a:t>
                </a:r>
                <a:r>
                  <a:rPr lang="en-GB" altLang="en-US" sz="1000" i="1" dirty="0" err="1" smtClean="0"/>
                  <a:t>Bg</a:t>
                </a:r>
                <a:r>
                  <a:rPr lang="en-GB" altLang="en-US" sz="1000" dirty="0" err="1" smtClean="0"/>
                  <a:t>lII</a:t>
                </a:r>
                <a:r>
                  <a:rPr lang="en-GB" altLang="en-US" sz="1000" dirty="0" smtClean="0"/>
                  <a:t> digest) to </a:t>
                </a:r>
                <a:r>
                  <a:rPr lang="en-GB" altLang="en-US" sz="1000" dirty="0"/>
                  <a:t>identify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 err="1"/>
                  <a:t>transformants</a:t>
                </a:r>
                <a:r>
                  <a:rPr lang="en-GB" altLang="en-US" sz="1000" dirty="0"/>
                  <a:t> containing  only a single, </a:t>
                </a:r>
              </a:p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altLang="en-US" sz="1000" dirty="0"/>
                  <a:t>targeted selection cassette</a:t>
                </a:r>
                <a:endParaRPr lang="en-GB" altLang="en-US" sz="1000" b="1" dirty="0"/>
              </a:p>
            </p:txBody>
          </p:sp>
          <p:grpSp>
            <p:nvGrpSpPr>
              <p:cNvPr id="13324" name="Group 186"/>
              <p:cNvGrpSpPr>
                <a:grpSpLocks/>
              </p:cNvGrpSpPr>
              <p:nvPr/>
            </p:nvGrpSpPr>
            <p:grpSpPr bwMode="auto">
              <a:xfrm>
                <a:off x="335619" y="5266121"/>
                <a:ext cx="5050369" cy="985934"/>
                <a:chOff x="48676" y="2216663"/>
                <a:chExt cx="5051394" cy="985734"/>
              </a:xfrm>
            </p:grpSpPr>
            <p:cxnSp>
              <p:nvCxnSpPr>
                <p:cNvPr id="224" name="Straight Arrow Connector 223"/>
                <p:cNvCxnSpPr>
                  <a:endCxn id="234" idx="1"/>
                </p:cNvCxnSpPr>
                <p:nvPr/>
              </p:nvCxnSpPr>
              <p:spPr>
                <a:xfrm>
                  <a:off x="771271" y="3078498"/>
                  <a:ext cx="3089902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prstDash val="sysDash"/>
                  <a:headEnd type="triangl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3326" name="Group 104"/>
                <p:cNvGrpSpPr>
                  <a:grpSpLocks/>
                </p:cNvGrpSpPr>
                <p:nvPr/>
              </p:nvGrpSpPr>
              <p:grpSpPr bwMode="auto">
                <a:xfrm>
                  <a:off x="216442" y="2684212"/>
                  <a:ext cx="4195706" cy="156381"/>
                  <a:chOff x="673454" y="4868627"/>
                  <a:chExt cx="6139922" cy="216024"/>
                </a:xfrm>
              </p:grpSpPr>
              <p:cxnSp>
                <p:nvCxnSpPr>
                  <p:cNvPr id="239" name="Straight Connector 238"/>
                  <p:cNvCxnSpPr/>
                  <p:nvPr/>
                </p:nvCxnSpPr>
                <p:spPr>
                  <a:xfrm>
                    <a:off x="674449" y="4976979"/>
                    <a:ext cx="6138927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40" name="Rectangle 239"/>
                  <p:cNvSpPr/>
                  <p:nvPr/>
                </p:nvSpPr>
                <p:spPr>
                  <a:xfrm>
                    <a:off x="4773263" y="4869547"/>
                    <a:ext cx="422894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1" name="Rectangle 240"/>
                  <p:cNvSpPr/>
                  <p:nvPr/>
                </p:nvSpPr>
                <p:spPr>
                  <a:xfrm>
                    <a:off x="3118867" y="4869547"/>
                    <a:ext cx="1442949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2" name="Rectangle 241"/>
                  <p:cNvSpPr/>
                  <p:nvPr/>
                </p:nvSpPr>
                <p:spPr>
                  <a:xfrm>
                    <a:off x="2600705" y="4869547"/>
                    <a:ext cx="378746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3" name="Rectangle 242"/>
                  <p:cNvSpPr/>
                  <p:nvPr/>
                </p:nvSpPr>
                <p:spPr>
                  <a:xfrm>
                    <a:off x="1868775" y="4869547"/>
                    <a:ext cx="527454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4" name="Rectangle 243"/>
                  <p:cNvSpPr/>
                  <p:nvPr/>
                </p:nvSpPr>
                <p:spPr>
                  <a:xfrm>
                    <a:off x="5361131" y="4869547"/>
                    <a:ext cx="343891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5" name="Rectangle 244"/>
                  <p:cNvSpPr/>
                  <p:nvPr/>
                </p:nvSpPr>
                <p:spPr>
                  <a:xfrm>
                    <a:off x="5837468" y="4869547"/>
                    <a:ext cx="237006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6" name="Rectangle 245"/>
                  <p:cNvSpPr/>
                  <p:nvPr/>
                </p:nvSpPr>
                <p:spPr>
                  <a:xfrm>
                    <a:off x="1369202" y="4869547"/>
                    <a:ext cx="116180" cy="214867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7" name="Pentagon 246"/>
                  <p:cNvSpPr/>
                  <p:nvPr/>
                </p:nvSpPr>
                <p:spPr>
                  <a:xfrm>
                    <a:off x="6074474" y="4904627"/>
                    <a:ext cx="329950" cy="144706"/>
                  </a:xfrm>
                  <a:prstGeom prst="homePlate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48" name="Rectangle 247"/>
                  <p:cNvSpPr/>
                  <p:nvPr/>
                </p:nvSpPr>
                <p:spPr>
                  <a:xfrm>
                    <a:off x="1139167" y="4904627"/>
                    <a:ext cx="225388" cy="144706"/>
                  </a:xfrm>
                  <a:prstGeom prst="rect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</p:grpSp>
            <p:sp>
              <p:nvSpPr>
                <p:cNvPr id="13327" name="TextBox 105"/>
                <p:cNvSpPr txBox="1">
                  <a:spLocks noChangeArrowheads="1"/>
                </p:cNvSpPr>
                <p:nvPr/>
              </p:nvSpPr>
              <p:spPr bwMode="auto">
                <a:xfrm>
                  <a:off x="48676" y="2216663"/>
                  <a:ext cx="1436903" cy="2461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b="1"/>
                    <a:t>A: </a:t>
                  </a:r>
                  <a:r>
                    <a:rPr lang="en-GB" altLang="en-US" sz="1000" b="1" i="1"/>
                    <a:t>PpERCC6 </a:t>
                  </a:r>
                  <a:r>
                    <a:rPr lang="en-GB" altLang="en-US" sz="1000" b="1"/>
                    <a:t>(5.3 kb)</a:t>
                  </a:r>
                </a:p>
              </p:txBody>
            </p:sp>
            <p:grpSp>
              <p:nvGrpSpPr>
                <p:cNvPr id="13328" name="Group 114"/>
                <p:cNvGrpSpPr>
                  <a:grpSpLocks/>
                </p:cNvGrpSpPr>
                <p:nvPr/>
              </p:nvGrpSpPr>
              <p:grpSpPr bwMode="auto">
                <a:xfrm>
                  <a:off x="340598" y="2999685"/>
                  <a:ext cx="422170" cy="156381"/>
                  <a:chOff x="370294" y="3284451"/>
                  <a:chExt cx="422170" cy="156381"/>
                </a:xfrm>
              </p:grpSpPr>
              <p:cxnSp>
                <p:nvCxnSpPr>
                  <p:cNvPr id="236" name="Straight Connector 235"/>
                  <p:cNvCxnSpPr/>
                  <p:nvPr/>
                </p:nvCxnSpPr>
                <p:spPr>
                  <a:xfrm>
                    <a:off x="370668" y="3361676"/>
                    <a:ext cx="273106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7" name="Rectangle 236"/>
                  <p:cNvSpPr/>
                  <p:nvPr/>
                </p:nvSpPr>
                <p:spPr>
                  <a:xfrm>
                    <a:off x="713638" y="3283905"/>
                    <a:ext cx="79391" cy="15713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38" name="Rectangle 237"/>
                  <p:cNvSpPr/>
                  <p:nvPr/>
                </p:nvSpPr>
                <p:spPr>
                  <a:xfrm>
                    <a:off x="554856" y="3309300"/>
                    <a:ext cx="155607" cy="104754"/>
                  </a:xfrm>
                  <a:prstGeom prst="rect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</p:grpSp>
            <p:grpSp>
              <p:nvGrpSpPr>
                <p:cNvPr id="13329" name="Group 112"/>
                <p:cNvGrpSpPr>
                  <a:grpSpLocks/>
                </p:cNvGrpSpPr>
                <p:nvPr/>
              </p:nvGrpSpPr>
              <p:grpSpPr bwMode="auto">
                <a:xfrm>
                  <a:off x="3861615" y="2999685"/>
                  <a:ext cx="449586" cy="156381"/>
                  <a:chOff x="1689816" y="3361219"/>
                  <a:chExt cx="449586" cy="156381"/>
                </a:xfrm>
              </p:grpSpPr>
              <p:cxnSp>
                <p:nvCxnSpPr>
                  <p:cNvPr id="233" name="Straight Connector 232"/>
                  <p:cNvCxnSpPr/>
                  <p:nvPr/>
                </p:nvCxnSpPr>
                <p:spPr>
                  <a:xfrm>
                    <a:off x="1865623" y="3438444"/>
                    <a:ext cx="273105" cy="0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34" name="Rectangle 233"/>
                  <p:cNvSpPr/>
                  <p:nvPr/>
                </p:nvSpPr>
                <p:spPr>
                  <a:xfrm>
                    <a:off x="1689374" y="3360673"/>
                    <a:ext cx="49223" cy="157130"/>
                  </a:xfrm>
                  <a:prstGeom prst="rect">
                    <a:avLst/>
                  </a:prstGeom>
                  <a:solidFill>
                    <a:srgbClr val="FF0000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  <p:sp>
                <p:nvSpPr>
                  <p:cNvPr id="235" name="Pentagon 234"/>
                  <p:cNvSpPr/>
                  <p:nvPr/>
                </p:nvSpPr>
                <p:spPr>
                  <a:xfrm>
                    <a:off x="1737009" y="3386068"/>
                    <a:ext cx="227059" cy="104754"/>
                  </a:xfrm>
                  <a:prstGeom prst="homePlate">
                    <a:avLst/>
                  </a:prstGeom>
                  <a:solidFill>
                    <a:srgbClr val="0000FF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>
                      <a:defRPr/>
                    </a:pPr>
                    <a:endParaRPr lang="en-GB"/>
                  </a:p>
                </p:txBody>
              </p:sp>
            </p:grpSp>
            <p:sp>
              <p:nvSpPr>
                <p:cNvPr id="229" name="Rectangle 18"/>
                <p:cNvSpPr>
                  <a:spLocks noChangeArrowheads="1"/>
                </p:cNvSpPr>
                <p:nvPr/>
              </p:nvSpPr>
              <p:spPr bwMode="auto">
                <a:xfrm>
                  <a:off x="1946260" y="2992791"/>
                  <a:ext cx="762155" cy="171415"/>
                </a:xfrm>
                <a:prstGeom prst="rect">
                  <a:avLst/>
                </a:prstGeom>
                <a:solidFill>
                  <a:srgbClr val="66FF33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1pPr>
                  <a:lvl2pPr marL="742950" indent="-28575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2pPr>
                  <a:lvl3pPr marL="11430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3pPr>
                  <a:lvl4pPr marL="16002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4pPr>
                  <a:lvl5pPr marL="2057400" indent="-228600" eaLnBrk="0" hangingPunct="0"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400" b="1">
                      <a:solidFill>
                        <a:schemeClr val="tx1"/>
                      </a:solidFill>
                      <a:latin typeface="Comic Sans MS" panose="030F0702030302020204" pitchFamily="66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GB" altLang="en-US" sz="900" i="1" dirty="0" smtClean="0">
                      <a:latin typeface="+mn-lt"/>
                    </a:rPr>
                    <a:t>NPTII</a:t>
                  </a:r>
                </a:p>
              </p:txBody>
            </p:sp>
            <p:sp>
              <p:nvSpPr>
                <p:cNvPr id="13331" name="Line 20"/>
                <p:cNvSpPr>
                  <a:spLocks noChangeShapeType="1"/>
                </p:cNvSpPr>
                <p:nvPr/>
              </p:nvSpPr>
              <p:spPr bwMode="auto">
                <a:xfrm>
                  <a:off x="1833851" y="3077875"/>
                  <a:ext cx="122568" cy="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332" name="Line 21"/>
                <p:cNvSpPr>
                  <a:spLocks noChangeShapeType="1"/>
                </p:cNvSpPr>
                <p:nvPr/>
              </p:nvSpPr>
              <p:spPr bwMode="auto">
                <a:xfrm>
                  <a:off x="2769534" y="3077875"/>
                  <a:ext cx="122568" cy="0"/>
                </a:xfrm>
                <a:prstGeom prst="line">
                  <a:avLst/>
                </a:prstGeom>
                <a:noFill/>
                <a:ln w="57150">
                  <a:solidFill>
                    <a:srgbClr val="FF33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  <p:sp>
              <p:nvSpPr>
                <p:cNvPr id="13333" name="TextBox 129"/>
                <p:cNvSpPr txBox="1">
                  <a:spLocks noChangeArrowheads="1"/>
                </p:cNvSpPr>
                <p:nvPr/>
              </p:nvSpPr>
              <p:spPr bwMode="auto">
                <a:xfrm>
                  <a:off x="4254967" y="2956176"/>
                  <a:ext cx="845103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GB" altLang="en-US" sz="1000" b="1" i="1"/>
                    <a:t>Ppercc-KO</a:t>
                  </a:r>
                  <a:endParaRPr lang="en-GB" altLang="en-US" sz="1000" b="1"/>
                </a:p>
              </p:txBody>
            </p:sp>
          </p:grpSp>
          <p:cxnSp>
            <p:nvCxnSpPr>
              <p:cNvPr id="203" name="Straight Arrow Connector 202"/>
              <p:cNvCxnSpPr/>
              <p:nvPr/>
            </p:nvCxnSpPr>
            <p:spPr>
              <a:xfrm>
                <a:off x="535735" y="5630274"/>
                <a:ext cx="0" cy="1519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4" name="TextBox 203"/>
              <p:cNvSpPr txBox="1"/>
              <p:nvPr/>
            </p:nvSpPr>
            <p:spPr>
              <a:xfrm>
                <a:off x="325055" y="5414830"/>
                <a:ext cx="407484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i="1" dirty="0" err="1" smtClean="0"/>
                  <a:t>Bgl</a:t>
                </a:r>
                <a:r>
                  <a:rPr lang="en-GB" sz="800" b="1" dirty="0" err="1" smtClean="0"/>
                  <a:t>II</a:t>
                </a:r>
                <a:endParaRPr lang="en-GB" sz="800" b="1" i="1" dirty="0"/>
              </a:p>
            </p:txBody>
          </p:sp>
          <p:cxnSp>
            <p:nvCxnSpPr>
              <p:cNvPr id="205" name="Straight Arrow Connector 204"/>
              <p:cNvCxnSpPr/>
              <p:nvPr/>
            </p:nvCxnSpPr>
            <p:spPr>
              <a:xfrm>
                <a:off x="4629323" y="5630274"/>
                <a:ext cx="0" cy="151962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6" name="TextBox 205"/>
              <p:cNvSpPr txBox="1"/>
              <p:nvPr/>
            </p:nvSpPr>
            <p:spPr>
              <a:xfrm>
                <a:off x="4433959" y="5414830"/>
                <a:ext cx="37863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800" b="1" i="1" dirty="0" err="1" smtClean="0"/>
                  <a:t>Bgl</a:t>
                </a:r>
                <a:r>
                  <a:rPr lang="en-GB" sz="800" b="1" dirty="0" err="1" smtClean="0"/>
                  <a:t>I</a:t>
                </a:r>
                <a:endParaRPr lang="en-GB" sz="800" b="1" i="1" dirty="0"/>
              </a:p>
            </p:txBody>
          </p:sp>
          <p:cxnSp>
            <p:nvCxnSpPr>
              <p:cNvPr id="207" name="Straight Arrow Connector 206"/>
              <p:cNvCxnSpPr/>
              <p:nvPr/>
            </p:nvCxnSpPr>
            <p:spPr>
              <a:xfrm>
                <a:off x="547235" y="6302754"/>
                <a:ext cx="4054538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8" name="TextBox 207"/>
              <p:cNvSpPr txBox="1"/>
              <p:nvPr/>
            </p:nvSpPr>
            <p:spPr>
              <a:xfrm>
                <a:off x="2339735" y="6301877"/>
                <a:ext cx="752129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b="1" dirty="0" smtClean="0"/>
                  <a:t>4.8kb in KO</a:t>
                </a:r>
                <a:endParaRPr lang="en-GB" sz="800" b="1" dirty="0"/>
              </a:p>
            </p:txBody>
          </p:sp>
        </p:grpSp>
        <p:sp>
          <p:nvSpPr>
            <p:cNvPr id="3" name="TextBox 2"/>
            <p:cNvSpPr txBox="1"/>
            <p:nvPr/>
          </p:nvSpPr>
          <p:spPr>
            <a:xfrm>
              <a:off x="5134959" y="3593618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b="1" dirty="0" smtClean="0"/>
                <a:t>WT</a:t>
              </a:r>
              <a:endParaRPr lang="en-GB" sz="800" b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3899</TotalTime>
  <Words>141</Words>
  <Application>Microsoft Office PowerPoint</Application>
  <PresentationFormat>A4 Paper (210x297 mm)</PresentationFormat>
  <Paragraphs>63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Default Design</vt:lpstr>
      <vt:lpstr>PowerPoint Presentation</vt:lpstr>
    </vt:vector>
  </TitlesOfParts>
  <Company>University of Leeds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Faculty of Biological Sciences</dc:creator>
  <cp:lastModifiedBy>Andrew Cuming</cp:lastModifiedBy>
  <cp:revision>136</cp:revision>
  <cp:lastPrinted>2016-05-18T17:26:56Z</cp:lastPrinted>
  <dcterms:created xsi:type="dcterms:W3CDTF">2010-08-11T15:50:29Z</dcterms:created>
  <dcterms:modified xsi:type="dcterms:W3CDTF">2016-08-09T10:12:39Z</dcterms:modified>
</cp:coreProperties>
</file>