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-176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anJian\Desktop\Renee%20PhD%20thesis\chapter%20one\5%20week%20-old%20abX33,65\abX33,65\F3%20of%20abX33,65%20(5-week%20rosette)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anJian\Desktop\Renee%20PhD%20thesis\chapter%20one\5%20week%20-old%20abX33,65\abX33,65\F3%20of%20abX33,65%20(5-week%20rosette)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anJian\Desktop\Renee%20PhD%20thesis\chapter%20one\5%20week%20-old%20abX33,65\abX33,65\F3%20of%20abX33,65%20(5-week%20rosette)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88634693107327245"/>
          <c:y val="0.23556066987792157"/>
        </c:manualLayout>
      </c:layout>
      <c:overlay val="0"/>
      <c:txPr>
        <a:bodyPr/>
        <a:lstStyle/>
        <a:p>
          <a:pPr>
            <a:defRPr sz="1200" i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Sheet2!$H$3</c:f>
              <c:strCache>
                <c:ptCount val="1"/>
                <c:pt idx="0">
                  <c:v>CP1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Sheet2!$H$9:$O$9</c:f>
                <c:numCache>
                  <c:formatCode>General</c:formatCode>
                  <c:ptCount val="8"/>
                  <c:pt idx="0">
                    <c:v>3.175426480542938E-2</c:v>
                  </c:pt>
                  <c:pt idx="1">
                    <c:v>1.4468356276140484E-2</c:v>
                  </c:pt>
                  <c:pt idx="2">
                    <c:v>2.3094010767585054E-3</c:v>
                  </c:pt>
                  <c:pt idx="3">
                    <c:v>1.6462077633154343E-2</c:v>
                  </c:pt>
                  <c:pt idx="4">
                    <c:v>4.5092497528228985E-3</c:v>
                  </c:pt>
                  <c:pt idx="5">
                    <c:v>1.3453624047073702E-3</c:v>
                  </c:pt>
                  <c:pt idx="6">
                    <c:v>4.01289587870572E-3</c:v>
                  </c:pt>
                  <c:pt idx="7">
                    <c:v>1.3316656236958778E-3</c:v>
                  </c:pt>
                </c:numCache>
              </c:numRef>
            </c:plus>
            <c:minus>
              <c:numRef>
                <c:f>Sheet2!$H$9:$O$9</c:f>
                <c:numCache>
                  <c:formatCode>General</c:formatCode>
                  <c:ptCount val="8"/>
                  <c:pt idx="0">
                    <c:v>3.175426480542938E-2</c:v>
                  </c:pt>
                  <c:pt idx="1">
                    <c:v>1.4468356276140484E-2</c:v>
                  </c:pt>
                  <c:pt idx="2">
                    <c:v>2.3094010767585054E-3</c:v>
                  </c:pt>
                  <c:pt idx="3">
                    <c:v>1.6462077633154343E-2</c:v>
                  </c:pt>
                  <c:pt idx="4">
                    <c:v>4.5092497528228985E-3</c:v>
                  </c:pt>
                  <c:pt idx="5">
                    <c:v>1.3453624047073702E-3</c:v>
                  </c:pt>
                  <c:pt idx="6">
                    <c:v>4.01289587870572E-3</c:v>
                  </c:pt>
                  <c:pt idx="7">
                    <c:v>1.3316656236958778E-3</c:v>
                  </c:pt>
                </c:numCache>
              </c:numRef>
            </c:minus>
          </c:errBars>
          <c:cat>
            <c:numRef>
              <c:f>Sheet2!$H$4:$O$4</c:f>
              <c:numCache>
                <c:formatCode>General</c:formatCode>
                <c:ptCount val="8"/>
                <c:pt idx="0">
                  <c:v>21</c:v>
                </c:pt>
                <c:pt idx="1">
                  <c:v>4</c:v>
                </c:pt>
                <c:pt idx="2">
                  <c:v>16</c:v>
                </c:pt>
                <c:pt idx="3">
                  <c:v>10</c:v>
                </c:pt>
                <c:pt idx="4">
                  <c:v>6</c:v>
                </c:pt>
                <c:pt idx="5">
                  <c:v>15</c:v>
                </c:pt>
                <c:pt idx="6">
                  <c:v>14</c:v>
                </c:pt>
                <c:pt idx="7">
                  <c:v>19</c:v>
                </c:pt>
              </c:numCache>
            </c:numRef>
          </c:cat>
          <c:val>
            <c:numRef>
              <c:f>Sheet2!$H$8:$O$8</c:f>
              <c:numCache>
                <c:formatCode>0.00E+00</c:formatCode>
                <c:ptCount val="8"/>
                <c:pt idx="0">
                  <c:v>0.90533333333333343</c:v>
                </c:pt>
                <c:pt idx="1">
                  <c:v>0.49433333333333335</c:v>
                </c:pt>
                <c:pt idx="2">
                  <c:v>0.19833333333333333</c:v>
                </c:pt>
                <c:pt idx="3">
                  <c:v>0.49499999999999994</c:v>
                </c:pt>
                <c:pt idx="4">
                  <c:v>0.15133333333333332</c:v>
                </c:pt>
                <c:pt idx="5">
                  <c:v>3.9100000000000003E-2</c:v>
                </c:pt>
                <c:pt idx="6">
                  <c:v>9.5366666666666669E-2</c:v>
                </c:pt>
                <c:pt idx="7">
                  <c:v>1.786666666666667E-2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076544"/>
        <c:axId val="100100736"/>
      </c:barChart>
      <c:catAx>
        <c:axId val="100076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00100736"/>
        <c:crosses val="autoZero"/>
        <c:auto val="1"/>
        <c:lblAlgn val="ctr"/>
        <c:lblOffset val="100"/>
        <c:noMultiLvlLbl val="0"/>
      </c:catAx>
      <c:valAx>
        <c:axId val="100100736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00076544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i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sz="1200" b="1" i="1" u="none" strike="noStrike" kern="12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MYB65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85219416434284423"/>
          <c:y val="0.23178954903364354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Sheet1!$G$30</c:f>
              <c:strCache>
                <c:ptCount val="1"/>
                <c:pt idx="0">
                  <c:v>MYB65</c:v>
                </c:pt>
              </c:strCache>
            </c:strRef>
          </c:tx>
          <c:spPr>
            <a:pattFill prst="pct50">
              <a:fgClr>
                <a:srgbClr val="FFC000"/>
              </a:fgClr>
              <a:bgClr>
                <a:schemeClr val="bg1"/>
              </a:bgClr>
            </a:pattFill>
            <a:ln>
              <a:solidFill>
                <a:srgbClr val="FFC000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pct50">
                <a:fgClr>
                  <a:srgbClr val="FFC000"/>
                </a:fgClr>
                <a:bgClr>
                  <a:schemeClr val="bg1"/>
                </a:bgClr>
              </a:pattFill>
              <a:ln>
                <a:solidFill>
                  <a:srgbClr val="FFC000"/>
                </a:solidFill>
              </a:ln>
            </c:spPr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errBars>
            <c:errBarType val="both"/>
            <c:errValType val="cust"/>
            <c:noEndCap val="0"/>
            <c:plus>
              <c:numRef>
                <c:f>Sheet1!$G$36:$N$36</c:f>
                <c:numCache>
                  <c:formatCode>General</c:formatCode>
                  <c:ptCount val="8"/>
                  <c:pt idx="0">
                    <c:v>1.1150485789118465E-2</c:v>
                  </c:pt>
                  <c:pt idx="1">
                    <c:v>9.073771725877474E-3</c:v>
                  </c:pt>
                  <c:pt idx="2">
                    <c:v>7.0000000000000071E-3</c:v>
                  </c:pt>
                  <c:pt idx="3">
                    <c:v>2.3860706890897698E-2</c:v>
                  </c:pt>
                  <c:pt idx="4">
                    <c:v>3.2145502536643053E-3</c:v>
                  </c:pt>
                  <c:pt idx="5">
                    <c:v>3.6087855759705822E-3</c:v>
                  </c:pt>
                  <c:pt idx="6">
                    <c:v>6.0277137733417132E-3</c:v>
                  </c:pt>
                  <c:pt idx="7">
                    <c:v>7.9372539331937619E-3</c:v>
                  </c:pt>
                </c:numCache>
              </c:numRef>
            </c:plus>
            <c:minus>
              <c:numRef>
                <c:f>Sheet1!$G$36:$N$36</c:f>
                <c:numCache>
                  <c:formatCode>General</c:formatCode>
                  <c:ptCount val="8"/>
                  <c:pt idx="0">
                    <c:v>1.1150485789118465E-2</c:v>
                  </c:pt>
                  <c:pt idx="1">
                    <c:v>9.073771725877474E-3</c:v>
                  </c:pt>
                  <c:pt idx="2">
                    <c:v>7.0000000000000071E-3</c:v>
                  </c:pt>
                  <c:pt idx="3">
                    <c:v>2.3860706890897698E-2</c:v>
                  </c:pt>
                  <c:pt idx="4">
                    <c:v>3.2145502536643053E-3</c:v>
                  </c:pt>
                  <c:pt idx="5">
                    <c:v>3.6087855759705822E-3</c:v>
                  </c:pt>
                  <c:pt idx="6">
                    <c:v>6.0277137733417132E-3</c:v>
                  </c:pt>
                  <c:pt idx="7">
                    <c:v>7.9372539331937619E-3</c:v>
                  </c:pt>
                </c:numCache>
              </c:numRef>
            </c:minus>
          </c:errBars>
          <c:cat>
            <c:numRef>
              <c:f>Sheet1!$G$31:$N$31</c:f>
              <c:numCache>
                <c:formatCode>General</c:formatCode>
                <c:ptCount val="8"/>
                <c:pt idx="0">
                  <c:v>21</c:v>
                </c:pt>
                <c:pt idx="1">
                  <c:v>4</c:v>
                </c:pt>
                <c:pt idx="2">
                  <c:v>16</c:v>
                </c:pt>
                <c:pt idx="3">
                  <c:v>10</c:v>
                </c:pt>
                <c:pt idx="4">
                  <c:v>6</c:v>
                </c:pt>
                <c:pt idx="5">
                  <c:v>15</c:v>
                </c:pt>
                <c:pt idx="6">
                  <c:v>14</c:v>
                </c:pt>
                <c:pt idx="7">
                  <c:v>19</c:v>
                </c:pt>
              </c:numCache>
            </c:numRef>
          </c:cat>
          <c:val>
            <c:numRef>
              <c:f>Sheet1!$G$35:$N$35</c:f>
              <c:numCache>
                <c:formatCode>0.00E+00</c:formatCode>
                <c:ptCount val="8"/>
                <c:pt idx="0">
                  <c:v>0.35566666666666674</c:v>
                </c:pt>
                <c:pt idx="1">
                  <c:v>0.22166666666666668</c:v>
                </c:pt>
                <c:pt idx="2">
                  <c:v>0.128</c:v>
                </c:pt>
                <c:pt idx="3">
                  <c:v>0.33166666666666661</c:v>
                </c:pt>
                <c:pt idx="4">
                  <c:v>0.17066666666666666</c:v>
                </c:pt>
                <c:pt idx="5">
                  <c:v>8.4466666666666648E-2</c:v>
                </c:pt>
                <c:pt idx="6">
                  <c:v>0.28866666666666663</c:v>
                </c:pt>
                <c:pt idx="7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220032"/>
        <c:axId val="130221568"/>
      </c:barChart>
      <c:catAx>
        <c:axId val="130220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30221568"/>
        <c:crosses val="autoZero"/>
        <c:auto val="1"/>
        <c:lblAlgn val="ctr"/>
        <c:lblOffset val="100"/>
        <c:noMultiLvlLbl val="0"/>
      </c:catAx>
      <c:valAx>
        <c:axId val="130221568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30220032"/>
        <c:crosses val="autoZero"/>
        <c:crossBetween val="between"/>
        <c:majorUnit val="7.0000000000000007E-2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i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sz="1200" b="1" i="1" u="none" strike="noStrike" kern="12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MYB33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84902304579195054"/>
          <c:y val="0.22182975971344707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MYB33</c:v>
          </c:tx>
          <c:spPr>
            <a:pattFill prst="pct50">
              <a:fgClr>
                <a:srgbClr val="92D050"/>
              </a:fgClr>
              <a:bgClr>
                <a:schemeClr val="bg1"/>
              </a:bgClr>
            </a:pattFill>
            <a:ln>
              <a:solidFill>
                <a:srgbClr val="92D05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Sheet1!$G$12:$N$12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3.0347981810986999E-2</c:v>
                  </c:pt>
                  <c:pt idx="2">
                    <c:v>0.10058495580022603</c:v>
                  </c:pt>
                  <c:pt idx="3">
                    <c:v>1.9157244060668033E-2</c:v>
                  </c:pt>
                  <c:pt idx="4">
                    <c:v>6.2449979983984034E-3</c:v>
                  </c:pt>
                  <c:pt idx="5">
                    <c:v>6.6583281184793668E-3</c:v>
                  </c:pt>
                  <c:pt idx="6">
                    <c:v>2.9461839725312473E-4</c:v>
                  </c:pt>
                  <c:pt idx="7">
                    <c:v>5.0332229568471802E-5</c:v>
                  </c:pt>
                </c:numCache>
              </c:numRef>
            </c:plus>
            <c:minus>
              <c:numRef>
                <c:f>Sheet1!$G$12:$N$12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3.0347981810986999E-2</c:v>
                  </c:pt>
                  <c:pt idx="2">
                    <c:v>0.10058495580022603</c:v>
                  </c:pt>
                  <c:pt idx="3">
                    <c:v>1.9157244060668033E-2</c:v>
                  </c:pt>
                  <c:pt idx="4">
                    <c:v>6.2449979983984034E-3</c:v>
                  </c:pt>
                  <c:pt idx="5">
                    <c:v>6.6583281184793668E-3</c:v>
                  </c:pt>
                  <c:pt idx="6">
                    <c:v>2.9461839725312473E-4</c:v>
                  </c:pt>
                  <c:pt idx="7">
                    <c:v>5.0332229568471802E-5</c:v>
                  </c:pt>
                </c:numCache>
              </c:numRef>
            </c:minus>
          </c:errBars>
          <c:cat>
            <c:numRef>
              <c:f>Sheet1!$G$7:$N$7</c:f>
              <c:numCache>
                <c:formatCode>General</c:formatCode>
                <c:ptCount val="8"/>
                <c:pt idx="0">
                  <c:v>21</c:v>
                </c:pt>
                <c:pt idx="1">
                  <c:v>4</c:v>
                </c:pt>
                <c:pt idx="2">
                  <c:v>16</c:v>
                </c:pt>
                <c:pt idx="3">
                  <c:v>10</c:v>
                </c:pt>
                <c:pt idx="4">
                  <c:v>6</c:v>
                </c:pt>
                <c:pt idx="5">
                  <c:v>15</c:v>
                </c:pt>
                <c:pt idx="6">
                  <c:v>14</c:v>
                </c:pt>
                <c:pt idx="7">
                  <c:v>19</c:v>
                </c:pt>
              </c:numCache>
            </c:numRef>
          </c:cat>
          <c:val>
            <c:numRef>
              <c:f>Sheet1!$G$11:$N$11</c:f>
              <c:numCache>
                <c:formatCode>0.00E+00</c:formatCode>
                <c:ptCount val="8"/>
                <c:pt idx="0">
                  <c:v>1</c:v>
                </c:pt>
                <c:pt idx="1">
                  <c:v>0.80299999999999994</c:v>
                </c:pt>
                <c:pt idx="2">
                  <c:v>0.77466666666666661</c:v>
                </c:pt>
                <c:pt idx="3">
                  <c:v>0.44900000000000001</c:v>
                </c:pt>
                <c:pt idx="4">
                  <c:v>0.36499999999999999</c:v>
                </c:pt>
                <c:pt idx="5">
                  <c:v>0.34133333333333332</c:v>
                </c:pt>
                <c:pt idx="6">
                  <c:v>1.97E-3</c:v>
                </c:pt>
                <c:pt idx="7">
                  <c:v>5.5133333333333328E-3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5593344"/>
        <c:axId val="143434880"/>
      </c:barChart>
      <c:catAx>
        <c:axId val="135593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43434880"/>
        <c:crosses val="autoZero"/>
        <c:auto val="1"/>
        <c:lblAlgn val="ctr"/>
        <c:lblOffset val="100"/>
        <c:noMultiLvlLbl val="0"/>
      </c:catAx>
      <c:valAx>
        <c:axId val="143434880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35593344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C38E6-E79B-4482-AE12-1E57EACA93D6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FDE04-D877-47B9-A81E-4F83867B54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7251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altLang="zh-CN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3.1 </a:t>
            </a:r>
            <a:r>
              <a:rPr lang="en-AU" altLang="zh-CN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CP1 </a:t>
            </a:r>
            <a:r>
              <a:rPr lang="en-AU" altLang="zh-CN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transcript level tightly correlates with MYB33/65 expression. 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 Representative rosette phenotypes of five-week-old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mir159ab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plants carrying different combinations of heterozygous or homozygous T-DNA insertion 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myb33/myb65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alleles. The F3 progenies were numbered in order as the genotyping was performed, and one numbered plant of every confirmed genotype was selected to represent the rosette phenotype. (B) </a:t>
            </a:r>
            <a:r>
              <a:rPr lang="en-AU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qRT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-PCR analysis of 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CP1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BXL2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mRNAs in five-week-old rosettes of different genotypes. The numbers along the x-axis correspond to the numbered plants shown in A. Coloured arrows indicate the impact of MYB33/65 expression on 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CP1 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BXL2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mRNA levels. (C) 3D-column presentation of 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CP1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mRNA levels, for comparison between the molecular and phenotypic impacts (i.e. phenotypes shown in A). (D) and (E) Phenotypic and molecular impacts of single wild-type 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MYB65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allele expression. Analysis was done on five-week-old 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mir159ab.myb33.MYB65/myb65 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myb65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(het)] mutants and 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mir159ab.myb33.myb65/myb65 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(quad) mutants. All mRNA levels were normalized to that of housekeeping gene </a:t>
            </a:r>
            <a:r>
              <a:rPr lang="en-AU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CYCLOPHILIN</a:t>
            </a:r>
            <a:r>
              <a:rPr lang="en-AU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(At2g29960). Error bars represent the SD of three technical replicates of this assay. 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A4A35-91AC-4F6D-872C-83BAAF357BEC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2822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7440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3596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513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5879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1778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3603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2702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5822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0494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789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8509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FE6DD-47D0-47C1-8B95-18953B05EB15}" type="datetimeFigureOut">
              <a:rPr lang="en-AU" smtClean="0"/>
              <a:t>27/07/2016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7F29E-69B9-409A-9E99-5F7BC059ED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860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microsoft.com/office/2007/relationships/hdphoto" Target="../media/hdphoto8.wdp"/><Relationship Id="rId3" Type="http://schemas.openxmlformats.org/officeDocument/2006/relationships/image" Target="../media/image1.png"/><Relationship Id="rId21" Type="http://schemas.openxmlformats.org/officeDocument/2006/relationships/chart" Target="../charts/chart3.xml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20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microsoft.com/office/2007/relationships/hdphoto" Target="../media/hdphoto4.wdp"/><Relationship Id="rId19" Type="http://schemas.openxmlformats.org/officeDocument/2006/relationships/chart" Target="../charts/chart1.xml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>
            <a:grpSpLocks noChangeAspect="1"/>
          </p:cNvGrpSpPr>
          <p:nvPr/>
        </p:nvGrpSpPr>
        <p:grpSpPr>
          <a:xfrm>
            <a:off x="1561911" y="763141"/>
            <a:ext cx="3735439" cy="3069147"/>
            <a:chOff x="161768" y="301655"/>
            <a:chExt cx="3932042" cy="3499907"/>
          </a:xfrm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161768" y="301655"/>
              <a:ext cx="3901465" cy="3499907"/>
              <a:chOff x="2068053" y="926816"/>
              <a:chExt cx="6092879" cy="5465769"/>
            </a:xfrm>
          </p:grpSpPr>
          <p:grpSp>
            <p:nvGrpSpPr>
              <p:cNvPr id="22" name="Group 21"/>
              <p:cNvGrpSpPr>
                <a:grpSpLocks noChangeAspect="1"/>
              </p:cNvGrpSpPr>
              <p:nvPr/>
            </p:nvGrpSpPr>
            <p:grpSpPr>
              <a:xfrm>
                <a:off x="2068053" y="926816"/>
                <a:ext cx="6092879" cy="5465769"/>
                <a:chOff x="2068053" y="926816"/>
                <a:chExt cx="6092879" cy="5465769"/>
              </a:xfrm>
            </p:grpSpPr>
            <p:grpSp>
              <p:nvGrpSpPr>
                <p:cNvPr id="31" name="Group 30"/>
                <p:cNvGrpSpPr>
                  <a:grpSpLocks noChangeAspect="1"/>
                </p:cNvGrpSpPr>
                <p:nvPr/>
              </p:nvGrpSpPr>
              <p:grpSpPr>
                <a:xfrm>
                  <a:off x="2068053" y="931727"/>
                  <a:ext cx="6092879" cy="5460858"/>
                  <a:chOff x="25615" y="-105027"/>
                  <a:chExt cx="8704115" cy="7801226"/>
                </a:xfrm>
              </p:grpSpPr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4853792" y="-101565"/>
                    <a:ext cx="3189292" cy="861318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AU" sz="800" b="1" i="1" dirty="0" smtClean="0">
                        <a:latin typeface="Times New Roman" panose="02020603050405020304" pitchFamily="18" charset="0"/>
                        <a:cs typeface="Times New Roman" pitchFamily="18" charset="0"/>
                      </a:rPr>
                      <a:t>myb33</a:t>
                    </a:r>
                    <a:r>
                      <a:rPr lang="en-AU" sz="800" b="1" dirty="0" smtClean="0">
                        <a:latin typeface="Times New Roman" pitchFamily="18" charset="0"/>
                        <a:cs typeface="Times New Roman" pitchFamily="18" charset="0"/>
                      </a:rPr>
                      <a:t>/</a:t>
                    </a:r>
                    <a:r>
                      <a:rPr lang="en-AU" sz="800" b="1" i="1" dirty="0" smtClean="0">
                        <a:latin typeface="Times New Roman" pitchFamily="18" charset="0"/>
                        <a:cs typeface="Times New Roman" pitchFamily="18" charset="0"/>
                      </a:rPr>
                      <a:t>myb33</a:t>
                    </a:r>
                  </a:p>
                  <a:p>
                    <a:pPr algn="ctr"/>
                    <a:r>
                      <a:rPr lang="en-AU" sz="800" b="1" dirty="0" smtClean="0">
                        <a:latin typeface="Times New Roman" pitchFamily="18" charset="0"/>
                        <a:cs typeface="Times New Roman" pitchFamily="18" charset="0"/>
                      </a:rPr>
                      <a:t>(-/-)</a:t>
                    </a:r>
                    <a:endParaRPr lang="en-AU" sz="8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760990" y="7005232"/>
                    <a:ext cx="7292016" cy="548113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itchFamily="18" charset="0"/>
                      </a:rPr>
                      <a:t>All genotypes are under </a:t>
                    </a:r>
                    <a:r>
                      <a:rPr lang="en-AU" sz="800" i="1" dirty="0">
                        <a:latin typeface="Times New Roman" pitchFamily="18" charset="0"/>
                        <a:cs typeface="Times New Roman" pitchFamily="18" charset="0"/>
                      </a:rPr>
                      <a:t>mir159ab</a:t>
                    </a:r>
                    <a:r>
                      <a:rPr lang="en-AU" sz="800" dirty="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AU" sz="800" dirty="0" smtClean="0">
                        <a:latin typeface="Times New Roman" pitchFamily="18" charset="0"/>
                        <a:cs typeface="Times New Roman" pitchFamily="18" charset="0"/>
                      </a:rPr>
                      <a:t>background</a:t>
                    </a:r>
                    <a:endParaRPr lang="en-AU" sz="8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grpSp>
                <p:nvGrpSpPr>
                  <p:cNvPr id="34" name="Group 33"/>
                  <p:cNvGrpSpPr>
                    <a:grpSpLocks noChangeAspect="1"/>
                  </p:cNvGrpSpPr>
                  <p:nvPr/>
                </p:nvGrpSpPr>
                <p:grpSpPr>
                  <a:xfrm>
                    <a:off x="760990" y="82661"/>
                    <a:ext cx="7968740" cy="7613538"/>
                    <a:chOff x="-1212257" y="-1524000"/>
                    <a:chExt cx="11383914" cy="10876482"/>
                  </a:xfrm>
                </p:grpSpPr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-1212257" y="-859975"/>
                      <a:ext cx="10402991" cy="9434574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AU" sz="800"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p:txBody>
                </p:sp>
                <p:pic>
                  <p:nvPicPr>
                    <p:cNvPr id="51" name="Picture 2" descr="C:\Users\YanJian\Desktop\plant photo\quatriple (5-week-old) - Copy\P1410897.JP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3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4">
                              <a14:imgEffect>
                                <a14:backgroundRemoval t="41146" b="79792" l="34375" r="65781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0282" t="8532" r="28348" b="19246"/>
                    <a:stretch/>
                  </p:blipFill>
                  <p:spPr bwMode="auto">
                    <a:xfrm>
                      <a:off x="-521832" y="-1524000"/>
                      <a:ext cx="2017483" cy="264160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52" name="Picture 5" descr="C:\Users\YanJian\Desktop\plant photo\quatriple (5-week-old) - Copy\P1410868.JP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5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backgroundRemoval t="15625" b="76250" l="26133" r="77344">
                                  <a14:foregroundMark x1="54258" y1="46563" x2="58477" y2="44427"/>
                                  <a14:backgroundMark x1="40369" y1="62295" x2="42008" y2="61885"/>
                                  <a14:backgroundMark x1="26742" y1="31831" x2="26844" y2="30601"/>
                                  <a14:backgroundMark x1="27104" y1="26009" x2="37037" y2="26682"/>
                                  <a14:backgroundMark x1="49158" y1="27130" x2="52357" y2="26906"/>
                                  <a14:backgroundMark x1="44949" y1="26009" x2="44781" y2="24664"/>
                                  <a14:backgroundMark x1="33838" y1="52466" x2="37037" y2="51570"/>
                                  <a14:backgroundMark x1="71044" y1="75112" x2="72559" y2="73543"/>
                                  <a14:backgroundMark x1="32828" y1="41704" x2="38215" y2="40359"/>
                                  <a14:backgroundMark x1="65320" y1="33408" x2="66162" y2="31390"/>
                                  <a14:backgroundMark x1="47643" y1="73767" x2="48485" y2="73991"/>
                                  <a14:backgroundMark x1="36700" y1="28475" x2="39057" y2="30493"/>
                                  <a14:backgroundMark x1="39731" y1="32960" x2="42424" y2="38117"/>
                                  <a14:backgroundMark x1="59596" y1="31390" x2="61111" y2="28475"/>
                                </a14:backgroundRemoval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2470" t="14682" r="16803" b="21201"/>
                    <a:stretch/>
                  </p:blipFill>
                  <p:spPr bwMode="auto">
                    <a:xfrm>
                      <a:off x="4536840" y="1807625"/>
                      <a:ext cx="5029200" cy="398246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53" name="Picture 7" descr="C:\Users\YanJian\Desktop\plant photo\quatriple (5-week-old) - Copy\P1410873.JP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8">
                              <a14:imgEffect>
                                <a14:backgroundRemoval t="19375" b="77552" l="14063" r="69766">
                                  <a14:foregroundMark x1="47852" y1="52708" x2="48398" y2="49740"/>
                                </a14:backgroundRemoval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7813" t="17659" r="29315" b="22917"/>
                    <a:stretch/>
                  </p:blipFill>
                  <p:spPr bwMode="auto">
                    <a:xfrm>
                      <a:off x="4502267" y="-859974"/>
                      <a:ext cx="3763180" cy="266760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54" name="Picture 8" descr="C:\Users\YanJian\Desktop\plant photo\quatriple (5-week-old) - Copy\P1410876.JP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9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10">
                              <a14:imgEffect>
                                <a14:backgroundRemoval t="21615" b="84531" l="25469" r="82305">
                                  <a14:backgroundMark x1="65782" y1="40551" x2="69174" y2="36024"/>
                                  <a14:backgroundMark x1="69174" y1="47047" x2="69912" y2="46850"/>
                                  <a14:backgroundMark x1="65634" y1="56102" x2="69322" y2="54724"/>
                                  <a14:backgroundMark x1="63717" y1="61220" x2="64307" y2="63583"/>
                                  <a14:backgroundMark x1="51770" y1="63189" x2="52950" y2="61024"/>
                                  <a14:backgroundMark x1="59145" y1="62795" x2="58997" y2="61614"/>
                                  <a14:backgroundMark x1="54130" y1="62402" x2="55015" y2="59252"/>
                                </a14:backgroundRemoval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8973" t="14286" r="15699" b="12301"/>
                    <a:stretch/>
                  </p:blipFill>
                  <p:spPr bwMode="auto">
                    <a:xfrm>
                      <a:off x="848856" y="5529993"/>
                      <a:ext cx="3754518" cy="316439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55" name="Picture 11" descr="C:\Users\YanJian\Desktop\plant photo\quatriple (5-week-old) - Copy\P1410880.JP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11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12">
                              <a14:imgEffect>
                                <a14:backgroundRemoval t="28542" b="71823" l="32500" r="80000">
                                  <a14:backgroundMark x1="34237" y1="31939" x2="35663" y2="46008"/>
                                  <a14:backgroundMark x1="64337" y1="30798" x2="64765" y2="39354"/>
                                </a14:backgroundRemoval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0580" t="28968" r="14360" b="23414"/>
                    <a:stretch/>
                  </p:blipFill>
                  <p:spPr bwMode="auto">
                    <a:xfrm>
                      <a:off x="1840155" y="-588174"/>
                      <a:ext cx="3274501" cy="212399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56" name="Picture 12" descr="C:\Users\YanJian\Desktop\plant photo\quatriple (5-week-old) - Copy\P1410882.JP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13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14">
                              <a14:imgEffect>
                                <a14:backgroundRemoval t="21406" b="77292" l="26211" r="86250">
                                  <a14:backgroundMark x1="42928" y1="25987" x2="43176" y2="37829"/>
                                  <a14:backgroundMark x1="40695" y1="45395" x2="43424" y2="47039"/>
                                  <a14:backgroundMark x1="52605" y1="60197" x2="54094" y2="63158"/>
                                  <a14:backgroundMark x1="43424" y1="66776" x2="45658" y2="64474"/>
                                </a14:backgroundRemoval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5373" t="19047" r="6919" b="19048"/>
                    <a:stretch/>
                  </p:blipFill>
                  <p:spPr bwMode="auto">
                    <a:xfrm>
                      <a:off x="1553549" y="2395452"/>
                      <a:ext cx="3816748" cy="2617201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58" name="Picture 15" descr="C:\Users\YanJian\Desktop\plant photo\quatriple (5-week-old) - Copy\P1410891.JP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15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16">
                              <a14:imgEffect>
                                <a14:backgroundRemoval t="27344" b="76719" l="29922" r="70508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5223" t="21527" r="27455" b="20138"/>
                    <a:stretch/>
                  </p:blipFill>
                  <p:spPr bwMode="auto">
                    <a:xfrm>
                      <a:off x="-1002685" y="2285999"/>
                      <a:ext cx="2309068" cy="2134801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cxnSp>
                  <p:nvCxnSpPr>
                    <p:cNvPr id="59" name="Straight Connector 58"/>
                    <p:cNvCxnSpPr/>
                    <p:nvPr/>
                  </p:nvCxnSpPr>
                  <p:spPr>
                    <a:xfrm>
                      <a:off x="9348327" y="7968407"/>
                      <a:ext cx="0" cy="462857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9139106" y="7823539"/>
                      <a:ext cx="1032551" cy="1528943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square" rtlCol="0">
                      <a:spAutoFit/>
                    </a:bodyPr>
                    <a:lstStyle/>
                    <a:p>
                      <a:r>
                        <a:rPr lang="en-AU" sz="800" b="1" dirty="0" smtClean="0">
                          <a:latin typeface="Times New Roman" panose="02020603050405020304" pitchFamily="18" charset="0"/>
                          <a:cs typeface="Times New Roman" pitchFamily="18" charset="0"/>
                        </a:rPr>
                        <a:t>1cm</a:t>
                      </a:r>
                      <a:endParaRPr lang="en-AU" sz="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pic>
                  <p:nvPicPr>
                    <p:cNvPr id="57" name="Picture 14" descr="C:\Users\YanJian\Desktop\plant photo\quatriple (5-week-old) - Copy\P1410888.JP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17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18">
                              <a14:imgEffect>
                                <a14:backgroundRemoval t="16146" b="79688" l="29883" r="70742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5223" t="8929" r="28050" b="18452"/>
                    <a:stretch/>
                  </p:blipFill>
                  <p:spPr bwMode="auto">
                    <a:xfrm>
                      <a:off x="-1020728" y="5327812"/>
                      <a:ext cx="2331838" cy="2718001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594075" y="-105027"/>
                    <a:ext cx="2140244" cy="783018"/>
                  </a:xfrm>
                  <a:prstGeom prst="rect">
                    <a:avLst/>
                  </a:prstGeom>
                  <a:noFill/>
                  <a:ln w="2540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AU" sz="700" b="1" dirty="0" smtClean="0">
                        <a:latin typeface="Times New Roman" pitchFamily="18" charset="0"/>
                        <a:cs typeface="Times New Roman" pitchFamily="18" charset="0"/>
                      </a:rPr>
                      <a:t>MYB33/MYB33</a:t>
                    </a:r>
                  </a:p>
                  <a:p>
                    <a:pPr algn="ctr"/>
                    <a:r>
                      <a:rPr lang="en-AU" sz="700" b="1" dirty="0" smtClean="0">
                        <a:latin typeface="Times New Roman" pitchFamily="18" charset="0"/>
                        <a:cs typeface="Times New Roman" pitchFamily="18" charset="0"/>
                      </a:rPr>
                      <a:t>(+/+)</a:t>
                    </a:r>
                    <a:endParaRPr lang="en-AU" sz="7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2656526" y="-101562"/>
                    <a:ext cx="2203966" cy="861318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AU" sz="800" b="1" dirty="0" smtClean="0">
                        <a:latin typeface="Times New Roman" panose="02020603050405020304" pitchFamily="18" charset="0"/>
                        <a:cs typeface="Times New Roman" pitchFamily="18" charset="0"/>
                      </a:rPr>
                      <a:t>MYB33/</a:t>
                    </a:r>
                    <a:r>
                      <a:rPr lang="en-AU" sz="800" b="1" i="1" dirty="0" smtClean="0">
                        <a:latin typeface="Times New Roman" pitchFamily="18" charset="0"/>
                        <a:cs typeface="Times New Roman" pitchFamily="18" charset="0"/>
                      </a:rPr>
                      <a:t>myb33</a:t>
                    </a:r>
                  </a:p>
                  <a:p>
                    <a:pPr algn="ctr"/>
                    <a:r>
                      <a:rPr lang="en-AU" sz="800" b="1" dirty="0" smtClean="0">
                        <a:latin typeface="Times New Roman" pitchFamily="18" charset="0"/>
                        <a:cs typeface="Times New Roman" pitchFamily="18" charset="0"/>
                      </a:rPr>
                      <a:t>(+/-)</a:t>
                    </a:r>
                    <a:endParaRPr lang="en-AU" sz="8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25615" y="547478"/>
                    <a:ext cx="939621" cy="1867317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txBody>
                  <a:bodyPr vert="eaVert" wrap="square" rtlCol="0" anchor="b">
                    <a:spAutoFit/>
                  </a:bodyPr>
                  <a:lstStyle/>
                  <a:p>
                    <a:pPr algn="ctr"/>
                    <a:r>
                      <a:rPr lang="en-AU" sz="700" b="1" dirty="0" smtClean="0">
                        <a:latin typeface="Times New Roman" pitchFamily="18" charset="0"/>
                        <a:cs typeface="Times New Roman" pitchFamily="18" charset="0"/>
                      </a:rPr>
                      <a:t>(+/+)</a:t>
                    </a:r>
                  </a:p>
                  <a:p>
                    <a:pPr algn="ctr"/>
                    <a:r>
                      <a:rPr lang="en-AU" sz="700" b="1" dirty="0" smtClean="0">
                        <a:latin typeface="Times New Roman" pitchFamily="18" charset="0"/>
                        <a:cs typeface="Times New Roman" pitchFamily="18" charset="0"/>
                      </a:rPr>
                      <a:t>MYB65/MYB65</a:t>
                    </a:r>
                    <a:endParaRPr lang="en-AU" sz="7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4876800" y="529937"/>
                    <a:ext cx="0" cy="6610126"/>
                  </a:xfrm>
                  <a:prstGeom prst="line">
                    <a:avLst/>
                  </a:prstGeom>
                  <a:ln w="317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2684549" y="547479"/>
                    <a:ext cx="0" cy="6610127"/>
                  </a:xfrm>
                  <a:prstGeom prst="line">
                    <a:avLst/>
                  </a:prstGeom>
                  <a:ln w="317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29464" y="5169999"/>
                    <a:ext cx="1011898" cy="1962336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txBody>
                  <a:bodyPr vert="eaVert" wrap="square" rtlCol="0" anchor="ctr">
                    <a:spAutoFit/>
                  </a:bodyPr>
                  <a:lstStyle/>
                  <a:p>
                    <a:pPr algn="ctr"/>
                    <a:r>
                      <a:rPr lang="en-AU" sz="800" b="1" dirty="0" smtClean="0">
                        <a:latin typeface="Times New Roman" panose="02020603050405020304" pitchFamily="18" charset="0"/>
                        <a:cs typeface="Times New Roman" pitchFamily="18" charset="0"/>
                      </a:rPr>
                      <a:t>(-/-)</a:t>
                    </a:r>
                  </a:p>
                  <a:p>
                    <a:pPr algn="ctr"/>
                    <a:r>
                      <a:rPr lang="en-AU" sz="800" b="1" i="1" dirty="0" smtClean="0">
                        <a:latin typeface="Times New Roman" pitchFamily="18" charset="0"/>
                        <a:cs typeface="Times New Roman" pitchFamily="18" charset="0"/>
                      </a:rPr>
                      <a:t>myb65</a:t>
                    </a:r>
                    <a:r>
                      <a:rPr lang="en-AU" sz="800" b="1" dirty="0" smtClean="0">
                        <a:latin typeface="Times New Roman" pitchFamily="18" charset="0"/>
                        <a:cs typeface="Times New Roman" pitchFamily="18" charset="0"/>
                      </a:rPr>
                      <a:t>/</a:t>
                    </a:r>
                    <a:r>
                      <a:rPr lang="en-AU" sz="800" b="1" i="1" dirty="0" smtClean="0">
                        <a:latin typeface="Times New Roman" pitchFamily="18" charset="0"/>
                        <a:cs typeface="Times New Roman" pitchFamily="18" charset="0"/>
                      </a:rPr>
                      <a:t>myb65</a:t>
                    </a:r>
                    <a:endParaRPr lang="en-AU" sz="800" b="1" i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29464" y="2416410"/>
                    <a:ext cx="1011898" cy="2761731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txBody>
                  <a:bodyPr vert="eaVert" wrap="square" rtlCol="0" anchor="ctr">
                    <a:spAutoFit/>
                  </a:bodyPr>
                  <a:lstStyle/>
                  <a:p>
                    <a:pPr algn="ctr"/>
                    <a:r>
                      <a:rPr lang="en-AU" sz="800" b="1" dirty="0" smtClean="0">
                        <a:latin typeface="Times New Roman" pitchFamily="18" charset="0"/>
                        <a:cs typeface="Times New Roman" pitchFamily="18" charset="0"/>
                      </a:rPr>
                      <a:t>(+/-)</a:t>
                    </a:r>
                  </a:p>
                  <a:p>
                    <a:pPr algn="ctr"/>
                    <a:r>
                      <a:rPr lang="en-AU" sz="800" b="1" dirty="0" smtClean="0">
                        <a:latin typeface="Times New Roman" pitchFamily="18" charset="0"/>
                        <a:cs typeface="Times New Roman" pitchFamily="18" charset="0"/>
                      </a:rPr>
                      <a:t>MYB65/</a:t>
                    </a:r>
                    <a:r>
                      <a:rPr lang="en-AU" sz="800" b="1" i="1" dirty="0" smtClean="0">
                        <a:latin typeface="Times New Roman" pitchFamily="18" charset="0"/>
                        <a:cs typeface="Times New Roman" pitchFamily="18" charset="0"/>
                      </a:rPr>
                      <a:t>myb65</a:t>
                    </a:r>
                    <a:endParaRPr lang="en-AU" sz="800" b="1" i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793908" y="5178142"/>
                    <a:ext cx="7283294" cy="0"/>
                  </a:xfrm>
                  <a:prstGeom prst="line">
                    <a:avLst/>
                  </a:prstGeom>
                  <a:ln w="317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793908" y="2414795"/>
                    <a:ext cx="7283294" cy="5"/>
                  </a:xfrm>
                  <a:prstGeom prst="line">
                    <a:avLst/>
                  </a:prstGeom>
                  <a:ln w="317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2605858" y="934151"/>
                  <a:ext cx="1323449" cy="2425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2594310" y="926816"/>
                  <a:ext cx="0" cy="461665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Box 23"/>
              <p:cNvSpPr txBox="1"/>
              <p:nvPr/>
            </p:nvSpPr>
            <p:spPr>
              <a:xfrm>
                <a:off x="4690224" y="2378476"/>
                <a:ext cx="1328694" cy="38367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en-AU" sz="8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Line 10</a:t>
                </a:r>
                <a:endParaRPr lang="en-AU" sz="8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836688" y="1231580"/>
              <a:ext cx="850806" cy="24568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AU" sz="8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Line 21</a:t>
              </a:r>
              <a:endParaRPr lang="en-AU" sz="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43004" y="1231580"/>
              <a:ext cx="850806" cy="24568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AU" sz="8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Line 14</a:t>
              </a:r>
              <a:endParaRPr lang="en-AU" sz="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36688" y="2471595"/>
              <a:ext cx="850806" cy="24568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AU" sz="8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Line </a:t>
              </a:r>
              <a:r>
                <a:rPr lang="en-AU" sz="8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879425" y="2473201"/>
              <a:ext cx="850806" cy="24568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AU" sz="8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Line 6</a:t>
              </a:r>
              <a:endParaRPr lang="en-AU" sz="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243004" y="2471595"/>
              <a:ext cx="850806" cy="24568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AU" sz="8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Line 19</a:t>
              </a:r>
              <a:endParaRPr lang="en-AU" sz="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836688" y="3366000"/>
              <a:ext cx="850806" cy="24568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AU" sz="8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Line 16</a:t>
              </a:r>
              <a:endParaRPr lang="en-AU" sz="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847915" y="3365956"/>
              <a:ext cx="850806" cy="24568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AU" sz="8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Line 15</a:t>
              </a:r>
              <a:endParaRPr lang="en-AU" sz="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131" name="Chart 1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0070411"/>
              </p:ext>
            </p:extLst>
          </p:nvPr>
        </p:nvGraphicFramePr>
        <p:xfrm>
          <a:off x="1363650" y="6889543"/>
          <a:ext cx="4093695" cy="1794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128" name="Chart 127"/>
          <p:cNvGraphicFramePr/>
          <p:nvPr>
            <p:extLst>
              <p:ext uri="{D42A27DB-BD31-4B8C-83A1-F6EECF244321}">
                <p14:modId xmlns:p14="http://schemas.microsoft.com/office/powerpoint/2010/main" val="939982810"/>
              </p:ext>
            </p:extLst>
          </p:nvPr>
        </p:nvGraphicFramePr>
        <p:xfrm>
          <a:off x="1389020" y="5754031"/>
          <a:ext cx="4100023" cy="1594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129" name="Chart 128"/>
          <p:cNvGraphicFramePr/>
          <p:nvPr>
            <p:extLst>
              <p:ext uri="{D42A27DB-BD31-4B8C-83A1-F6EECF244321}">
                <p14:modId xmlns:p14="http://schemas.microsoft.com/office/powerpoint/2010/main" val="13230907"/>
              </p:ext>
            </p:extLst>
          </p:nvPr>
        </p:nvGraphicFramePr>
        <p:xfrm>
          <a:off x="1395370" y="4487939"/>
          <a:ext cx="4100023" cy="1725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144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466596"/>
              </p:ext>
            </p:extLst>
          </p:nvPr>
        </p:nvGraphicFramePr>
        <p:xfrm>
          <a:off x="1287451" y="4280330"/>
          <a:ext cx="4267200" cy="499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961"/>
                <a:gridCol w="426720"/>
                <a:gridCol w="426720"/>
                <a:gridCol w="426720"/>
                <a:gridCol w="450426"/>
                <a:gridCol w="450427"/>
                <a:gridCol w="450426"/>
                <a:gridCol w="533400"/>
                <a:gridCol w="533400"/>
              </a:tblGrid>
              <a:tr h="249502">
                <a:tc>
                  <a:txBody>
                    <a:bodyPr/>
                    <a:lstStyle/>
                    <a:p>
                      <a:pPr algn="ctr"/>
                      <a:r>
                        <a:rPr lang="en-AU" sz="900" dirty="0" smtClean="0">
                          <a:solidFill>
                            <a:schemeClr val="tx1"/>
                          </a:solidFill>
                        </a:rPr>
                        <a:t>MYB33</a:t>
                      </a:r>
                      <a:endParaRPr lang="en-AU" sz="900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92D050"/>
                      </a:fgClr>
                      <a:bgClr>
                        <a:schemeClr val="bg1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AU" sz="900" dirty="0" smtClean="0">
                          <a:solidFill>
                            <a:schemeClr val="tx1"/>
                          </a:solidFill>
                        </a:rPr>
                        <a:t>+/+</a:t>
                      </a:r>
                      <a:endParaRPr lang="en-AU" sz="900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92D050"/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AU" sz="900" dirty="0" smtClean="0">
                          <a:solidFill>
                            <a:schemeClr val="tx1"/>
                          </a:solidFill>
                        </a:rPr>
                        <a:t>+/-</a:t>
                      </a:r>
                      <a:endParaRPr lang="en-AU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92D050"/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900" dirty="0" smtClean="0">
                          <a:solidFill>
                            <a:schemeClr val="tx1"/>
                          </a:solidFill>
                        </a:rPr>
                        <a:t>-/-</a:t>
                      </a:r>
                      <a:endParaRPr lang="en-AU" sz="900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92D050"/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249502">
                <a:tc>
                  <a:txBody>
                    <a:bodyPr/>
                    <a:lstStyle/>
                    <a:p>
                      <a:pPr algn="ctr"/>
                      <a:r>
                        <a:rPr lang="en-AU" sz="900" b="1" dirty="0" smtClean="0">
                          <a:solidFill>
                            <a:schemeClr val="tx1"/>
                          </a:solidFill>
                        </a:rPr>
                        <a:t>MYB65</a:t>
                      </a:r>
                      <a:endParaRPr lang="en-AU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900" b="1" dirty="0" smtClean="0">
                          <a:solidFill>
                            <a:schemeClr val="tx1"/>
                          </a:solidFill>
                        </a:rPr>
                        <a:t>+/+</a:t>
                      </a:r>
                      <a:endParaRPr lang="en-AU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900" b="1" dirty="0" smtClean="0">
                          <a:solidFill>
                            <a:schemeClr val="tx1"/>
                          </a:solidFill>
                        </a:rPr>
                        <a:t>+/-</a:t>
                      </a:r>
                      <a:endParaRPr lang="en-AU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900" b="1" dirty="0" smtClean="0">
                          <a:solidFill>
                            <a:schemeClr val="tx1"/>
                          </a:solidFill>
                        </a:rPr>
                        <a:t>-/-</a:t>
                      </a:r>
                      <a:endParaRPr lang="en-AU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900" b="1" dirty="0" smtClean="0">
                          <a:solidFill>
                            <a:schemeClr val="tx1"/>
                          </a:solidFill>
                        </a:rPr>
                        <a:t>+/+</a:t>
                      </a:r>
                      <a:endParaRPr lang="en-AU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900" b="1" dirty="0" smtClean="0">
                          <a:solidFill>
                            <a:schemeClr val="tx1"/>
                          </a:solidFill>
                        </a:rPr>
                        <a:t>+/-</a:t>
                      </a:r>
                      <a:endParaRPr lang="en-AU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900" b="1" dirty="0" smtClean="0">
                          <a:solidFill>
                            <a:schemeClr val="tx1"/>
                          </a:solidFill>
                        </a:rPr>
                        <a:t>-/-</a:t>
                      </a:r>
                      <a:endParaRPr lang="en-AU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900" b="1" dirty="0" smtClean="0">
                          <a:solidFill>
                            <a:schemeClr val="tx1"/>
                          </a:solidFill>
                        </a:rPr>
                        <a:t>+/+</a:t>
                      </a:r>
                      <a:endParaRPr lang="en-AU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900" b="1" dirty="0" smtClean="0">
                          <a:solidFill>
                            <a:schemeClr val="tx1"/>
                          </a:solidFill>
                        </a:rPr>
                        <a:t>+/-</a:t>
                      </a:r>
                      <a:endParaRPr lang="en-AU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cxnSp>
        <p:nvCxnSpPr>
          <p:cNvPr id="162" name="Straight Connector 161"/>
          <p:cNvCxnSpPr>
            <a:cxnSpLocks noChangeAspect="1"/>
          </p:cNvCxnSpPr>
          <p:nvPr/>
        </p:nvCxnSpPr>
        <p:spPr>
          <a:xfrm>
            <a:off x="3146185" y="4799772"/>
            <a:ext cx="0" cy="3833568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>
            <a:cxnSpLocks noChangeAspect="1"/>
          </p:cNvCxnSpPr>
          <p:nvPr/>
        </p:nvCxnSpPr>
        <p:spPr>
          <a:xfrm>
            <a:off x="4487850" y="4807546"/>
            <a:ext cx="0" cy="382579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1319563" y="578332"/>
            <a:ext cx="307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A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222949" y="3878879"/>
            <a:ext cx="307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10" name="Text Box 2"/>
          <p:cNvSpPr txBox="1">
            <a:spLocks noChangeArrowheads="1"/>
          </p:cNvSpPr>
          <p:nvPr/>
        </p:nvSpPr>
        <p:spPr bwMode="auto">
          <a:xfrm>
            <a:off x="1146718" y="6322151"/>
            <a:ext cx="369332" cy="175304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 sz="79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 sz="79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 sz="79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 sz="79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 sz="79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9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9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9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9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defTabSz="914400" eaLnBrk="1" hangingPunct="1">
              <a:defRPr/>
            </a:pP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mRNA levels</a:t>
            </a:r>
            <a:endParaRPr lang="zh-CN" altLang="zh-CN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02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255</Words>
  <Application>Microsoft Office PowerPoint</Application>
  <PresentationFormat>On-screen Show (4:3)</PresentationFormat>
  <Paragraphs>43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RSB ANU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Millar</dc:creator>
  <cp:lastModifiedBy>Tony Millar</cp:lastModifiedBy>
  <cp:revision>8</cp:revision>
  <dcterms:created xsi:type="dcterms:W3CDTF">2015-11-16T00:48:34Z</dcterms:created>
  <dcterms:modified xsi:type="dcterms:W3CDTF">2016-07-27T00:10:55Z</dcterms:modified>
</cp:coreProperties>
</file>