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10" d="100"/>
          <a:sy n="110" d="100"/>
        </p:scale>
        <p:origin x="0" y="558"/>
      </p:cViewPr>
      <p:guideLst>
        <p:guide orient="horz" pos="43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I:\papers%20en%20marcha\2016%20ENA1%20modeling\paper%20chip-seq%20only\para%20submission\resubmission\chips%20y%20transcriptomic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/>
      <c:scatterChart>
        <c:scatterStyle val="lineMarker"/>
        <c:ser>
          <c:idx val="0"/>
          <c:order val="0"/>
          <c:tx>
            <c:v>PKA</c:v>
          </c:tx>
          <c:spPr>
            <a:ln w="28575">
              <a:noFill/>
            </a:ln>
          </c:spPr>
          <c:marker>
            <c:symbol val="circle"/>
            <c:size val="8"/>
            <c:spPr>
              <a:noFill/>
              <a:ln w="15875">
                <a:solidFill>
                  <a:schemeClr val="accent1">
                    <a:lumMod val="75000"/>
                  </a:schemeClr>
                </a:solidFill>
              </a:ln>
            </c:spPr>
          </c:marker>
          <c:xVal>
            <c:strRef>
              <c:f>TREHALOSE!$B$2:$B$5</c:f>
              <c:strCache>
                <c:ptCount val="4"/>
                <c:pt idx="0">
                  <c:v>TPS1/YBR126W-A </c:v>
                </c:pt>
                <c:pt idx="1">
                  <c:v>TPS2 </c:v>
                </c:pt>
                <c:pt idx="2">
                  <c:v>TSL1 </c:v>
                </c:pt>
                <c:pt idx="3">
                  <c:v>UGP1 </c:v>
                </c:pt>
              </c:strCache>
            </c:strRef>
          </c:xVal>
          <c:yVal>
            <c:numRef>
              <c:f>TREHALOSE!$C$2:$C$5</c:f>
              <c:numCache>
                <c:formatCode>0.00</c:formatCode>
                <c:ptCount val="4"/>
                <c:pt idx="0">
                  <c:v>2.4922345583251801</c:v>
                </c:pt>
                <c:pt idx="1">
                  <c:v>2.6743955672151123</c:v>
                </c:pt>
                <c:pt idx="2">
                  <c:v>3.6556350660002708</c:v>
                </c:pt>
                <c:pt idx="3">
                  <c:v>2.4885269619230082</c:v>
                </c:pt>
              </c:numCache>
            </c:numRef>
          </c:yVal>
        </c:ser>
        <c:ser>
          <c:idx val="1"/>
          <c:order val="1"/>
          <c:tx>
            <c:v>snf1</c:v>
          </c:tx>
          <c:spPr>
            <a:ln w="28575">
              <a:noFill/>
            </a:ln>
          </c:spPr>
          <c:marker>
            <c:symbol val="square"/>
            <c:size val="8"/>
            <c:spPr>
              <a:noFill/>
              <a:ln w="15875">
                <a:solidFill>
                  <a:srgbClr val="C00000"/>
                </a:solidFill>
              </a:ln>
            </c:spPr>
          </c:marker>
          <c:xVal>
            <c:strRef>
              <c:f>TREHALOSE!$B$2:$B$5</c:f>
              <c:strCache>
                <c:ptCount val="4"/>
                <c:pt idx="0">
                  <c:v>TPS1/YBR126W-A </c:v>
                </c:pt>
                <c:pt idx="1">
                  <c:v>TPS2 </c:v>
                </c:pt>
                <c:pt idx="2">
                  <c:v>TSL1 </c:v>
                </c:pt>
                <c:pt idx="3">
                  <c:v>UGP1 </c:v>
                </c:pt>
              </c:strCache>
            </c:strRef>
          </c:xVal>
          <c:yVal>
            <c:numRef>
              <c:f>TREHALOSE!$D$2:$D$5</c:f>
              <c:numCache>
                <c:formatCode>0.00</c:formatCode>
                <c:ptCount val="4"/>
                <c:pt idx="0">
                  <c:v>2.5109619192773796</c:v>
                </c:pt>
                <c:pt idx="1">
                  <c:v>2.7697717392494487</c:v>
                </c:pt>
                <c:pt idx="2">
                  <c:v>3.4892860226258771</c:v>
                </c:pt>
                <c:pt idx="3">
                  <c:v>2.1375035237499351</c:v>
                </c:pt>
              </c:numCache>
            </c:numRef>
          </c:yVal>
        </c:ser>
        <c:ser>
          <c:idx val="2"/>
          <c:order val="2"/>
          <c:tx>
            <c:v>caus_10</c:v>
          </c:tx>
          <c:spPr>
            <a:ln w="28575">
              <a:noFill/>
            </a:ln>
          </c:spPr>
          <c:marker>
            <c:symbol val="triangle"/>
            <c:size val="8"/>
            <c:spPr>
              <a:noFill/>
              <a:ln w="15875">
                <a:solidFill>
                  <a:schemeClr val="accent3">
                    <a:lumMod val="50000"/>
                  </a:schemeClr>
                </a:solidFill>
              </a:ln>
            </c:spPr>
          </c:marker>
          <c:xVal>
            <c:strRef>
              <c:f>TREHALOSE!$B$2:$B$5</c:f>
              <c:strCache>
                <c:ptCount val="4"/>
                <c:pt idx="0">
                  <c:v>TPS1/YBR126W-A </c:v>
                </c:pt>
                <c:pt idx="1">
                  <c:v>TPS2 </c:v>
                </c:pt>
                <c:pt idx="2">
                  <c:v>TSL1 </c:v>
                </c:pt>
                <c:pt idx="3">
                  <c:v>UGP1 </c:v>
                </c:pt>
              </c:strCache>
            </c:strRef>
          </c:xVal>
          <c:yVal>
            <c:numRef>
              <c:f>TREHALOSE!$E$2:$E$5</c:f>
              <c:numCache>
                <c:formatCode>0.00</c:formatCode>
                <c:ptCount val="4"/>
                <c:pt idx="0">
                  <c:v>2.5186358182951873</c:v>
                </c:pt>
                <c:pt idx="1">
                  <c:v>3.1012636530157778</c:v>
                </c:pt>
                <c:pt idx="2">
                  <c:v>4.6738042869542475</c:v>
                </c:pt>
                <c:pt idx="3">
                  <c:v>1.5773076558190591</c:v>
                </c:pt>
              </c:numCache>
            </c:numRef>
          </c:yVal>
        </c:ser>
        <c:ser>
          <c:idx val="3"/>
          <c:order val="3"/>
          <c:tx>
            <c:v>vila_10</c:v>
          </c:tx>
          <c:spPr>
            <a:ln w="28575">
              <a:noFill/>
            </a:ln>
          </c:spPr>
          <c:marker>
            <c:symbol val="diamond"/>
            <c:size val="8"/>
            <c:spPr>
              <a:noFill/>
              <a:ln w="15875"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strRef>
              <c:f>TREHALOSE!$B$2:$B$5</c:f>
              <c:strCache>
                <c:ptCount val="4"/>
                <c:pt idx="0">
                  <c:v>TPS1/YBR126W-A </c:v>
                </c:pt>
                <c:pt idx="1">
                  <c:v>TPS2 </c:v>
                </c:pt>
                <c:pt idx="2">
                  <c:v>TSL1 </c:v>
                </c:pt>
                <c:pt idx="3">
                  <c:v>UGP1 </c:v>
                </c:pt>
              </c:strCache>
            </c:strRef>
          </c:xVal>
          <c:yVal>
            <c:numRef>
              <c:f>TREHALOSE!$H$2:$H$5</c:f>
              <c:numCache>
                <c:formatCode>0.00</c:formatCode>
                <c:ptCount val="4"/>
                <c:pt idx="0">
                  <c:v>1.3504972470841328</c:v>
                </c:pt>
                <c:pt idx="1">
                  <c:v>1.6644828403646825</c:v>
                </c:pt>
                <c:pt idx="3">
                  <c:v>2.232660756790275</c:v>
                </c:pt>
              </c:numCache>
            </c:numRef>
          </c:yVal>
        </c:ser>
        <c:ser>
          <c:idx val="4"/>
          <c:order val="4"/>
          <c:tx>
            <c:v>slt2</c:v>
          </c:tx>
          <c:spPr>
            <a:ln w="28575">
              <a:noFill/>
            </a:ln>
          </c:spPr>
          <c:marker>
            <c:symbol val="square"/>
            <c:size val="7"/>
          </c:marker>
          <c:xVal>
            <c:strRef>
              <c:f>TREHALOSE!$B$2:$B$5</c:f>
              <c:strCache>
                <c:ptCount val="4"/>
                <c:pt idx="0">
                  <c:v>TPS1/YBR126W-A </c:v>
                </c:pt>
                <c:pt idx="1">
                  <c:v>TPS2 </c:v>
                </c:pt>
                <c:pt idx="2">
                  <c:v>TSL1 </c:v>
                </c:pt>
                <c:pt idx="3">
                  <c:v>UGP1 </c:v>
                </c:pt>
              </c:strCache>
            </c:strRef>
          </c:xVal>
          <c:yVal>
            <c:numRef>
              <c:f>TREHALOSE!$G$2:$G$5</c:f>
              <c:numCache>
                <c:formatCode>0.00</c:formatCode>
                <c:ptCount val="4"/>
                <c:pt idx="0">
                  <c:v>3.1842802944193833</c:v>
                </c:pt>
                <c:pt idx="1">
                  <c:v>2.82781902461732</c:v>
                </c:pt>
                <c:pt idx="2">
                  <c:v>4.0522419811811412</c:v>
                </c:pt>
                <c:pt idx="3">
                  <c:v>1.636914580355878</c:v>
                </c:pt>
              </c:numCache>
            </c:numRef>
          </c:yVal>
        </c:ser>
        <c:axId val="102873344"/>
        <c:axId val="112463872"/>
      </c:scatterChart>
      <c:valAx>
        <c:axId val="102873344"/>
        <c:scaling>
          <c:orientation val="minMax"/>
          <c:max val="4.8"/>
          <c:min val="0.2"/>
        </c:scaling>
        <c:axPos val="b"/>
        <c:majorTickMark val="none"/>
        <c:tickLblPos val="none"/>
        <c:crossAx val="112463872"/>
        <c:crosses val="autoZero"/>
        <c:crossBetween val="midCat"/>
        <c:majorUnit val="1"/>
      </c:valAx>
      <c:valAx>
        <c:axId val="112463872"/>
        <c:scaling>
          <c:orientation val="minMax"/>
        </c:scaling>
        <c:axPos val="l"/>
        <c:numFmt formatCode="0.0" sourceLinked="0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s-ES"/>
          </a:p>
        </c:txPr>
        <c:crossAx val="102873344"/>
        <c:crosses val="autoZero"/>
        <c:crossBetween val="midCat"/>
      </c:valAx>
      <c:spPr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8808464566929159"/>
          <c:y val="0.22608413531641883"/>
          <c:w val="0.21191535433070874"/>
          <c:h val="0.65894284047827412"/>
        </c:manualLayout>
      </c:layout>
      <c:txPr>
        <a:bodyPr/>
        <a:lstStyle/>
        <a:p>
          <a:pPr>
            <a:defRPr sz="1400">
              <a:latin typeface="+mn-lt"/>
            </a:defRPr>
          </a:pPr>
          <a:endParaRPr lang="es-ES"/>
        </a:p>
      </c:txPr>
    </c:legend>
    <c:plotVisOnly val="1"/>
  </c:chart>
  <c:spPr>
    <a:noFill/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B7D4C-8671-4E23-85D3-B92F5E88C910}" type="datetimeFigureOut">
              <a:rPr lang="es-ES" smtClean="0"/>
              <a:pPr/>
              <a:t>30/06/2016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34C68-E202-4611-AB31-F7644A4066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 rot="16200000">
            <a:off x="1442395" y="2244873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s-ES" sz="1400" dirty="0" err="1" smtClean="0">
                <a:latin typeface="Arial" pitchFamily="34" charset="0"/>
                <a:cs typeface="Arial" pitchFamily="34" charset="0"/>
              </a:rPr>
              <a:t>old-change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400" dirty="0" smtClean="0">
                <a:latin typeface="Arial" pitchFamily="34" charset="0"/>
                <a:cs typeface="Arial" pitchFamily="34" charset="0"/>
              </a:rPr>
              <a:t>(log2)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054321" y="3693777"/>
            <a:ext cx="691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ES" i="1" dirty="0">
                <a:solidFill>
                  <a:srgbClr val="000000"/>
                </a:solidFill>
              </a:rPr>
              <a:t>TPS1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718809" y="3693777"/>
            <a:ext cx="638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solidFill>
                  <a:srgbClr val="000000"/>
                </a:solidFill>
              </a:rPr>
              <a:t>TPS2</a:t>
            </a:r>
            <a:endParaRPr lang="es-ES" i="1" dirty="0"/>
          </a:p>
        </p:txBody>
      </p:sp>
      <p:sp>
        <p:nvSpPr>
          <p:cNvPr id="9" name="8 Rectángulo"/>
          <p:cNvSpPr/>
          <p:nvPr/>
        </p:nvSpPr>
        <p:spPr>
          <a:xfrm>
            <a:off x="4432352" y="3693777"/>
            <a:ext cx="669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ES" i="1" dirty="0">
                <a:solidFill>
                  <a:srgbClr val="000000"/>
                </a:solidFill>
              </a:rPr>
              <a:t>TSL1 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068263" y="3693777"/>
            <a:ext cx="766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s-ES" i="1" dirty="0">
                <a:solidFill>
                  <a:srgbClr val="000000"/>
                </a:solidFill>
              </a:rPr>
              <a:t>UGP1 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2827379" y="3230826"/>
            <a:ext cx="3090342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877186" y="4231758"/>
            <a:ext cx="738962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smtClean="0">
                <a:latin typeface="Arial" pitchFamily="34" charset="0"/>
                <a:cs typeface="Arial" pitchFamily="34" charset="0"/>
              </a:rPr>
              <a:t>Figure S1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Alkaline pH </a:t>
            </a: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responsiveness of genes involved in trehalose metabolism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. Data was collected from the literature and correspond to changes after 10 min (refs. 1-4) or 15 min (ref. 4) of the initiation of the stress expressed in log2 space. The discontinuous line indicates the threshold commonly accepted for mRNA induction.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References are: </a:t>
            </a:r>
          </a:p>
          <a:p>
            <a:pPr lvl="0"/>
            <a:r>
              <a:rPr lang="en-US" sz="1000" dirty="0" smtClean="0">
                <a:latin typeface="Arial" pitchFamily="34" charset="0"/>
                <a:cs typeface="Arial" pitchFamily="34" charset="0"/>
              </a:rPr>
              <a:t>1.- 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Casado C,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Gonzalez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Platara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M, Ruiz A,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Arino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J.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Biochem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J. 2011;438:523-33.</a:t>
            </a:r>
          </a:p>
          <a:p>
            <a:r>
              <a:rPr lang="es-E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2.-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Casamayor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A, Serrano R,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Platara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M, Casado C, Ruiz A,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Arino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J. 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Biochem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J. 2012;444:39-49.</a:t>
            </a:r>
          </a:p>
          <a:p>
            <a:r>
              <a:rPr lang="en-US" sz="1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3.-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Causton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HC,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Ren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B,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Koh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SS,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Harbison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CT,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Kanin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E, Jennings EG</a:t>
            </a:r>
            <a:r>
              <a:rPr lang="en-US" sz="1000" i="1" dirty="0" smtClean="0">
                <a:latin typeface="Arial" pitchFamily="34" charset="0"/>
                <a:cs typeface="Arial" pitchFamily="34" charset="0"/>
              </a:rPr>
              <a:t> et al.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Mol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Biol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Cell. 2001;12:323-37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4.-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Viladevall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L, Serrano R, Ruiz A,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Domenech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G, Giraldo J, </a:t>
            </a:r>
            <a:r>
              <a:rPr lang="es-ES" sz="1000" dirty="0" err="1" smtClean="0">
                <a:latin typeface="Arial" pitchFamily="34" charset="0"/>
                <a:cs typeface="Arial" pitchFamily="34" charset="0"/>
              </a:rPr>
              <a:t>Barcelo</a:t>
            </a:r>
            <a:r>
              <a:rPr lang="es-ES" sz="1000" dirty="0" smtClean="0">
                <a:latin typeface="Arial" pitchFamily="34" charset="0"/>
                <a:cs typeface="Arial" pitchFamily="34" charset="0"/>
              </a:rPr>
              <a:t> A</a:t>
            </a:r>
            <a:r>
              <a:rPr lang="es-ES" sz="1000" i="1" dirty="0" smtClean="0">
                <a:latin typeface="Arial" pitchFamily="34" charset="0"/>
                <a:cs typeface="Arial" pitchFamily="34" charset="0"/>
              </a:rPr>
              <a:t> et al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J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Biol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Chem. 2004;279:43614-24</a:t>
            </a:r>
          </a:p>
          <a:p>
            <a:pPr lvl="0"/>
            <a:r>
              <a:rPr lang="en-US" sz="1000" dirty="0" smtClean="0">
                <a:latin typeface="Arial" pitchFamily="34" charset="0"/>
                <a:cs typeface="Arial" pitchFamily="34" charset="0"/>
              </a:rPr>
              <a:t>5.- 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Serrano R, Martin H,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Casamayor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A,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Arino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J. J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Biol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E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Chem</a:t>
            </a:r>
            <a:r>
              <a:rPr kumimoji="0" lang="es-E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2006;281:39785-95</a:t>
            </a:r>
            <a:r>
              <a:rPr kumimoji="0" lang="es-E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1 Gráfico"/>
          <p:cNvGraphicFramePr/>
          <p:nvPr/>
        </p:nvGraphicFramePr>
        <p:xfrm>
          <a:off x="2424223" y="111110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13 CuadroTexto"/>
          <p:cNvSpPr txBox="1"/>
          <p:nvPr/>
        </p:nvSpPr>
        <p:spPr>
          <a:xfrm>
            <a:off x="6292218" y="1759451"/>
            <a:ext cx="76332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s-ES" sz="1400" dirty="0" smtClean="0">
                <a:latin typeface="Arial" pitchFamily="34" charset="0"/>
                <a:cs typeface="Arial" pitchFamily="34" charset="0"/>
              </a:rPr>
              <a:t>1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318100" y="2121767"/>
            <a:ext cx="76332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s-E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6318101" y="2492698"/>
            <a:ext cx="76332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s-ES" sz="1400" dirty="0" smtClean="0">
                <a:latin typeface="Arial" pitchFamily="34" charset="0"/>
                <a:cs typeface="Arial" pitchFamily="34" charset="0"/>
              </a:rPr>
              <a:t>3</a:t>
            </a:r>
            <a:endParaRPr lang="es-E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318102" y="2846380"/>
            <a:ext cx="76332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s-E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6318103" y="3200062"/>
            <a:ext cx="763327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s-E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276046" y="0"/>
            <a:ext cx="75222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905772" y="5692328"/>
            <a:ext cx="69615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200</Words>
  <Application>Microsoft Office PowerPoint</Application>
  <PresentationFormat>Presentación en pantalla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Joaquín Ariño Carmona</dc:creator>
  <cp:lastModifiedBy>Joaquín Ariño Carmona</cp:lastModifiedBy>
  <cp:revision>7</cp:revision>
  <dcterms:created xsi:type="dcterms:W3CDTF">2016-06-16T12:37:38Z</dcterms:created>
  <dcterms:modified xsi:type="dcterms:W3CDTF">2016-06-30T07:07:42Z</dcterms:modified>
</cp:coreProperties>
</file>