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LSB\2015%20Anti-fibrosis%20effect%20of%20EFAX%20in%20DMN%20model\result\WAX,%20MFAX,%20EFAX%20cell%20proriferation%20HSC-T6%2020160628%20Ki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906805555555557E-2"/>
          <c:y val="4.8506944444444443E-2"/>
          <c:w val="0.94769041666666665"/>
          <c:h val="0.85590347222222218"/>
        </c:manualLayout>
      </c:layout>
      <c:barChart>
        <c:barDir val="col"/>
        <c:grouping val="clustered"/>
        <c:varyColors val="0"/>
        <c:ser>
          <c:idx val="7"/>
          <c:order val="0"/>
          <c:tx>
            <c:strRef>
              <c:f>Sheet1!$D$20</c:f>
              <c:strCache>
                <c:ptCount val="1"/>
                <c:pt idx="0">
                  <c:v>0h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Sheet1!$D$25:$D$27</c:f>
                <c:numCache>
                  <c:formatCode>General</c:formatCode>
                  <c:ptCount val="3"/>
                  <c:pt idx="0">
                    <c:v>2.5000000000000022E-2</c:v>
                  </c:pt>
                  <c:pt idx="1">
                    <c:v>5.8418246018383059E-2</c:v>
                  </c:pt>
                  <c:pt idx="2">
                    <c:v>0.24219089352613132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Sheet1!$D$21:$D$23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0"/>
          <c:order val="1"/>
          <c:tx>
            <c:strRef>
              <c:f>Sheet1!$E$20</c:f>
              <c:strCache>
                <c:ptCount val="1"/>
                <c:pt idx="0">
                  <c:v>Non-treatment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Sheet1!$E$25:$E$27</c:f>
                <c:numCache>
                  <c:formatCode>General</c:formatCode>
                  <c:ptCount val="3"/>
                  <c:pt idx="0">
                    <c:v>0.10127849393298299</c:v>
                  </c:pt>
                  <c:pt idx="1">
                    <c:v>2.6148791412016273E-2</c:v>
                  </c:pt>
                  <c:pt idx="2">
                    <c:v>0.11749762064705635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Sheet1!$E$21:$E$23</c:f>
              <c:numCache>
                <c:formatCode>General</c:formatCode>
                <c:ptCount val="3"/>
                <c:pt idx="0">
                  <c:v>1.4562383612662941</c:v>
                </c:pt>
                <c:pt idx="1">
                  <c:v>1.3537803138373752</c:v>
                </c:pt>
                <c:pt idx="2">
                  <c:v>1.5337331334332835</c:v>
                </c:pt>
              </c:numCache>
            </c:numRef>
          </c:val>
        </c:ser>
        <c:ser>
          <c:idx val="1"/>
          <c:order val="2"/>
          <c:tx>
            <c:strRef>
              <c:f>Sheet1!$F$20</c:f>
              <c:strCache>
                <c:ptCount val="1"/>
                <c:pt idx="0">
                  <c:v>12.5μg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Sheet1!$F$25:$F$27</c:f>
                <c:numCache>
                  <c:formatCode>General</c:formatCode>
                  <c:ptCount val="3"/>
                  <c:pt idx="0">
                    <c:v>7.5679999999999997E-2</c:v>
                  </c:pt>
                  <c:pt idx="1">
                    <c:v>2.2645517641066388E-2</c:v>
                  </c:pt>
                  <c:pt idx="2">
                    <c:v>9.7502334350692152E-2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Sheet1!$F$21:$F$23</c:f>
              <c:numCache>
                <c:formatCode>General</c:formatCode>
                <c:ptCount val="3"/>
                <c:pt idx="0">
                  <c:v>1.4916201117318435</c:v>
                </c:pt>
                <c:pt idx="1">
                  <c:v>1.5492154065620543</c:v>
                </c:pt>
                <c:pt idx="2">
                  <c:v>1.5404797601199403</c:v>
                </c:pt>
              </c:numCache>
            </c:numRef>
          </c:val>
        </c:ser>
        <c:ser>
          <c:idx val="2"/>
          <c:order val="3"/>
          <c:tx>
            <c:strRef>
              <c:f>Sheet1!$G$20</c:f>
              <c:strCache>
                <c:ptCount val="1"/>
                <c:pt idx="0">
                  <c:v>25μg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Sheet1!$G$25:$G$27</c:f>
                <c:numCache>
                  <c:formatCode>General</c:formatCode>
                  <c:ptCount val="3"/>
                  <c:pt idx="0">
                    <c:v>3.1747999999999998E-2</c:v>
                  </c:pt>
                  <c:pt idx="1">
                    <c:v>3.8832118655681057E-2</c:v>
                  </c:pt>
                  <c:pt idx="2">
                    <c:v>7.8154364267352894E-2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Sheet1!$G$21:$G$23</c:f>
              <c:numCache>
                <c:formatCode>General</c:formatCode>
                <c:ptCount val="3"/>
                <c:pt idx="0">
                  <c:v>1.4432029795158285</c:v>
                </c:pt>
                <c:pt idx="1">
                  <c:v>1.5520684736091299</c:v>
                </c:pt>
                <c:pt idx="2">
                  <c:v>1.5014992503748128</c:v>
                </c:pt>
              </c:numCache>
            </c:numRef>
          </c:val>
        </c:ser>
        <c:ser>
          <c:idx val="3"/>
          <c:order val="4"/>
          <c:tx>
            <c:strRef>
              <c:f>Sheet1!$H$20</c:f>
              <c:strCache>
                <c:ptCount val="1"/>
                <c:pt idx="0">
                  <c:v>50μg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Sheet1!$H$25:$H$27</c:f>
                <c:numCache>
                  <c:formatCode>General</c:formatCode>
                  <c:ptCount val="3"/>
                  <c:pt idx="0">
                    <c:v>7.6029353612781E-2</c:v>
                  </c:pt>
                  <c:pt idx="1">
                    <c:v>5.8103885461957917E-2</c:v>
                  </c:pt>
                  <c:pt idx="2">
                    <c:v>7.633672934393386E-2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Sheet1!$H$21:$H$23</c:f>
              <c:numCache>
                <c:formatCode>General</c:formatCode>
                <c:ptCount val="3"/>
                <c:pt idx="0">
                  <c:v>1.4506517690875231</c:v>
                </c:pt>
                <c:pt idx="1">
                  <c:v>1.5092724679029956</c:v>
                </c:pt>
                <c:pt idx="2">
                  <c:v>1.4508995502248878</c:v>
                </c:pt>
              </c:numCache>
            </c:numRef>
          </c:val>
        </c:ser>
        <c:ser>
          <c:idx val="4"/>
          <c:order val="5"/>
          <c:tx>
            <c:strRef>
              <c:f>Sheet1!$I$20</c:f>
              <c:strCache>
                <c:ptCount val="1"/>
                <c:pt idx="0">
                  <c:v>100μg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Sheet1!$I$25:$I$27</c:f>
                <c:numCache>
                  <c:formatCode>General</c:formatCode>
                  <c:ptCount val="3"/>
                  <c:pt idx="0">
                    <c:v>2.7622454633866238E-2</c:v>
                  </c:pt>
                  <c:pt idx="1">
                    <c:v>2.1961204448417568E-2</c:v>
                  </c:pt>
                  <c:pt idx="2">
                    <c:v>9.6525081164012372E-2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Sheet1!$I$21:$I$23</c:f>
              <c:numCache>
                <c:formatCode>General</c:formatCode>
                <c:ptCount val="3"/>
                <c:pt idx="0">
                  <c:v>1.3798882681564244</c:v>
                </c:pt>
                <c:pt idx="1">
                  <c:v>1.5506419400855922</c:v>
                </c:pt>
                <c:pt idx="2">
                  <c:v>1.3984257871064469</c:v>
                </c:pt>
              </c:numCache>
            </c:numRef>
          </c:val>
        </c:ser>
        <c:ser>
          <c:idx val="5"/>
          <c:order val="6"/>
          <c:tx>
            <c:strRef>
              <c:f>Sheet1!$J$20</c:f>
              <c:strCache>
                <c:ptCount val="1"/>
                <c:pt idx="0">
                  <c:v>200μg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Sheet1!$J$25:$J$28</c:f>
                <c:numCache>
                  <c:formatCode>General</c:formatCode>
                  <c:ptCount val="4"/>
                  <c:pt idx="0">
                    <c:v>1.24E-2</c:v>
                  </c:pt>
                  <c:pt idx="1">
                    <c:v>5.8834780677036361E-2</c:v>
                  </c:pt>
                  <c:pt idx="2">
                    <c:v>9.4291151450001998E-2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Sheet1!$C$21:$C$23</c:f>
              <c:strCache>
                <c:ptCount val="3"/>
                <c:pt idx="0">
                  <c:v>WAX</c:v>
                </c:pt>
                <c:pt idx="1">
                  <c:v>MFAX</c:v>
                </c:pt>
                <c:pt idx="2">
                  <c:v>EFAX</c:v>
                </c:pt>
              </c:strCache>
            </c:strRef>
          </c:cat>
          <c:val>
            <c:numRef>
              <c:f>Sheet1!$J$21:$J$23</c:f>
              <c:numCache>
                <c:formatCode>General</c:formatCode>
                <c:ptCount val="3"/>
                <c:pt idx="0">
                  <c:v>1.3277467411545623</c:v>
                </c:pt>
                <c:pt idx="1">
                  <c:v>1.5021398002853068</c:v>
                </c:pt>
                <c:pt idx="2">
                  <c:v>1.3253373313343331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axId val="76664432"/>
        <c:axId val="76664824"/>
      </c:barChart>
      <c:catAx>
        <c:axId val="76664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76664824"/>
        <c:crosses val="autoZero"/>
        <c:auto val="1"/>
        <c:lblAlgn val="ctr"/>
        <c:lblOffset val="100"/>
        <c:noMultiLvlLbl val="0"/>
      </c:catAx>
      <c:valAx>
        <c:axId val="76664824"/>
        <c:scaling>
          <c:orientation val="minMax"/>
          <c:max val="3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ko-KR"/>
          </a:p>
        </c:txPr>
        <c:crossAx val="76664432"/>
        <c:crosses val="autoZero"/>
        <c:crossBetween val="between"/>
        <c:majorUnit val="1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5408972796869611"/>
          <c:y val="3.7880099424658011E-2"/>
          <c:w val="0.72697891964835515"/>
          <c:h val="7.00457144843649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50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5985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69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798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39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132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04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5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16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95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32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47B04-D420-4DD3-8715-FFB8593E2FA5}" type="datetimeFigureOut">
              <a:rPr lang="ko-KR" altLang="en-US" smtClean="0"/>
              <a:t>2016-07-08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3AD9-7D66-4BB7-B2B7-F58F731EFE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03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526136" y="1172757"/>
            <a:ext cx="7151264" cy="3429972"/>
            <a:chOff x="2869036" y="1990725"/>
            <a:chExt cx="6089227" cy="2876550"/>
          </a:xfrm>
        </p:grpSpPr>
        <p:graphicFrame>
          <p:nvGraphicFramePr>
            <p:cNvPr id="70" name="차트 6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12960165"/>
                </p:ext>
              </p:extLst>
            </p:nvPr>
          </p:nvGraphicFramePr>
          <p:xfrm>
            <a:off x="3233738" y="1990725"/>
            <a:ext cx="5724525" cy="28765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3" name="직선 연결선 52"/>
            <p:cNvCxnSpPr/>
            <p:nvPr/>
          </p:nvCxnSpPr>
          <p:spPr>
            <a:xfrm>
              <a:off x="5328295" y="2305447"/>
              <a:ext cx="3368030" cy="13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809768" y="2306825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24h</a:t>
              </a:r>
              <a:endParaRPr lang="ko-KR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39"/>
            <p:cNvSpPr/>
            <p:nvPr/>
          </p:nvSpPr>
          <p:spPr>
            <a:xfrm>
              <a:off x="5458424" y="3301938"/>
              <a:ext cx="432048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##</a:t>
              </a:r>
              <a:endParaRPr lang="ko-KR" altLang="en-US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39"/>
            <p:cNvSpPr/>
            <p:nvPr/>
          </p:nvSpPr>
          <p:spPr>
            <a:xfrm>
              <a:off x="7268108" y="3061211"/>
              <a:ext cx="432048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##</a:t>
              </a:r>
              <a:endParaRPr lang="ko-KR" altLang="en-US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40"/>
            <p:cNvSpPr/>
            <p:nvPr/>
          </p:nvSpPr>
          <p:spPr>
            <a:xfrm>
              <a:off x="5680348" y="3126052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40"/>
            <p:cNvSpPr/>
            <p:nvPr/>
          </p:nvSpPr>
          <p:spPr>
            <a:xfrm>
              <a:off x="8188771" y="3195702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40"/>
            <p:cNvSpPr/>
            <p:nvPr/>
          </p:nvSpPr>
          <p:spPr>
            <a:xfrm>
              <a:off x="8428831" y="3246724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1675388" y="3206873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latin typeface="Times New Roman" pitchFamily="18" charset="0"/>
                  <a:cs typeface="Times New Roman" pitchFamily="18" charset="0"/>
                </a:rPr>
                <a:t>Cell proliferation in HSC-T6 cells (fold)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39"/>
            <p:cNvSpPr/>
            <p:nvPr/>
          </p:nvSpPr>
          <p:spPr>
            <a:xfrm>
              <a:off x="3647728" y="3135635"/>
              <a:ext cx="432048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##</a:t>
              </a:r>
              <a:endParaRPr lang="ko-KR" altLang="en-US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40"/>
            <p:cNvSpPr/>
            <p:nvPr/>
          </p:nvSpPr>
          <p:spPr>
            <a:xfrm>
              <a:off x="5918076" y="3116585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40"/>
            <p:cNvSpPr/>
            <p:nvPr/>
          </p:nvSpPr>
          <p:spPr>
            <a:xfrm>
              <a:off x="6153150" y="3150493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40"/>
            <p:cNvSpPr/>
            <p:nvPr/>
          </p:nvSpPr>
          <p:spPr>
            <a:xfrm>
              <a:off x="6619106" y="3150493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40"/>
            <p:cNvSpPr/>
            <p:nvPr/>
          </p:nvSpPr>
          <p:spPr>
            <a:xfrm>
              <a:off x="6374507" y="3113534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40"/>
            <p:cNvSpPr/>
            <p:nvPr/>
          </p:nvSpPr>
          <p:spPr>
            <a:xfrm>
              <a:off x="4799509" y="3314700"/>
              <a:ext cx="432048" cy="178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1990725" y="4707504"/>
            <a:ext cx="7696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algn="just" fontAlgn="ctr">
              <a:lnSpc>
                <a:spcPct val="150000"/>
              </a:lnSpc>
            </a:pPr>
            <a:r>
              <a:rPr lang="arn-CL" altLang="ko-KR" sz="1200" b="1" i="0" u="none" strike="no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Cytotoxicity of WAX, MFAX and EFAX in HSC-T6 cells. </a:t>
            </a:r>
            <a:r>
              <a:rPr lang="arn-CL" altLang="ko-KR" sz="1200" i="0" u="none" strike="no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Cytotoxicity was determined in HSC-T6 cells using a WST asaay.  HSC-T6 Cells (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× 10</a:t>
            </a:r>
            <a:r>
              <a:rPr lang="en-US" altLang="ko-KR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arn-CL" altLang="ko-KR" sz="1200" i="0" u="none" strike="no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were seed in 96-well plate with DMEM</a:t>
            </a:r>
            <a:r>
              <a:rPr lang="arn-CL" altLang="ko-KR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arn-CL" altLang="ko-KR" sz="1200" i="0" u="none" strike="no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Next, each concentration of WAX, MFAX or EFAX  are treated for 24h. The data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expressed as the mean ± SD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n=6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##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0.01,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0h group; 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0.05, 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0.01,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non-treatment group.</a:t>
            </a:r>
            <a:r>
              <a:rPr lang="arn-CL" altLang="ko-KR" sz="1200" i="0" u="none" strike="no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n-CL" altLang="ko-KR" sz="1200" i="0" u="none" strike="noStrik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32" y="-24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Supplementary Fig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. 1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112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실험실컴퓨터</dc:creator>
  <cp:lastModifiedBy>실험실컴퓨터</cp:lastModifiedBy>
  <cp:revision>9</cp:revision>
  <cp:lastPrinted>2016-07-08T09:27:31Z</cp:lastPrinted>
  <dcterms:created xsi:type="dcterms:W3CDTF">2016-07-08T09:04:49Z</dcterms:created>
  <dcterms:modified xsi:type="dcterms:W3CDTF">2016-07-08T11:37:36Z</dcterms:modified>
</cp:coreProperties>
</file>