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056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ab\SDS-PAGE\2008\Area%20Density%20102210p208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ab\SDS-PAGE\2008\Area%20Density%20110310p208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Lab\Dissertation\Chapter%202\Ch%202%20Tables%20spec%20assay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'Area Density 022610'!$K$5</c:f>
              <c:strCache>
                <c:ptCount val="1"/>
                <c:pt idx="0">
                  <c:v>Assay Buffer</c:v>
                </c:pt>
              </c:strCache>
            </c:strRef>
          </c:tx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cat>
            <c:numRef>
              <c:f>'Area Density 022610'!$I$6:$I$9</c:f>
              <c:numCache>
                <c:formatCode>0%</c:formatCode>
                <c:ptCount val="4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0.60000000000000064</c:v>
                </c:pt>
              </c:numCache>
            </c:numRef>
          </c:cat>
          <c:val>
            <c:numRef>
              <c:f>'Area Density 022610'!$K$6:$K$9</c:f>
              <c:numCache>
                <c:formatCode>General</c:formatCode>
                <c:ptCount val="4"/>
                <c:pt idx="0">
                  <c:v>0</c:v>
                </c:pt>
                <c:pt idx="1">
                  <c:v>8.6</c:v>
                </c:pt>
                <c:pt idx="2">
                  <c:v>290</c:v>
                </c:pt>
                <c:pt idx="3">
                  <c:v>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475328"/>
        <c:axId val="107476864"/>
      </c:barChart>
      <c:catAx>
        <c:axId val="10747532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crossAx val="107476864"/>
        <c:crosses val="autoZero"/>
        <c:auto val="1"/>
        <c:lblAlgn val="ctr"/>
        <c:lblOffset val="100"/>
        <c:noMultiLvlLbl val="0"/>
      </c:catAx>
      <c:valAx>
        <c:axId val="107476864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crossAx val="107475328"/>
        <c:crosses val="max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68108910016173"/>
          <c:y val="7.073217410323708E-2"/>
          <c:w val="0.82809569537990058"/>
          <c:h val="0.7552980096237970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'Area Density 022610'!$K$5</c:f>
              <c:strCache>
                <c:ptCount val="1"/>
                <c:pt idx="0">
                  <c:v>Assay Buffer</c:v>
                </c:pt>
              </c:strCache>
            </c:strRef>
          </c:tx>
          <c:spPr>
            <a:solidFill>
              <a:schemeClr val="tx1"/>
            </a:solidFill>
            <a:ln>
              <a:solidFill>
                <a:prstClr val="black"/>
              </a:solidFill>
            </a:ln>
          </c:spPr>
          <c:invertIfNegative val="0"/>
          <c:cat>
            <c:numRef>
              <c:f>'Area Density 022610'!$I$6:$I$9</c:f>
              <c:numCache>
                <c:formatCode>0%</c:formatCode>
                <c:ptCount val="4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0.60000000000000064</c:v>
                </c:pt>
              </c:numCache>
            </c:numRef>
          </c:cat>
          <c:val>
            <c:numRef>
              <c:f>'Area Density 022610'!$K$6:$K$9</c:f>
              <c:numCache>
                <c:formatCode>General</c:formatCode>
                <c:ptCount val="4"/>
                <c:pt idx="0">
                  <c:v>38.6</c:v>
                </c:pt>
                <c:pt idx="1">
                  <c:v>0</c:v>
                </c:pt>
                <c:pt idx="2">
                  <c:v>0</c:v>
                </c:pt>
                <c:pt idx="3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580864"/>
        <c:axId val="46582400"/>
      </c:barChart>
      <c:catAx>
        <c:axId val="4658086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crossAx val="46582400"/>
        <c:crosses val="autoZero"/>
        <c:auto val="1"/>
        <c:lblAlgn val="ctr"/>
        <c:lblOffset val="100"/>
        <c:noMultiLvlLbl val="0"/>
      </c:catAx>
      <c:valAx>
        <c:axId val="465824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658086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'Purification act'!$F$28</c:f>
              <c:strCache>
                <c:ptCount val="1"/>
                <c:pt idx="0">
                  <c:v>Racemic Ipsdienol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'Purification act'!$M$29:$M$33</c:f>
                <c:numCache>
                  <c:formatCode>General</c:formatCode>
                  <c:ptCount val="5"/>
                  <c:pt idx="0">
                    <c:v>1</c:v>
                  </c:pt>
                  <c:pt idx="1">
                    <c:v>14</c:v>
                  </c:pt>
                  <c:pt idx="2">
                    <c:v>0.5</c:v>
                  </c:pt>
                  <c:pt idx="3">
                    <c:v>18</c:v>
                  </c:pt>
                  <c:pt idx="4">
                    <c:v>2</c:v>
                  </c:pt>
                </c:numCache>
              </c:numRef>
            </c:plus>
            <c:minus>
              <c:numRef>
                <c:f>'Purification act'!$M$29:$M$33</c:f>
                <c:numCache>
                  <c:formatCode>General</c:formatCode>
                  <c:ptCount val="5"/>
                  <c:pt idx="0">
                    <c:v>1</c:v>
                  </c:pt>
                  <c:pt idx="1">
                    <c:v>14</c:v>
                  </c:pt>
                  <c:pt idx="2">
                    <c:v>0.5</c:v>
                  </c:pt>
                  <c:pt idx="3">
                    <c:v>18</c:v>
                  </c:pt>
                  <c:pt idx="4">
                    <c:v>2</c:v>
                  </c:pt>
                </c:numCache>
              </c:numRef>
            </c:minus>
          </c:errBars>
          <c:cat>
            <c:strRef>
              <c:f>'Purification act'!$E$29:$E$33</c:f>
              <c:strCache>
                <c:ptCount val="5"/>
                <c:pt idx="0">
                  <c:v>0%</c:v>
                </c:pt>
                <c:pt idx="1">
                  <c:v>20%</c:v>
                </c:pt>
                <c:pt idx="2">
                  <c:v>40%</c:v>
                </c:pt>
                <c:pt idx="3">
                  <c:v>60%</c:v>
                </c:pt>
                <c:pt idx="4">
                  <c:v>60% Sup</c:v>
                </c:pt>
              </c:strCache>
            </c:strRef>
          </c:cat>
          <c:val>
            <c:numRef>
              <c:f>'Purification act'!$F$29:$F$33</c:f>
              <c:numCache>
                <c:formatCode>General</c:formatCode>
                <c:ptCount val="5"/>
                <c:pt idx="0">
                  <c:v>81</c:v>
                </c:pt>
                <c:pt idx="1">
                  <c:v>55</c:v>
                </c:pt>
                <c:pt idx="2">
                  <c:v>216.5</c:v>
                </c:pt>
                <c:pt idx="3">
                  <c:v>159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5515136"/>
        <c:axId val="175516672"/>
      </c:barChart>
      <c:catAx>
        <c:axId val="175515136"/>
        <c:scaling>
          <c:orientation val="minMax"/>
        </c:scaling>
        <c:delete val="0"/>
        <c:axPos val="b"/>
        <c:majorTickMark val="none"/>
        <c:minorTickMark val="none"/>
        <c:tickLblPos val="nextTo"/>
        <c:crossAx val="175516672"/>
        <c:crosses val="autoZero"/>
        <c:auto val="1"/>
        <c:lblAlgn val="ctr"/>
        <c:lblOffset val="100"/>
        <c:noMultiLvlLbl val="0"/>
      </c:catAx>
      <c:valAx>
        <c:axId val="1755166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7551513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71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08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1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06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1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14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65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6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46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02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69AD9-C629-4B04-B77F-5901094B33B0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10C96-5A18-4B72-9048-5AD9B4250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34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881039" y="1024676"/>
            <a:ext cx="5526870" cy="6334591"/>
            <a:chOff x="881039" y="1024676"/>
            <a:chExt cx="5526870" cy="6334591"/>
          </a:xfrm>
        </p:grpSpPr>
        <p:grpSp>
          <p:nvGrpSpPr>
            <p:cNvPr id="20" name="Group 19"/>
            <p:cNvGrpSpPr/>
            <p:nvPr/>
          </p:nvGrpSpPr>
          <p:grpSpPr>
            <a:xfrm>
              <a:off x="923879" y="1396365"/>
              <a:ext cx="5095921" cy="2331164"/>
              <a:chOff x="390479" y="1811178"/>
              <a:chExt cx="5095921" cy="2331164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36" t="6320" r="5744" b="29932"/>
              <a:stretch/>
            </p:blipFill>
            <p:spPr>
              <a:xfrm>
                <a:off x="762000" y="2057401"/>
                <a:ext cx="4724400" cy="2084941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413661" y="2057400"/>
                <a:ext cx="42453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250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390479" y="2192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838200" y="1811178"/>
                <a:ext cx="327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 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60361" y="2496979"/>
                <a:ext cx="37783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0323" y="2819400"/>
                <a:ext cx="35787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r>
                  <a:rPr lang="en-US" sz="675" dirty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40398" y="3124200"/>
                <a:ext cx="39780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37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55027" y="3659784"/>
                <a:ext cx="38317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90479" y="23445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95400" y="1811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0%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803400" y="1811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20%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311400" y="1811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40%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819400" y="1811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60%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352800" y="1811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0%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860800" y="1811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20%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368800" y="1811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40%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876800" y="1811179"/>
                <a:ext cx="4477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60%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4558277" y="1163175"/>
              <a:ext cx="5677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Pellets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90238" y="1163176"/>
              <a:ext cx="13091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 smtClean="0"/>
                <a:t>Supernatants</a:t>
              </a:r>
              <a:endParaRPr lang="en-US" dirty="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371600" y="3776187"/>
              <a:ext cx="5036309" cy="1828800"/>
              <a:chOff x="838200" y="4495800"/>
              <a:chExt cx="5036309" cy="1828800"/>
            </a:xfrm>
          </p:grpSpPr>
          <p:graphicFrame>
            <p:nvGraphicFramePr>
              <p:cNvPr id="25" name="Chart 24"/>
              <p:cNvGraphicFramePr/>
              <p:nvPr>
                <p:extLst>
                  <p:ext uri="{D42A27DB-BD31-4B8C-83A1-F6EECF244321}">
                    <p14:modId xmlns:p14="http://schemas.microsoft.com/office/powerpoint/2010/main" val="28307257"/>
                  </p:ext>
                </p:extLst>
              </p:nvPr>
            </p:nvGraphicFramePr>
            <p:xfrm>
              <a:off x="3278969" y="4495800"/>
              <a:ext cx="2595540" cy="1828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26" name="Chart 25"/>
              <p:cNvGraphicFramePr/>
              <p:nvPr>
                <p:extLst>
                  <p:ext uri="{D42A27DB-BD31-4B8C-83A1-F6EECF244321}">
                    <p14:modId xmlns:p14="http://schemas.microsoft.com/office/powerpoint/2010/main" val="386103745"/>
                  </p:ext>
                </p:extLst>
              </p:nvPr>
            </p:nvGraphicFramePr>
            <p:xfrm>
              <a:off x="838200" y="4495800"/>
              <a:ext cx="2574879" cy="18288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graphicFrame>
          <p:nvGraphicFramePr>
            <p:cNvPr id="27" name="Chart 26"/>
            <p:cNvGraphicFramePr/>
            <p:nvPr>
              <p:extLst>
                <p:ext uri="{D42A27DB-BD31-4B8C-83A1-F6EECF244321}">
                  <p14:modId xmlns:p14="http://schemas.microsoft.com/office/powerpoint/2010/main" val="3463490487"/>
                </p:ext>
              </p:extLst>
            </p:nvPr>
          </p:nvGraphicFramePr>
          <p:xfrm>
            <a:off x="1295400" y="5528787"/>
            <a:ext cx="4872060" cy="18288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9" name="TextBox 28"/>
            <p:cNvSpPr txBox="1"/>
            <p:nvPr/>
          </p:nvSpPr>
          <p:spPr>
            <a:xfrm rot="16200000">
              <a:off x="591097" y="4469325"/>
              <a:ext cx="13147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OD/</a:t>
              </a:r>
              <a:r>
                <a:rPr lang="el-GR" sz="1000" dirty="0" smtClean="0">
                  <a:latin typeface="Arial" pitchFamily="34" charset="0"/>
                  <a:cs typeface="Arial" pitchFamily="34" charset="0"/>
                </a:rPr>
                <a:t>μ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g 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Total 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Protein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13622" y="1439246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806702" y="6347051"/>
              <a:ext cx="8835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nmol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/min/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81039" y="1024676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81039" y="55626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81039" y="3810000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704839" y="3935042"/>
              <a:ext cx="5677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Pellets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336800" y="3935043"/>
              <a:ext cx="13091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0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 smtClean="0"/>
                <a:t>Supernatants</a:t>
              </a:r>
              <a:endParaRPr lang="en-US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23879" y="1024676"/>
              <a:ext cx="5476921" cy="6334591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923879" y="5562600"/>
              <a:ext cx="5476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923879" y="3810000"/>
              <a:ext cx="54769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1895058" y="1406340"/>
              <a:ext cx="182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927521" y="1409397"/>
              <a:ext cx="1828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/>
          <p:nvPr/>
        </p:nvCxnSpPr>
        <p:spPr>
          <a:xfrm flipH="1">
            <a:off x="5968388" y="3289453"/>
            <a:ext cx="3048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871661" y="1066800"/>
            <a:ext cx="0" cy="448056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75899" y="8001000"/>
            <a:ext cx="4446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Figueroa-Teran et al., Supplementary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26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</Words>
  <Application>Microsoft Office PowerPoint</Application>
  <PresentationFormat>Letter Paper (8.5x11 in)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Tittiger, Claus</dc:creator>
  <cp:lastModifiedBy>Tittiger, Claus</cp:lastModifiedBy>
  <cp:revision>1</cp:revision>
  <dcterms:created xsi:type="dcterms:W3CDTF">2015-12-29T01:21:26Z</dcterms:created>
  <dcterms:modified xsi:type="dcterms:W3CDTF">2015-12-29T01:23:00Z</dcterms:modified>
</cp:coreProperties>
</file>