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ti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9" r:id="rId2"/>
    <p:sldId id="281" r:id="rId3"/>
    <p:sldId id="277" r:id="rId4"/>
    <p:sldId id="261" r:id="rId5"/>
    <p:sldId id="280" r:id="rId6"/>
    <p:sldId id="279" r:id="rId7"/>
    <p:sldId id="262" r:id="rId8"/>
    <p:sldId id="278" r:id="rId9"/>
  </p:sldIdLst>
  <p:sldSz cx="6858000" cy="9906000" type="A4"/>
  <p:notesSz cx="6797675" cy="9926638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76" autoAdjust="0"/>
    <p:restoredTop sz="94660"/>
  </p:normalViewPr>
  <p:slideViewPr>
    <p:cSldViewPr>
      <p:cViewPr>
        <p:scale>
          <a:sx n="118" d="100"/>
          <a:sy n="118" d="100"/>
        </p:scale>
        <p:origin x="1452" y="-231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4352;&#22025;&#20029;\20140208\HLA-DR-CD69&#30456;&#20851;&#24615;&#20998;&#26512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4352;&#22025;&#20029;\20140208\HLA-DR-CD69&#30456;&#20851;&#24615;&#20998;&#2651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256122348413696"/>
          <c:y val="2.921333614732086E-2"/>
          <c:w val="0.67019464241531179"/>
          <c:h val="0.69596686314329592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-0.2899236760207119"/>
                  <c:y val="-1.7551260156736238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altLang="en-US" sz="1400" b="1" i="0" baseline="0" dirty="0"/>
                      <a:t>y = 2.2701x + 10.073
R² = 0.8801</a:t>
                    </a:r>
                  </a:p>
                </c:rich>
              </c:tx>
              <c:numFmt formatCode="General" sourceLinked="0"/>
            </c:trendlineLbl>
          </c:trendline>
          <c:trendline>
            <c:spPr>
              <a:ln w="25400" cap="sq">
                <a:solidFill>
                  <a:sysClr val="windowText" lastClr="000000"/>
                </a:solidFill>
                <a:miter lim="800000"/>
              </a:ln>
            </c:spPr>
            <c:trendlineType val="linear"/>
            <c:dispRSqr val="0"/>
            <c:dispEq val="0"/>
          </c:trendline>
          <c:xVal>
            <c:numRef>
              <c:f>Sheet2!$G$23:$G$34</c:f>
              <c:numCache>
                <c:formatCode>General</c:formatCode>
                <c:ptCount val="12"/>
                <c:pt idx="0">
                  <c:v>4.38</c:v>
                </c:pt>
                <c:pt idx="1">
                  <c:v>6.59</c:v>
                </c:pt>
                <c:pt idx="2">
                  <c:v>2.02</c:v>
                </c:pt>
                <c:pt idx="3">
                  <c:v>13.76</c:v>
                </c:pt>
                <c:pt idx="5">
                  <c:v>2.6100000000000003</c:v>
                </c:pt>
                <c:pt idx="6">
                  <c:v>1.589999999999995</c:v>
                </c:pt>
                <c:pt idx="7">
                  <c:v>2.3199999999999967</c:v>
                </c:pt>
                <c:pt idx="8">
                  <c:v>0.81</c:v>
                </c:pt>
                <c:pt idx="9">
                  <c:v>23.57</c:v>
                </c:pt>
                <c:pt idx="10">
                  <c:v>27.29</c:v>
                </c:pt>
                <c:pt idx="11">
                  <c:v>18.71</c:v>
                </c:pt>
              </c:numCache>
            </c:numRef>
          </c:xVal>
          <c:yVal>
            <c:numRef>
              <c:f>Sheet2!$H$23:$H$34</c:f>
              <c:numCache>
                <c:formatCode>General</c:formatCode>
                <c:ptCount val="12"/>
                <c:pt idx="0">
                  <c:v>20.38</c:v>
                </c:pt>
                <c:pt idx="1">
                  <c:v>14.470000000000002</c:v>
                </c:pt>
                <c:pt idx="2">
                  <c:v>12.98</c:v>
                </c:pt>
                <c:pt idx="3">
                  <c:v>57.25</c:v>
                </c:pt>
                <c:pt idx="5">
                  <c:v>14.490000000000002</c:v>
                </c:pt>
                <c:pt idx="6">
                  <c:v>6.1099999999999985</c:v>
                </c:pt>
                <c:pt idx="7">
                  <c:v>19.880000000000003</c:v>
                </c:pt>
                <c:pt idx="8">
                  <c:v>15.370000000000006</c:v>
                </c:pt>
                <c:pt idx="9">
                  <c:v>67.169999999999987</c:v>
                </c:pt>
                <c:pt idx="10">
                  <c:v>59.56</c:v>
                </c:pt>
                <c:pt idx="11">
                  <c:v>58.440000000000005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385472"/>
        <c:axId val="179048520"/>
      </c:scatterChart>
      <c:valAx>
        <c:axId val="1793854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zh-CN" sz="1600" dirty="0"/>
                  <a:t>CD169</a:t>
                </a:r>
                <a:r>
                  <a:rPr lang="en-US" altLang="zh-CN" sz="1600" baseline="30000" dirty="0"/>
                  <a:t>+</a:t>
                </a:r>
                <a:r>
                  <a:rPr lang="en-US" altLang="zh-CN" sz="1600" baseline="0" dirty="0"/>
                  <a:t> cells/CD8</a:t>
                </a:r>
                <a:r>
                  <a:rPr lang="en-US" altLang="zh-CN" sz="1600" baseline="30000" dirty="0"/>
                  <a:t>+</a:t>
                </a:r>
                <a:r>
                  <a:rPr lang="en-US" altLang="zh-CN" sz="1600" baseline="0" dirty="0"/>
                  <a:t> cells (%)</a:t>
                </a:r>
                <a:endParaRPr lang="zh-CN" altLang="en-US" sz="160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25400" cap="sq" cmpd="sng">
            <a:solidFill>
              <a:schemeClr val="tx1"/>
            </a:solidFill>
            <a:prstDash val="solid"/>
            <a:miter lim="800000"/>
          </a:ln>
        </c:spPr>
        <c:txPr>
          <a:bodyPr/>
          <a:lstStyle/>
          <a:p>
            <a:pPr>
              <a:defRPr sz="1400" b="1" i="0" baseline="0"/>
            </a:pPr>
            <a:endParaRPr lang="zh-CN"/>
          </a:p>
        </c:txPr>
        <c:crossAx val="179048520"/>
        <c:crosses val="autoZero"/>
        <c:crossBetween val="midCat"/>
        <c:majorUnit val="5"/>
      </c:valAx>
      <c:valAx>
        <c:axId val="17904852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altLang="zh-CN" sz="1600" b="1" dirty="0"/>
                  <a:t>HLA-DR</a:t>
                </a:r>
                <a:r>
                  <a:rPr lang="en-US" altLang="zh-CN" sz="1600" b="1" baseline="30000" dirty="0"/>
                  <a:t>+</a:t>
                </a:r>
                <a:r>
                  <a:rPr lang="en-US" altLang="zh-CN" sz="1600" b="1" dirty="0"/>
                  <a:t> cells/CD8</a:t>
                </a:r>
                <a:r>
                  <a:rPr lang="en-US" altLang="zh-CN" sz="1600" b="1" baseline="30000" dirty="0"/>
                  <a:t>+</a:t>
                </a:r>
                <a:r>
                  <a:rPr lang="en-US" altLang="zh-CN" sz="1600" b="1" baseline="0" dirty="0"/>
                  <a:t> cells (%)</a:t>
                </a:r>
                <a:endParaRPr lang="zh-CN" altLang="en-US" sz="1600" b="1" dirty="0"/>
              </a:p>
            </c:rich>
          </c:tx>
          <c:overlay val="0"/>
        </c:title>
        <c:numFmt formatCode="@" sourceLinked="0"/>
        <c:majorTickMark val="out"/>
        <c:minorTickMark val="none"/>
        <c:tickLblPos val="nextTo"/>
        <c:spPr>
          <a:ln w="25400" cap="sq">
            <a:solidFill>
              <a:sysClr val="windowText" lastClr="000000"/>
            </a:solidFill>
            <a:miter lim="800000"/>
          </a:ln>
        </c:spPr>
        <c:txPr>
          <a:bodyPr/>
          <a:lstStyle/>
          <a:p>
            <a:pPr>
              <a:defRPr sz="1400" b="1" i="0" baseline="0"/>
            </a:pPr>
            <a:endParaRPr lang="zh-CN"/>
          </a:p>
        </c:txPr>
        <c:crossAx val="179385472"/>
        <c:crosses val="autoZero"/>
        <c:crossBetween val="midCat"/>
        <c:majorUnit val="20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877641237744526"/>
          <c:y val="3.7423099366569894E-2"/>
          <c:w val="0.76242368617028344"/>
          <c:h val="0.71350640538978272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spPr>
              <a:ln w="25400" cap="sq">
                <a:miter lim="800000"/>
              </a:ln>
            </c:spPr>
            <c:trendlineType val="linear"/>
            <c:dispRSqr val="1"/>
            <c:dispEq val="1"/>
            <c:trendlineLbl>
              <c:layout>
                <c:manualLayout>
                  <c:x val="-0.29855878614583287"/>
                  <c:y val="-5.766717224698889E-2"/>
                </c:manualLayout>
              </c:layout>
              <c:tx>
                <c:rich>
                  <a:bodyPr/>
                  <a:lstStyle/>
                  <a:p>
                    <a:pPr>
                      <a:defRPr lang="zh-CN" altLang="en-US" sz="1400" b="1" i="0" u="none" strike="noStrike" kern="1200" baseline="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y = 1.3052x + 13.124
R² = 0.8078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Sheet2!$G$40:$G$57</c:f>
              <c:numCache>
                <c:formatCode>General</c:formatCode>
                <c:ptCount val="18"/>
                <c:pt idx="0">
                  <c:v>2.12</c:v>
                </c:pt>
                <c:pt idx="1">
                  <c:v>5.2700000000000014</c:v>
                </c:pt>
                <c:pt idx="2">
                  <c:v>5.0999999999999996</c:v>
                </c:pt>
                <c:pt idx="3">
                  <c:v>4.9800000000000004</c:v>
                </c:pt>
                <c:pt idx="4">
                  <c:v>3.16</c:v>
                </c:pt>
                <c:pt idx="5">
                  <c:v>6.58</c:v>
                </c:pt>
                <c:pt idx="6">
                  <c:v>2.02</c:v>
                </c:pt>
                <c:pt idx="7">
                  <c:v>8.5500000000000007</c:v>
                </c:pt>
                <c:pt idx="8">
                  <c:v>3.09</c:v>
                </c:pt>
                <c:pt idx="9">
                  <c:v>2.61</c:v>
                </c:pt>
                <c:pt idx="10">
                  <c:v>1.6</c:v>
                </c:pt>
                <c:pt idx="11">
                  <c:v>2.0699999999999998</c:v>
                </c:pt>
                <c:pt idx="14">
                  <c:v>0.79</c:v>
                </c:pt>
                <c:pt idx="15">
                  <c:v>23.57</c:v>
                </c:pt>
                <c:pt idx="16">
                  <c:v>27.29</c:v>
                </c:pt>
                <c:pt idx="17">
                  <c:v>18.71</c:v>
                </c:pt>
              </c:numCache>
            </c:numRef>
          </c:xVal>
          <c:yVal>
            <c:numRef>
              <c:f>Sheet2!$H$40:$H$57</c:f>
              <c:numCache>
                <c:formatCode>General</c:formatCode>
                <c:ptCount val="18"/>
                <c:pt idx="0">
                  <c:v>11.71</c:v>
                </c:pt>
                <c:pt idx="1">
                  <c:v>23.29</c:v>
                </c:pt>
                <c:pt idx="2">
                  <c:v>28.540000000000003</c:v>
                </c:pt>
                <c:pt idx="3">
                  <c:v>15.67</c:v>
                </c:pt>
                <c:pt idx="4">
                  <c:v>16.72</c:v>
                </c:pt>
                <c:pt idx="5">
                  <c:v>18.25</c:v>
                </c:pt>
                <c:pt idx="6">
                  <c:v>18.040000000000003</c:v>
                </c:pt>
                <c:pt idx="7">
                  <c:v>28.07</c:v>
                </c:pt>
                <c:pt idx="8">
                  <c:v>20.3</c:v>
                </c:pt>
                <c:pt idx="9">
                  <c:v>8.43</c:v>
                </c:pt>
                <c:pt idx="10">
                  <c:v>16.979999999999986</c:v>
                </c:pt>
                <c:pt idx="11">
                  <c:v>12.12</c:v>
                </c:pt>
                <c:pt idx="14">
                  <c:v>13.05</c:v>
                </c:pt>
                <c:pt idx="15">
                  <c:v>46.77000000000001</c:v>
                </c:pt>
                <c:pt idx="16">
                  <c:v>39.349999999999994</c:v>
                </c:pt>
                <c:pt idx="17">
                  <c:v>46.08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654240"/>
        <c:axId val="179042928"/>
      </c:scatterChart>
      <c:valAx>
        <c:axId val="1796542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zh-CN" sz="1600" b="1" i="0" baseline="0" dirty="0"/>
                  <a:t>CD169</a:t>
                </a:r>
                <a:r>
                  <a:rPr lang="en-US" altLang="zh-CN" sz="1600" b="1" i="0" baseline="30000" dirty="0"/>
                  <a:t>+</a:t>
                </a:r>
                <a:r>
                  <a:rPr lang="en-US" altLang="zh-CN" sz="1600" b="1" i="0" baseline="0" dirty="0"/>
                  <a:t> cells/CD8</a:t>
                </a:r>
                <a:r>
                  <a:rPr lang="en-US" altLang="zh-CN" sz="1600" b="1" i="0" baseline="30000" dirty="0"/>
                  <a:t>+</a:t>
                </a:r>
                <a:r>
                  <a:rPr lang="en-US" altLang="zh-CN" sz="1600" b="1" i="0" baseline="0" dirty="0"/>
                  <a:t> cells (%)</a:t>
                </a:r>
                <a:endParaRPr lang="zh-CN" altLang="zh-CN" sz="1600" b="1" i="0" baseline="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noFill/>
          <a:ln w="25400" cap="sq">
            <a:solidFill>
              <a:sysClr val="windowText" lastClr="000000">
                <a:shade val="95000"/>
                <a:satMod val="105000"/>
              </a:sysClr>
            </a:solidFill>
            <a:miter lim="800000"/>
          </a:ln>
        </c:spPr>
        <c:txPr>
          <a:bodyPr/>
          <a:lstStyle/>
          <a:p>
            <a:pPr>
              <a:defRPr sz="1400" b="1" i="0" baseline="0"/>
            </a:pPr>
            <a:endParaRPr lang="zh-CN"/>
          </a:p>
        </c:txPr>
        <c:crossAx val="179042928"/>
        <c:crosses val="autoZero"/>
        <c:crossBetween val="midCat"/>
        <c:majorUnit val="5"/>
      </c:valAx>
      <c:valAx>
        <c:axId val="17904292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altLang="zh-CN" sz="1600" b="1" i="0" baseline="0" dirty="0"/>
                  <a:t>CD69</a:t>
                </a:r>
                <a:r>
                  <a:rPr lang="en-US" altLang="zh-CN" sz="1600" b="1" i="0" baseline="30000" dirty="0"/>
                  <a:t>+</a:t>
                </a:r>
                <a:r>
                  <a:rPr lang="en-US" altLang="zh-CN" sz="1600" b="1" i="0" baseline="0" dirty="0"/>
                  <a:t> cells/CD8</a:t>
                </a:r>
                <a:r>
                  <a:rPr lang="en-US" altLang="zh-CN" sz="1600" b="1" i="0" baseline="30000" dirty="0"/>
                  <a:t>+</a:t>
                </a:r>
                <a:r>
                  <a:rPr lang="en-US" altLang="zh-CN" sz="1600" b="1" i="0" baseline="0" dirty="0"/>
                  <a:t> cells (%)</a:t>
                </a:r>
                <a:endParaRPr lang="zh-CN" altLang="zh-CN" sz="1600" b="1" i="0" baseline="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noFill/>
          <a:ln w="25400" cap="sq">
            <a:solidFill>
              <a:sysClr val="windowText" lastClr="000000">
                <a:shade val="95000"/>
                <a:satMod val="105000"/>
              </a:sysClr>
            </a:solidFill>
            <a:miter lim="800000"/>
          </a:ln>
        </c:spPr>
        <c:txPr>
          <a:bodyPr/>
          <a:lstStyle/>
          <a:p>
            <a:pPr>
              <a:defRPr sz="1400" b="1" i="0" baseline="0"/>
            </a:pPr>
            <a:endParaRPr lang="zh-CN"/>
          </a:p>
        </c:txPr>
        <c:crossAx val="179654240"/>
        <c:crosses val="autoZero"/>
        <c:crossBetween val="midCat"/>
        <c:majorUnit val="15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29.emf"/><Relationship Id="rId7" Type="http://schemas.openxmlformats.org/officeDocument/2006/relationships/image" Target="../media/image33.emf"/><Relationship Id="rId12" Type="http://schemas.openxmlformats.org/officeDocument/2006/relationships/image" Target="../media/image38.emf"/><Relationship Id="rId2" Type="http://schemas.openxmlformats.org/officeDocument/2006/relationships/image" Target="../media/image28.wmf"/><Relationship Id="rId1" Type="http://schemas.openxmlformats.org/officeDocument/2006/relationships/image" Target="../media/image27.emf"/><Relationship Id="rId6" Type="http://schemas.openxmlformats.org/officeDocument/2006/relationships/image" Target="../media/image32.wmf"/><Relationship Id="rId11" Type="http://schemas.openxmlformats.org/officeDocument/2006/relationships/image" Target="../media/image37.emf"/><Relationship Id="rId5" Type="http://schemas.openxmlformats.org/officeDocument/2006/relationships/image" Target="../media/image31.emf"/><Relationship Id="rId10" Type="http://schemas.openxmlformats.org/officeDocument/2006/relationships/image" Target="../media/image36.emf"/><Relationship Id="rId4" Type="http://schemas.openxmlformats.org/officeDocument/2006/relationships/image" Target="../media/image30.emf"/><Relationship Id="rId9" Type="http://schemas.openxmlformats.org/officeDocument/2006/relationships/image" Target="../media/image3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96974-6B7C-4EAA-B76D-00A440DFF948}" type="datetimeFigureOut">
              <a:rPr lang="zh-CN" altLang="en-US" smtClean="0"/>
              <a:pPr/>
              <a:t>2016/3/22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4538"/>
            <a:ext cx="25749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4D205-1F23-48DF-A99F-9F212DFC79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0414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92"/>
            <a:ext cx="5829300" cy="212336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96710"/>
            <a:ext cx="1543050" cy="845220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96710"/>
            <a:ext cx="4514850" cy="845220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95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2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2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6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9" y="394416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6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40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918140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40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tiff"/><Relationship Id="rId13" Type="http://schemas.openxmlformats.org/officeDocument/2006/relationships/image" Target="../media/image19.jpeg"/><Relationship Id="rId3" Type="http://schemas.openxmlformats.org/officeDocument/2006/relationships/image" Target="../media/image9.tiff"/><Relationship Id="rId7" Type="http://schemas.openxmlformats.org/officeDocument/2006/relationships/image" Target="../media/image13.tiff"/><Relationship Id="rId12" Type="http://schemas.openxmlformats.org/officeDocument/2006/relationships/image" Target="../media/image18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tiff"/><Relationship Id="rId11" Type="http://schemas.openxmlformats.org/officeDocument/2006/relationships/image" Target="../media/image17.tiff"/><Relationship Id="rId5" Type="http://schemas.openxmlformats.org/officeDocument/2006/relationships/image" Target="../media/image11.tiff"/><Relationship Id="rId10" Type="http://schemas.openxmlformats.org/officeDocument/2006/relationships/image" Target="../media/image16.tiff"/><Relationship Id="rId4" Type="http://schemas.openxmlformats.org/officeDocument/2006/relationships/image" Target="../media/image10.tiff"/><Relationship Id="rId9" Type="http://schemas.openxmlformats.org/officeDocument/2006/relationships/image" Target="../media/image1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3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5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13" Type="http://schemas.openxmlformats.org/officeDocument/2006/relationships/oleObject" Target="../embeddings/oleObject10.bin"/><Relationship Id="rId18" Type="http://schemas.openxmlformats.org/officeDocument/2006/relationships/image" Target="../media/image34.emf"/><Relationship Id="rId26" Type="http://schemas.openxmlformats.org/officeDocument/2006/relationships/image" Target="../media/image38.emf"/><Relationship Id="rId3" Type="http://schemas.openxmlformats.org/officeDocument/2006/relationships/oleObject" Target="../embeddings/oleObject5.bin"/><Relationship Id="rId21" Type="http://schemas.openxmlformats.org/officeDocument/2006/relationships/oleObject" Target="../embeddings/oleObject14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31.emf"/><Relationship Id="rId17" Type="http://schemas.openxmlformats.org/officeDocument/2006/relationships/oleObject" Target="../embeddings/oleObject12.bin"/><Relationship Id="rId25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3.emf"/><Relationship Id="rId20" Type="http://schemas.openxmlformats.org/officeDocument/2006/relationships/image" Target="../media/image35.e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9.bin"/><Relationship Id="rId24" Type="http://schemas.openxmlformats.org/officeDocument/2006/relationships/image" Target="../media/image37.emf"/><Relationship Id="rId5" Type="http://schemas.openxmlformats.org/officeDocument/2006/relationships/oleObject" Target="../embeddings/oleObject6.bin"/><Relationship Id="rId15" Type="http://schemas.openxmlformats.org/officeDocument/2006/relationships/oleObject" Target="../embeddings/oleObject11.bin"/><Relationship Id="rId23" Type="http://schemas.openxmlformats.org/officeDocument/2006/relationships/oleObject" Target="../embeddings/oleObject15.bin"/><Relationship Id="rId10" Type="http://schemas.openxmlformats.org/officeDocument/2006/relationships/image" Target="../media/image30.emf"/><Relationship Id="rId19" Type="http://schemas.openxmlformats.org/officeDocument/2006/relationships/oleObject" Target="../embeddings/oleObject13.bin"/><Relationship Id="rId4" Type="http://schemas.openxmlformats.org/officeDocument/2006/relationships/image" Target="../media/image27.e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32.wmf"/><Relationship Id="rId22" Type="http://schemas.openxmlformats.org/officeDocument/2006/relationships/image" Target="../media/image3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>
            <a:grpSpLocks noChangeAspect="1"/>
          </p:cNvGrpSpPr>
          <p:nvPr/>
        </p:nvGrpSpPr>
        <p:grpSpPr>
          <a:xfrm rot="5400000">
            <a:off x="-2053479" y="3583561"/>
            <a:ext cx="8000249" cy="2699996"/>
            <a:chOff x="-99142" y="558220"/>
            <a:chExt cx="6740933" cy="2274990"/>
          </a:xfrm>
        </p:grpSpPr>
        <p:grpSp>
          <p:nvGrpSpPr>
            <p:cNvPr id="8" name="组合 9"/>
            <p:cNvGrpSpPr/>
            <p:nvPr/>
          </p:nvGrpSpPr>
          <p:grpSpPr>
            <a:xfrm>
              <a:off x="-99142" y="666729"/>
              <a:ext cx="6740933" cy="2166481"/>
              <a:chOff x="-197028" y="2049198"/>
              <a:chExt cx="8983870" cy="2887338"/>
            </a:xfrm>
          </p:grpSpPr>
          <p:grpSp>
            <p:nvGrpSpPr>
              <p:cNvPr id="10" name="组合 6"/>
              <p:cNvGrpSpPr/>
              <p:nvPr/>
            </p:nvGrpSpPr>
            <p:grpSpPr>
              <a:xfrm>
                <a:off x="153281" y="2049198"/>
                <a:ext cx="8633561" cy="2880000"/>
                <a:chOff x="-857288" y="1500174"/>
                <a:chExt cx="8633561" cy="2880000"/>
              </a:xfrm>
            </p:grpSpPr>
            <p:pic>
              <p:nvPicPr>
                <p:cNvPr id="12" name="内容占位符 11" descr="329566-2A-CD169-488-CD8-555-CD68-647-DAPI-bar.tif"/>
                <p:cNvPicPr>
                  <a:picLocks noChangeAspect="1"/>
                </p:cNvPicPr>
                <p:nvPr/>
              </p:nvPicPr>
              <p:blipFill>
                <a:blip r:embed="rId2" cstate="print"/>
                <a:srcRect l="75241"/>
                <a:stretch>
                  <a:fillRect/>
                </a:stretch>
              </p:blipFill>
              <p:spPr>
                <a:xfrm>
                  <a:off x="5637131" y="1500174"/>
                  <a:ext cx="2139142" cy="2880000"/>
                </a:xfrm>
                <a:prstGeom prst="rect">
                  <a:avLst/>
                </a:prstGeom>
              </p:spPr>
            </p:pic>
            <p:pic>
              <p:nvPicPr>
                <p:cNvPr id="13" name="图片 4" descr="329566-2A-CD169-488-CD8-555-CD68-647-DAPI-TATAL.tif"/>
                <p:cNvPicPr>
                  <a:picLocks noChangeAspect="1"/>
                </p:cNvPicPr>
                <p:nvPr/>
              </p:nvPicPr>
              <p:blipFill>
                <a:blip r:embed="rId3" cstate="print"/>
                <a:srcRect l="20018"/>
                <a:stretch>
                  <a:fillRect/>
                </a:stretch>
              </p:blipFill>
              <p:spPr>
                <a:xfrm>
                  <a:off x="-857288" y="1500174"/>
                  <a:ext cx="6903730" cy="2880000"/>
                </a:xfrm>
                <a:prstGeom prst="rect">
                  <a:avLst/>
                </a:prstGeom>
              </p:spPr>
            </p:pic>
            <p:sp>
              <p:nvSpPr>
                <p:cNvPr id="14" name="矩形 13"/>
                <p:cNvSpPr/>
                <p:nvPr/>
              </p:nvSpPr>
              <p:spPr>
                <a:xfrm rot="16200000">
                  <a:off x="7302776" y="1787591"/>
                  <a:ext cx="316800" cy="2398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1" name="TextBox 10"/>
              <p:cNvSpPr txBox="1"/>
              <p:nvPr/>
            </p:nvSpPr>
            <p:spPr>
              <a:xfrm rot="16200000">
                <a:off x="-1463569" y="3324378"/>
                <a:ext cx="2878699" cy="34561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zh-CN" sz="1400" b="1" dirty="0" smtClean="0">
                    <a:solidFill>
                      <a:srgbClr val="29A40C"/>
                    </a:solidFill>
                    <a:latin typeface="Arial" pitchFamily="34" charset="0"/>
                    <a:cs typeface="Arial" pitchFamily="34" charset="0"/>
                  </a:rPr>
                  <a:t>CD169</a:t>
                </a:r>
                <a:r>
                  <a:rPr lang="en-US" altLang="zh-CN" sz="1400" b="1" dirty="0" smtClean="0"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lang="en-US" altLang="zh-CN" sz="14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CD8</a:t>
                </a:r>
                <a:r>
                  <a:rPr lang="en-US" altLang="zh-CN" sz="1400" b="1" dirty="0" smtClean="0"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lang="en-US" altLang="zh-CN" sz="1400" b="1" dirty="0" smtClean="0">
                    <a:solidFill>
                      <a:srgbClr val="05BEFF"/>
                    </a:solidFill>
                    <a:latin typeface="Arial" pitchFamily="34" charset="0"/>
                    <a:cs typeface="Arial" pitchFamily="34" charset="0"/>
                  </a:rPr>
                  <a:t>CD68</a:t>
                </a:r>
                <a:r>
                  <a:rPr lang="en-US" altLang="zh-CN" sz="1400" b="1" dirty="0" smtClean="0">
                    <a:solidFill>
                      <a:srgbClr val="00B0F0"/>
                    </a:solidFill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lang="en-US" altLang="zh-CN" sz="1400" b="1" dirty="0" smtClean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DAPI</a:t>
                </a:r>
                <a:endParaRPr lang="zh-CN" altLang="en-US" sz="1400" b="1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 rot="16200000">
              <a:off x="6188448" y="772717"/>
              <a:ext cx="642942" cy="213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500 </a:t>
              </a:r>
              <a:r>
                <a:rPr lang="el-GR" altLang="zh-CN" sz="1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μ</a:t>
              </a:r>
              <a:r>
                <a:rPr lang="en-US" altLang="zh-CN" sz="1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</a:t>
              </a:r>
              <a:endParaRPr lang="zh-CN" altLang="en-US" sz="1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294580" y="2561956"/>
            <a:ext cx="3429000" cy="43396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1400" b="1" kern="100" dirty="0">
                <a:latin typeface="Times New Roman"/>
                <a:cs typeface="Times New Roman"/>
              </a:rPr>
              <a:t>Figure S1.</a:t>
            </a:r>
            <a:r>
              <a:rPr lang="en-US" altLang="zh-CN" sz="1400" kern="100" dirty="0">
                <a:cs typeface="Times New Roman"/>
              </a:rPr>
              <a:t> </a:t>
            </a:r>
            <a:r>
              <a:rPr lang="en-US" altLang="zh-CN" sz="1400" b="1" kern="100" dirty="0">
                <a:latin typeface="Times New Roman"/>
                <a:cs typeface="Times New Roman"/>
              </a:rPr>
              <a:t>Expression patterns of CD169, CD8 and CD68 proteins in tumor-draining LNs of CRC patients.</a:t>
            </a:r>
            <a:endParaRPr lang="zh-CN" altLang="zh-CN" sz="1400" kern="100" dirty="0">
              <a:cs typeface="Times New Roman"/>
            </a:endParaRPr>
          </a:p>
          <a:p>
            <a:pPr algn="just">
              <a:lnSpc>
                <a:spcPct val="200000"/>
              </a:lnSpc>
            </a:pPr>
            <a:r>
              <a:rPr lang="en-US" altLang="zh-CN" sz="1200" dirty="0" smtClean="0">
                <a:latin typeface="Times New Roman"/>
              </a:rPr>
              <a:t>Immunofluorescence </a:t>
            </a:r>
            <a:r>
              <a:rPr lang="en-US" altLang="zh-CN" sz="1200" dirty="0">
                <a:latin typeface="Times New Roman"/>
              </a:rPr>
              <a:t>microscopy of LN sections from tumor-draining LNs of human CRC stained with anti-CD169 (green), anti-CD8 (red) and anti-CD68 (cyan) monoclonal antibodies and DAPI (blue). Split joint of the micrographs at higher magniﬁcation to show the expression patterns of CD169, CD8 and CD68 signals with a general image of the location of CD169</a:t>
            </a:r>
            <a:r>
              <a:rPr lang="en-US" altLang="zh-CN" sz="1200" baseline="30000" dirty="0">
                <a:latin typeface="Times New Roman"/>
              </a:rPr>
              <a:t>+</a:t>
            </a:r>
            <a:r>
              <a:rPr lang="en-US" altLang="zh-CN" sz="1200" dirty="0">
                <a:latin typeface="Times New Roman"/>
              </a:rPr>
              <a:t>CD8</a:t>
            </a:r>
            <a:r>
              <a:rPr lang="en-US" altLang="zh-CN" sz="1200" baseline="30000" dirty="0">
                <a:latin typeface="Times New Roman"/>
              </a:rPr>
              <a:t>+</a:t>
            </a:r>
            <a:r>
              <a:rPr lang="en-US" altLang="zh-CN" sz="1200" dirty="0">
                <a:latin typeface="Times New Roman"/>
              </a:rPr>
              <a:t> T cells. Bar, 500 µm.</a:t>
            </a:r>
            <a:endParaRPr lang="zh-CN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576604" y="6609184"/>
            <a:ext cx="573271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1400" b="1" kern="100" dirty="0">
                <a:latin typeface="Times New Roman"/>
                <a:cs typeface="Times New Roman"/>
              </a:rPr>
              <a:t>Figure S2.</a:t>
            </a:r>
            <a:r>
              <a:rPr lang="en-US" altLang="zh-CN" sz="1400" kern="100" dirty="0">
                <a:cs typeface="Times New Roman"/>
              </a:rPr>
              <a:t> </a:t>
            </a:r>
            <a:r>
              <a:rPr lang="en-US" altLang="zh-CN" sz="1400" b="1" kern="100" dirty="0">
                <a:latin typeface="Times New Roman"/>
                <a:cs typeface="Times New Roman"/>
              </a:rPr>
              <a:t>Detection of CD169</a:t>
            </a:r>
            <a:r>
              <a:rPr lang="en-US" altLang="zh-CN" sz="1400" b="1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400" b="1" kern="100" dirty="0">
                <a:latin typeface="Times New Roman"/>
                <a:cs typeface="Times New Roman"/>
              </a:rPr>
              <a:t> staining on CD8</a:t>
            </a:r>
            <a:r>
              <a:rPr lang="en-US" altLang="zh-CN" sz="1400" b="1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400" b="1" kern="100" dirty="0">
                <a:latin typeface="Times New Roman"/>
                <a:cs typeface="Times New Roman"/>
              </a:rPr>
              <a:t>CD3</a:t>
            </a:r>
            <a:r>
              <a:rPr lang="en-US" altLang="zh-CN" sz="1400" b="1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400" b="1" kern="100" dirty="0">
                <a:latin typeface="Times New Roman"/>
                <a:cs typeface="Times New Roman"/>
              </a:rPr>
              <a:t> T lymphocytes.</a:t>
            </a:r>
            <a:endParaRPr lang="zh-CN" altLang="zh-CN" sz="1400" kern="100" dirty="0">
              <a:cs typeface="Times New Roman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1200" kern="100" dirty="0">
                <a:latin typeface="Times New Roman"/>
                <a:cs typeface="Times New Roman"/>
              </a:rPr>
              <a:t>Immunofluorescence microscopy of LN sections stained with anti-CD169 (green), anti-CD8 (red) and anti-CD3 (blue) monoclonal antibodies and DAPI (cyan). </a:t>
            </a:r>
            <a:r>
              <a:rPr lang="en-US" altLang="zh-CN" sz="1200" kern="100" dirty="0" smtClean="0">
                <a:latin typeface="Times New Roman"/>
                <a:cs typeface="Times New Roman"/>
              </a:rPr>
              <a:t>Data </a:t>
            </a:r>
            <a:r>
              <a:rPr lang="en-US" altLang="zh-CN" sz="1200" kern="100" dirty="0">
                <a:latin typeface="Times New Roman"/>
                <a:cs typeface="Times New Roman"/>
              </a:rPr>
              <a:t>are representative of at least three experiments.</a:t>
            </a:r>
            <a:endParaRPr lang="zh-CN" altLang="zh-CN" sz="1200" kern="100" dirty="0">
              <a:cs typeface="Times New Roman"/>
            </a:endParaRPr>
          </a:p>
        </p:txBody>
      </p:sp>
      <p:grpSp>
        <p:nvGrpSpPr>
          <p:cNvPr id="1033" name="组合 1032"/>
          <p:cNvGrpSpPr/>
          <p:nvPr/>
        </p:nvGrpSpPr>
        <p:grpSpPr>
          <a:xfrm>
            <a:off x="1452448" y="1928664"/>
            <a:ext cx="4257785" cy="4172655"/>
            <a:chOff x="1452448" y="1928664"/>
            <a:chExt cx="4257785" cy="4172655"/>
          </a:xfrm>
        </p:grpSpPr>
        <p:grpSp>
          <p:nvGrpSpPr>
            <p:cNvPr id="1025" name="组合 1024"/>
            <p:cNvGrpSpPr/>
            <p:nvPr/>
          </p:nvGrpSpPr>
          <p:grpSpPr>
            <a:xfrm>
              <a:off x="1452448" y="1928664"/>
              <a:ext cx="3920768" cy="4172655"/>
              <a:chOff x="692696" y="3351773"/>
              <a:chExt cx="3920768" cy="4172655"/>
            </a:xfrm>
          </p:grpSpPr>
          <p:pic>
            <p:nvPicPr>
              <p:cNvPr id="3" name="图片 2"/>
              <p:cNvPicPr>
                <a:picLocks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6200000">
                <a:off x="2666201" y="5325205"/>
                <a:ext cx="1944000" cy="1944000"/>
              </a:xfrm>
              <a:prstGeom prst="rect">
                <a:avLst/>
              </a:prstGeom>
            </p:spPr>
          </p:pic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2668728" y="3351773"/>
                <a:ext cx="1944000" cy="1944000"/>
              </a:xfrm>
              <a:prstGeom prst="rect">
                <a:avLst/>
              </a:prstGeom>
            </p:spPr>
          </p:pic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2355362" y="4037440"/>
                <a:ext cx="11405" cy="11405"/>
              </a:xfrm>
              <a:prstGeom prst="rect">
                <a:avLst/>
              </a:prstGeom>
            </p:spPr>
          </p:pic>
          <p:pic>
            <p:nvPicPr>
              <p:cNvPr id="1026" name="Picture 2" descr="D:\Documents\Pictures\CRC383130-CD169-488-CD8-555-CD3-647-40X2.tif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693103" y="5326440"/>
                <a:ext cx="1944000" cy="194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7" name="Picture 3" descr="D:\Documents\Pictures\CRC383130-CD169-488-CD8-555-C4.tif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692696" y="3351773"/>
                <a:ext cx="1944000" cy="194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" name="矩形 12"/>
              <p:cNvSpPr/>
              <p:nvPr/>
            </p:nvSpPr>
            <p:spPr>
              <a:xfrm rot="16200000">
                <a:off x="1696622" y="4012707"/>
                <a:ext cx="805487" cy="787061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" name="直接连接符 20"/>
              <p:cNvCxnSpPr/>
              <p:nvPr/>
            </p:nvCxnSpPr>
            <p:spPr>
              <a:xfrm flipH="1">
                <a:off x="2494227" y="5326440"/>
                <a:ext cx="142469" cy="669832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flipH="1">
                <a:off x="2492896" y="3351773"/>
                <a:ext cx="143801" cy="651721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flipH="1" flipV="1">
                <a:off x="2492896" y="4808982"/>
                <a:ext cx="143800" cy="486791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flipH="1" flipV="1">
                <a:off x="2492896" y="6801761"/>
                <a:ext cx="143800" cy="468679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2670768" y="7278207"/>
                <a:ext cx="1942696" cy="246221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00" b="1" dirty="0" smtClean="0">
                    <a:solidFill>
                      <a:srgbClr val="29A40C"/>
                    </a:solidFill>
                    <a:latin typeface="Arial" pitchFamily="34" charset="0"/>
                    <a:cs typeface="Arial" pitchFamily="34" charset="0"/>
                  </a:rPr>
                  <a:t>CD169</a:t>
                </a:r>
                <a:r>
                  <a:rPr lang="en-US" altLang="zh-CN" sz="1000" b="1" dirty="0" smtClean="0">
                    <a:latin typeface="Arial" pitchFamily="34" charset="0"/>
                    <a:cs typeface="Arial" pitchFamily="34" charset="0"/>
                  </a:rPr>
                  <a:t>   </a:t>
                </a:r>
                <a:r>
                  <a:rPr lang="en-US" altLang="zh-CN" sz="10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CD8</a:t>
                </a:r>
                <a:r>
                  <a:rPr lang="en-US" altLang="zh-CN" sz="1000" b="1" dirty="0" smtClean="0">
                    <a:latin typeface="Arial" pitchFamily="34" charset="0"/>
                    <a:cs typeface="Arial" pitchFamily="34" charset="0"/>
                  </a:rPr>
                  <a:t>   </a:t>
                </a:r>
                <a:r>
                  <a:rPr lang="en-US" altLang="zh-CN" sz="1000" b="1" dirty="0" smtClean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CD3  </a:t>
                </a:r>
                <a:r>
                  <a:rPr lang="en-US" altLang="zh-CN" sz="1000" b="1" dirty="0" smtClean="0">
                    <a:solidFill>
                      <a:srgbClr val="00B0F0"/>
                    </a:solidFill>
                    <a:latin typeface="Arial" pitchFamily="34" charset="0"/>
                    <a:cs typeface="Arial" pitchFamily="34" charset="0"/>
                  </a:rPr>
                  <a:t>DAPI</a:t>
                </a:r>
                <a:endParaRPr lang="zh-CN" altLang="en-US" sz="1000" b="1" dirty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 rot="16200000">
                <a:off x="1697953" y="6005485"/>
                <a:ext cx="805487" cy="787061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029" name="直接连接符 1028"/>
            <p:cNvCxnSpPr/>
            <p:nvPr/>
          </p:nvCxnSpPr>
          <p:spPr>
            <a:xfrm>
              <a:off x="3039819" y="5774229"/>
              <a:ext cx="288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0" name="TextBox 1029"/>
            <p:cNvSpPr txBox="1"/>
            <p:nvPr/>
          </p:nvSpPr>
          <p:spPr>
            <a:xfrm>
              <a:off x="2965173" y="5601652"/>
              <a:ext cx="67985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chemeClr val="bg1"/>
                  </a:solidFill>
                </a:rPr>
                <a:t>40um</a:t>
              </a:r>
              <a:endParaRPr lang="zh-CN" altLang="en-US" sz="800" dirty="0">
                <a:solidFill>
                  <a:schemeClr val="bg1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030382" y="5601072"/>
              <a:ext cx="67985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chemeClr val="bg1"/>
                  </a:solidFill>
                </a:rPr>
                <a:t>10um</a:t>
              </a:r>
              <a:endParaRPr lang="zh-CN" altLang="en-US" sz="800" dirty="0">
                <a:solidFill>
                  <a:schemeClr val="bg1"/>
                </a:solidFill>
              </a:endParaRPr>
            </a:p>
          </p:txBody>
        </p:sp>
        <p:cxnSp>
          <p:nvCxnSpPr>
            <p:cNvPr id="1032" name="直接连接符 1031"/>
            <p:cNvCxnSpPr/>
            <p:nvPr/>
          </p:nvCxnSpPr>
          <p:spPr>
            <a:xfrm rot="5400000" flipH="1">
              <a:off x="5238192" y="5693229"/>
              <a:ext cx="0" cy="16200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直接箭头连接符 5"/>
          <p:cNvCxnSpPr/>
          <p:nvPr/>
        </p:nvCxnSpPr>
        <p:spPr>
          <a:xfrm flipH="1" flipV="1">
            <a:off x="5053553" y="5196016"/>
            <a:ext cx="72000" cy="7200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 flipH="1" flipV="1">
            <a:off x="5073390" y="3224949"/>
            <a:ext cx="72000" cy="7200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 flipH="1" flipV="1">
            <a:off x="4435370" y="4802095"/>
            <a:ext cx="72000" cy="7200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 flipH="1" flipV="1">
            <a:off x="4422520" y="2813283"/>
            <a:ext cx="72000" cy="7200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 flipV="1">
            <a:off x="4471370" y="5196016"/>
            <a:ext cx="72000" cy="7200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 flipV="1">
            <a:off x="4458520" y="3215427"/>
            <a:ext cx="72000" cy="7200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124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1414" y="234933"/>
            <a:ext cx="6670076" cy="6669336"/>
            <a:chOff x="71414" y="1235992"/>
            <a:chExt cx="6670076" cy="6669336"/>
          </a:xfrm>
        </p:grpSpPr>
        <p:pic>
          <p:nvPicPr>
            <p:cNvPr id="101" name="图片 100" descr="far-t.tif"/>
            <p:cNvPicPr>
              <a:picLocks noChangeAspect="1"/>
            </p:cNvPicPr>
            <p:nvPr/>
          </p:nvPicPr>
          <p:blipFill>
            <a:blip r:embed="rId2" cstate="print"/>
            <a:srcRect l="16700" t="5808" r="1955" b="23835"/>
            <a:stretch>
              <a:fillRect/>
            </a:stretch>
          </p:blipFill>
          <p:spPr>
            <a:xfrm>
              <a:off x="4785710" y="1718704"/>
              <a:ext cx="1260000" cy="1260000"/>
            </a:xfrm>
            <a:prstGeom prst="rect">
              <a:avLst/>
            </a:prstGeom>
          </p:spPr>
        </p:pic>
        <p:pic>
          <p:nvPicPr>
            <p:cNvPr id="100" name="图片 9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882" t="6804" r="11853" b="22397"/>
            <a:stretch/>
          </p:blipFill>
          <p:spPr>
            <a:xfrm>
              <a:off x="3498123" y="1721964"/>
              <a:ext cx="681347" cy="1260000"/>
            </a:xfrm>
            <a:prstGeom prst="rect">
              <a:avLst/>
            </a:prstGeom>
          </p:spPr>
        </p:pic>
        <p:pic>
          <p:nvPicPr>
            <p:cNvPr id="99" name="图片 98" descr="bloodr-t.tif"/>
            <p:cNvPicPr>
              <a:picLocks noChangeAspect="1"/>
            </p:cNvPicPr>
            <p:nvPr/>
          </p:nvPicPr>
          <p:blipFill>
            <a:blip r:embed="rId4" cstate="print"/>
            <a:srcRect l="15252" t="6596" r="3402" b="23047"/>
            <a:stretch>
              <a:fillRect/>
            </a:stretch>
          </p:blipFill>
          <p:spPr>
            <a:xfrm>
              <a:off x="1930482" y="1735275"/>
              <a:ext cx="1260000" cy="1260000"/>
            </a:xfrm>
            <a:prstGeom prst="rect">
              <a:avLst/>
            </a:prstGeom>
          </p:spPr>
        </p:pic>
        <p:pic>
          <p:nvPicPr>
            <p:cNvPr id="84" name="图片 83" descr="TISSUEW.t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15096" y="1730748"/>
              <a:ext cx="1260000" cy="1260000"/>
            </a:xfrm>
            <a:prstGeom prst="rect">
              <a:avLst/>
            </a:prstGeom>
          </p:spPr>
        </p:pic>
        <p:pic>
          <p:nvPicPr>
            <p:cNvPr id="85" name="图片 84" descr="GC-169.tif"/>
            <p:cNvPicPr>
              <a:picLocks noChangeAspect="1"/>
            </p:cNvPicPr>
            <p:nvPr/>
          </p:nvPicPr>
          <p:blipFill>
            <a:blip r:embed="rId6" cstate="print"/>
            <a:srcRect l="16953" t="6027" r="4243" b="23616"/>
            <a:stretch>
              <a:fillRect/>
            </a:stretch>
          </p:blipFill>
          <p:spPr>
            <a:xfrm>
              <a:off x="3721917" y="6111432"/>
              <a:ext cx="1343763" cy="1387109"/>
            </a:xfrm>
            <a:prstGeom prst="rect">
              <a:avLst/>
            </a:prstGeom>
          </p:spPr>
        </p:pic>
        <p:pic>
          <p:nvPicPr>
            <p:cNvPr id="86" name="图片 85" descr="CD169-PE.tif"/>
            <p:cNvPicPr>
              <a:picLocks noChangeAspect="1"/>
            </p:cNvPicPr>
            <p:nvPr/>
          </p:nvPicPr>
          <p:blipFill>
            <a:blip r:embed="rId7" cstate="print"/>
            <a:srcRect l="15252" t="6595" r="3402" b="23048"/>
            <a:stretch>
              <a:fillRect/>
            </a:stretch>
          </p:blipFill>
          <p:spPr>
            <a:xfrm>
              <a:off x="2141079" y="6137551"/>
              <a:ext cx="1375551" cy="1375550"/>
            </a:xfrm>
            <a:prstGeom prst="rect">
              <a:avLst/>
            </a:prstGeom>
          </p:spPr>
        </p:pic>
        <p:pic>
          <p:nvPicPr>
            <p:cNvPr id="87" name="图片 86" descr="HCC.tif"/>
            <p:cNvPicPr>
              <a:picLocks noChangeAspect="1"/>
            </p:cNvPicPr>
            <p:nvPr/>
          </p:nvPicPr>
          <p:blipFill>
            <a:blip r:embed="rId8" cstate="print"/>
            <a:srcRect l="14411" t="8160" r="4243" b="28043"/>
            <a:stretch>
              <a:fillRect/>
            </a:stretch>
          </p:blipFill>
          <p:spPr>
            <a:xfrm>
              <a:off x="558353" y="4248831"/>
              <a:ext cx="1387110" cy="1257769"/>
            </a:xfrm>
            <a:prstGeom prst="rect">
              <a:avLst/>
            </a:prstGeom>
          </p:spPr>
        </p:pic>
        <p:pic>
          <p:nvPicPr>
            <p:cNvPr id="88" name="图片 87" descr="胆管癌e.tif"/>
            <p:cNvPicPr>
              <a:picLocks noChangeAspect="1"/>
            </p:cNvPicPr>
            <p:nvPr/>
          </p:nvPicPr>
          <p:blipFill>
            <a:blip r:embed="rId9" cstate="print"/>
            <a:srcRect l="14411" t="9130" r="4243" b="28043"/>
            <a:stretch>
              <a:fillRect/>
            </a:stretch>
          </p:blipFill>
          <p:spPr>
            <a:xfrm>
              <a:off x="2133433" y="4256477"/>
              <a:ext cx="1387110" cy="1238654"/>
            </a:xfrm>
            <a:prstGeom prst="rect">
              <a:avLst/>
            </a:prstGeom>
          </p:spPr>
        </p:pic>
        <p:pic>
          <p:nvPicPr>
            <p:cNvPr id="89" name="图片 88" descr="far-t.tif"/>
            <p:cNvPicPr>
              <a:picLocks noChangeAspect="1"/>
            </p:cNvPicPr>
            <p:nvPr/>
          </p:nvPicPr>
          <p:blipFill>
            <a:blip r:embed="rId10" cstate="print"/>
            <a:srcRect l="16700" t="5808" r="1955" b="23835"/>
            <a:stretch>
              <a:fillRect/>
            </a:stretch>
          </p:blipFill>
          <p:spPr>
            <a:xfrm>
              <a:off x="3739828" y="4134873"/>
              <a:ext cx="1375551" cy="1375550"/>
            </a:xfrm>
            <a:prstGeom prst="rect">
              <a:avLst/>
            </a:prstGeom>
          </p:spPr>
        </p:pic>
        <p:pic>
          <p:nvPicPr>
            <p:cNvPr id="90" name="图片 89" descr="12.8.tif"/>
            <p:cNvPicPr>
              <a:picLocks noChangeAspect="1"/>
            </p:cNvPicPr>
            <p:nvPr/>
          </p:nvPicPr>
          <p:blipFill>
            <a:blip r:embed="rId11" cstate="print"/>
            <a:srcRect l="16953" t="6027" r="4243" b="23616"/>
            <a:stretch>
              <a:fillRect/>
            </a:stretch>
          </p:blipFill>
          <p:spPr>
            <a:xfrm>
              <a:off x="5337065" y="4128333"/>
              <a:ext cx="1343763" cy="1387109"/>
            </a:xfrm>
            <a:prstGeom prst="rect">
              <a:avLst/>
            </a:prstGeom>
          </p:spPr>
        </p:pic>
        <p:pic>
          <p:nvPicPr>
            <p:cNvPr id="91" name="图片 90" descr="fare.tif"/>
            <p:cNvPicPr>
              <a:picLocks noChangeAspect="1"/>
            </p:cNvPicPr>
            <p:nvPr/>
          </p:nvPicPr>
          <p:blipFill>
            <a:blip r:embed="rId12" cstate="print"/>
            <a:srcRect l="15252" t="6596" r="3402" b="23047"/>
            <a:stretch>
              <a:fillRect/>
            </a:stretch>
          </p:blipFill>
          <p:spPr>
            <a:xfrm>
              <a:off x="558353" y="6126815"/>
              <a:ext cx="1375551" cy="1375550"/>
            </a:xfrm>
            <a:prstGeom prst="rect">
              <a:avLst/>
            </a:prstGeom>
          </p:spPr>
        </p:pic>
        <p:grpSp>
          <p:nvGrpSpPr>
            <p:cNvPr id="92" name="组合 10"/>
            <p:cNvGrpSpPr/>
            <p:nvPr/>
          </p:nvGrpSpPr>
          <p:grpSpPr>
            <a:xfrm>
              <a:off x="558085" y="4124462"/>
              <a:ext cx="1377755" cy="1376282"/>
              <a:chOff x="642576" y="2131059"/>
              <a:chExt cx="1716346" cy="1714512"/>
            </a:xfrm>
          </p:grpSpPr>
          <p:sp>
            <p:nvSpPr>
              <p:cNvPr id="122" name="矩形 8"/>
              <p:cNvSpPr/>
              <p:nvPr/>
            </p:nvSpPr>
            <p:spPr>
              <a:xfrm>
                <a:off x="644410" y="2131059"/>
                <a:ext cx="1714512" cy="171451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3" name="直接连接符 11"/>
              <p:cNvCxnSpPr/>
              <p:nvPr/>
            </p:nvCxnSpPr>
            <p:spPr>
              <a:xfrm>
                <a:off x="642576" y="3268460"/>
                <a:ext cx="1714512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组合 11"/>
            <p:cNvGrpSpPr/>
            <p:nvPr/>
          </p:nvGrpSpPr>
          <p:grpSpPr>
            <a:xfrm>
              <a:off x="2137255" y="4134140"/>
              <a:ext cx="1377755" cy="1376282"/>
              <a:chOff x="642576" y="2131059"/>
              <a:chExt cx="1716346" cy="1714512"/>
            </a:xfrm>
          </p:grpSpPr>
          <p:sp>
            <p:nvSpPr>
              <p:cNvPr id="120" name="矩形 12"/>
              <p:cNvSpPr/>
              <p:nvPr/>
            </p:nvSpPr>
            <p:spPr>
              <a:xfrm>
                <a:off x="644410" y="2131059"/>
                <a:ext cx="1714512" cy="171451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1" name="直接连接符 11"/>
              <p:cNvCxnSpPr/>
              <p:nvPr/>
            </p:nvCxnSpPr>
            <p:spPr>
              <a:xfrm>
                <a:off x="642576" y="3268460"/>
                <a:ext cx="1714512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组合 14"/>
            <p:cNvGrpSpPr/>
            <p:nvPr/>
          </p:nvGrpSpPr>
          <p:grpSpPr>
            <a:xfrm>
              <a:off x="3710863" y="4134140"/>
              <a:ext cx="1377755" cy="1376282"/>
              <a:chOff x="642576" y="2131059"/>
              <a:chExt cx="1716346" cy="1714512"/>
            </a:xfrm>
          </p:grpSpPr>
          <p:sp>
            <p:nvSpPr>
              <p:cNvPr id="118" name="矩形 15"/>
              <p:cNvSpPr/>
              <p:nvPr/>
            </p:nvSpPr>
            <p:spPr>
              <a:xfrm>
                <a:off x="644410" y="2131059"/>
                <a:ext cx="1714512" cy="171451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9" name="直接连接符 11"/>
              <p:cNvCxnSpPr/>
              <p:nvPr/>
            </p:nvCxnSpPr>
            <p:spPr>
              <a:xfrm>
                <a:off x="642576" y="3268460"/>
                <a:ext cx="1714512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组合 18"/>
            <p:cNvGrpSpPr/>
            <p:nvPr/>
          </p:nvGrpSpPr>
          <p:grpSpPr>
            <a:xfrm>
              <a:off x="5316527" y="4134140"/>
              <a:ext cx="1377755" cy="1376282"/>
              <a:chOff x="642576" y="2131059"/>
              <a:chExt cx="1716346" cy="1714512"/>
            </a:xfrm>
          </p:grpSpPr>
          <p:sp>
            <p:nvSpPr>
              <p:cNvPr id="116" name="矩形 115"/>
              <p:cNvSpPr/>
              <p:nvPr/>
            </p:nvSpPr>
            <p:spPr>
              <a:xfrm>
                <a:off x="644410" y="2131059"/>
                <a:ext cx="1714512" cy="171451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7" name="直接连接符 11"/>
              <p:cNvCxnSpPr/>
              <p:nvPr/>
            </p:nvCxnSpPr>
            <p:spPr>
              <a:xfrm>
                <a:off x="642576" y="3268460"/>
                <a:ext cx="1714512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" name="组合 22"/>
            <p:cNvGrpSpPr/>
            <p:nvPr/>
          </p:nvGrpSpPr>
          <p:grpSpPr>
            <a:xfrm>
              <a:off x="2139606" y="6118437"/>
              <a:ext cx="1377755" cy="1376282"/>
              <a:chOff x="642576" y="2131059"/>
              <a:chExt cx="1716346" cy="1714512"/>
            </a:xfrm>
          </p:grpSpPr>
          <p:sp>
            <p:nvSpPr>
              <p:cNvPr id="114" name="矩形 113"/>
              <p:cNvSpPr/>
              <p:nvPr/>
            </p:nvSpPr>
            <p:spPr>
              <a:xfrm>
                <a:off x="644410" y="2131059"/>
                <a:ext cx="1714512" cy="171451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5" name="直接连接符 11"/>
              <p:cNvCxnSpPr/>
              <p:nvPr/>
            </p:nvCxnSpPr>
            <p:spPr>
              <a:xfrm>
                <a:off x="642576" y="3268460"/>
                <a:ext cx="1714512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组合 25"/>
            <p:cNvGrpSpPr/>
            <p:nvPr/>
          </p:nvGrpSpPr>
          <p:grpSpPr>
            <a:xfrm>
              <a:off x="3710863" y="6122260"/>
              <a:ext cx="1377755" cy="1376282"/>
              <a:chOff x="642576" y="2131059"/>
              <a:chExt cx="1716346" cy="1714512"/>
            </a:xfrm>
          </p:grpSpPr>
          <p:sp>
            <p:nvSpPr>
              <p:cNvPr id="112" name="矩形 111"/>
              <p:cNvSpPr/>
              <p:nvPr/>
            </p:nvSpPr>
            <p:spPr>
              <a:xfrm>
                <a:off x="644410" y="2131059"/>
                <a:ext cx="1714512" cy="171451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3" name="直接连接符 11"/>
              <p:cNvCxnSpPr/>
              <p:nvPr/>
            </p:nvCxnSpPr>
            <p:spPr>
              <a:xfrm>
                <a:off x="642576" y="3268460"/>
                <a:ext cx="1714512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8" name="组合 28"/>
            <p:cNvGrpSpPr/>
            <p:nvPr/>
          </p:nvGrpSpPr>
          <p:grpSpPr>
            <a:xfrm>
              <a:off x="558353" y="6122260"/>
              <a:ext cx="1377755" cy="1376282"/>
              <a:chOff x="642576" y="2131059"/>
              <a:chExt cx="1716346" cy="1714512"/>
            </a:xfrm>
          </p:grpSpPr>
          <p:sp>
            <p:nvSpPr>
              <p:cNvPr id="110" name="矩形 109"/>
              <p:cNvSpPr/>
              <p:nvPr/>
            </p:nvSpPr>
            <p:spPr>
              <a:xfrm>
                <a:off x="644410" y="2131059"/>
                <a:ext cx="1714512" cy="171451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1" name="直接连接符 11"/>
              <p:cNvCxnSpPr/>
              <p:nvPr/>
            </p:nvCxnSpPr>
            <p:spPr>
              <a:xfrm>
                <a:off x="642576" y="3268460"/>
                <a:ext cx="1714512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5" name="TextBox 104"/>
            <p:cNvSpPr txBox="1"/>
            <p:nvPr/>
          </p:nvSpPr>
          <p:spPr>
            <a:xfrm>
              <a:off x="584308" y="5782678"/>
              <a:ext cx="1339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err="1" smtClean="0">
                  <a:latin typeface="Arial" pitchFamily="34" charset="0"/>
                  <a:cs typeface="Arial" pitchFamily="34" charset="0"/>
                </a:rPr>
                <a:t>Hemangioma</a:t>
              </a:r>
              <a:endParaRPr lang="zh-CN" altLang="en-US" sz="1200" b="1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6" name="直接箭头连接符 12"/>
            <p:cNvCxnSpPr/>
            <p:nvPr/>
          </p:nvCxnSpPr>
          <p:spPr>
            <a:xfrm rot="5400000" flipH="1" flipV="1">
              <a:off x="-632576" y="6518746"/>
              <a:ext cx="1980000" cy="63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TextBox 106"/>
            <p:cNvSpPr txBox="1"/>
            <p:nvPr/>
          </p:nvSpPr>
          <p:spPr>
            <a:xfrm rot="10800000">
              <a:off x="161422" y="4400941"/>
              <a:ext cx="400110" cy="109815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sz="1400" b="1" dirty="0" err="1" smtClean="0">
                  <a:latin typeface="Arial" pitchFamily="34" charset="0"/>
                  <a:cs typeface="Arial" pitchFamily="34" charset="0"/>
                </a:rPr>
                <a:t>CD169</a:t>
              </a:r>
              <a:endParaRPr lang="zh-CN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8" name="直接箭头连接符 107"/>
            <p:cNvCxnSpPr/>
            <p:nvPr/>
          </p:nvCxnSpPr>
          <p:spPr>
            <a:xfrm flipV="1">
              <a:off x="563997" y="7701031"/>
              <a:ext cx="21600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/>
            <p:cNvSpPr txBox="1"/>
            <p:nvPr/>
          </p:nvSpPr>
          <p:spPr>
            <a:xfrm rot="16200000">
              <a:off x="2812565" y="7432909"/>
              <a:ext cx="400110" cy="54472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US" altLang="zh-CN" sz="1400" b="1" dirty="0" err="1" smtClean="0">
                  <a:latin typeface="Arial" pitchFamily="34" charset="0"/>
                  <a:cs typeface="Arial" pitchFamily="34" charset="0"/>
                </a:rPr>
                <a:t>CD8</a:t>
              </a:r>
              <a:endParaRPr lang="zh-CN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0" name="组合 20"/>
            <p:cNvGrpSpPr/>
            <p:nvPr/>
          </p:nvGrpSpPr>
          <p:grpSpPr>
            <a:xfrm>
              <a:off x="1944063" y="1753694"/>
              <a:ext cx="1229433" cy="1228124"/>
              <a:chOff x="473907" y="1240549"/>
              <a:chExt cx="1716341" cy="1714512"/>
            </a:xfrm>
          </p:grpSpPr>
          <p:sp>
            <p:nvSpPr>
              <p:cNvPr id="82" name="矩形 81"/>
              <p:cNvSpPr/>
              <p:nvPr/>
            </p:nvSpPr>
            <p:spPr>
              <a:xfrm>
                <a:off x="473907" y="1240549"/>
                <a:ext cx="1714512" cy="171451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83" name="直接连接符 19"/>
              <p:cNvCxnSpPr/>
              <p:nvPr/>
            </p:nvCxnSpPr>
            <p:spPr>
              <a:xfrm>
                <a:off x="475736" y="2355517"/>
                <a:ext cx="1714512" cy="1589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TextBox 80"/>
            <p:cNvSpPr txBox="1"/>
            <p:nvPr/>
          </p:nvSpPr>
          <p:spPr>
            <a:xfrm>
              <a:off x="1987400" y="1445374"/>
              <a:ext cx="11369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latin typeface="Arial" pitchFamily="34" charset="0"/>
                  <a:cs typeface="Arial" pitchFamily="34" charset="0"/>
                </a:rPr>
                <a:t>Blood</a:t>
              </a:r>
              <a:endParaRPr lang="zh-CN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2" name="组合 20"/>
            <p:cNvGrpSpPr/>
            <p:nvPr/>
          </p:nvGrpSpPr>
          <p:grpSpPr>
            <a:xfrm>
              <a:off x="168680" y="1728770"/>
              <a:ext cx="1684453" cy="1611481"/>
              <a:chOff x="-28661" y="1218814"/>
              <a:chExt cx="2351569" cy="2249698"/>
            </a:xfrm>
          </p:grpSpPr>
          <p:sp>
            <p:nvSpPr>
              <p:cNvPr id="74" name="矩形 45"/>
              <p:cNvSpPr/>
              <p:nvPr/>
            </p:nvSpPr>
            <p:spPr>
              <a:xfrm>
                <a:off x="473907" y="1240549"/>
                <a:ext cx="1714512" cy="171451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6" name="直接箭头连接符 12"/>
              <p:cNvCxnSpPr/>
              <p:nvPr/>
            </p:nvCxnSpPr>
            <p:spPr>
              <a:xfrm rot="5400000" flipH="1" flipV="1">
                <a:off x="-104698" y="2592349"/>
                <a:ext cx="720000" cy="794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extBox 76"/>
              <p:cNvSpPr txBox="1"/>
              <p:nvPr/>
            </p:nvSpPr>
            <p:spPr>
              <a:xfrm rot="10800000">
                <a:off x="-28661" y="1218814"/>
                <a:ext cx="558571" cy="1143011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en-US" altLang="zh-CN" sz="1400" b="1" dirty="0" err="1" smtClean="0">
                    <a:latin typeface="Arial" pitchFamily="34" charset="0"/>
                    <a:cs typeface="Arial" pitchFamily="34" charset="0"/>
                  </a:rPr>
                  <a:t>CD169</a:t>
                </a:r>
                <a:endParaRPr lang="zh-CN" alt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78" name="直接箭头连接符 77"/>
              <p:cNvCxnSpPr/>
              <p:nvPr/>
            </p:nvCxnSpPr>
            <p:spPr>
              <a:xfrm flipV="1">
                <a:off x="479036" y="3181932"/>
                <a:ext cx="1080000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TextBox 78"/>
              <p:cNvSpPr txBox="1"/>
              <p:nvPr/>
            </p:nvSpPr>
            <p:spPr>
              <a:xfrm rot="16200000">
                <a:off x="1614994" y="2760598"/>
                <a:ext cx="558571" cy="85725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en-US" altLang="zh-CN" sz="1400" b="1" dirty="0" err="1" smtClean="0">
                    <a:latin typeface="Arial" pitchFamily="34" charset="0"/>
                    <a:cs typeface="Arial" pitchFamily="34" charset="0"/>
                  </a:rPr>
                  <a:t>CD8</a:t>
                </a:r>
                <a:endParaRPr lang="zh-CN" alt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75" name="直接连接符 11"/>
              <p:cNvCxnSpPr/>
              <p:nvPr/>
            </p:nvCxnSpPr>
            <p:spPr>
              <a:xfrm>
                <a:off x="472073" y="2368580"/>
                <a:ext cx="1714511" cy="1589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3" name="TextBox 72"/>
            <p:cNvSpPr txBox="1"/>
            <p:nvPr/>
          </p:nvSpPr>
          <p:spPr>
            <a:xfrm>
              <a:off x="555080" y="1434089"/>
              <a:ext cx="11429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latin typeface="Arial" pitchFamily="34" charset="0"/>
                  <a:cs typeface="Arial" pitchFamily="34" charset="0"/>
                </a:rPr>
                <a:t>Tissue</a:t>
              </a:r>
              <a:endParaRPr lang="zh-CN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矩形 47"/>
            <p:cNvSpPr/>
            <p:nvPr/>
          </p:nvSpPr>
          <p:spPr>
            <a:xfrm>
              <a:off x="3355841" y="1733421"/>
              <a:ext cx="1228123" cy="12281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398556" y="1423541"/>
              <a:ext cx="11369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latin typeface="Arial" pitchFamily="34" charset="0"/>
                  <a:cs typeface="Arial" pitchFamily="34" charset="0"/>
                </a:rPr>
                <a:t>Tonsil</a:t>
              </a:r>
              <a:r>
                <a:rPr lang="en-US" altLang="zh-CN" sz="14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zh-CN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TextBox 40"/>
            <p:cNvSpPr txBox="1"/>
            <p:nvPr/>
          </p:nvSpPr>
          <p:spPr>
            <a:xfrm>
              <a:off x="4824862" y="1423541"/>
              <a:ext cx="11369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latin typeface="Arial" pitchFamily="34" charset="0"/>
                  <a:cs typeface="Arial" pitchFamily="34" charset="0"/>
                </a:rPr>
                <a:t>LN</a:t>
              </a:r>
              <a:endParaRPr lang="zh-CN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512648" y="1747812"/>
              <a:ext cx="7159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latin typeface="Arial" pitchFamily="34" charset="0"/>
                  <a:cs typeface="Arial" pitchFamily="34" charset="0"/>
                </a:rPr>
                <a:t>0.07</a:t>
              </a:r>
              <a:endParaRPr lang="zh-CN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TextBox 42"/>
            <p:cNvSpPr txBox="1"/>
            <p:nvPr/>
          </p:nvSpPr>
          <p:spPr>
            <a:xfrm>
              <a:off x="5290990" y="1731231"/>
              <a:ext cx="8538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latin typeface="Arial" pitchFamily="34" charset="0"/>
                  <a:cs typeface="Arial" pitchFamily="34" charset="0"/>
                </a:rPr>
                <a:t>11.36</a:t>
              </a:r>
              <a:endParaRPr lang="zh-CN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946214" y="1726231"/>
              <a:ext cx="6653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latin typeface="Arial" pitchFamily="34" charset="0"/>
                  <a:cs typeface="Arial" pitchFamily="34" charset="0"/>
                </a:rPr>
                <a:t>0.03</a:t>
              </a:r>
              <a:endParaRPr lang="zh-CN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141332" y="1752812"/>
              <a:ext cx="617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latin typeface="Arial" pitchFamily="34" charset="0"/>
                  <a:cs typeface="Arial" pitchFamily="34" charset="0"/>
                </a:rPr>
                <a:t>0.31</a:t>
              </a:r>
              <a:endParaRPr lang="zh-CN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50" name="图片 31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937" t="301" r="5981" b="79620"/>
            <a:stretch/>
          </p:blipFill>
          <p:spPr>
            <a:xfrm>
              <a:off x="6192564" y="1622171"/>
              <a:ext cx="515743" cy="515744"/>
            </a:xfrm>
            <a:prstGeom prst="rect">
              <a:avLst/>
            </a:prstGeom>
          </p:spPr>
        </p:pic>
        <p:pic>
          <p:nvPicPr>
            <p:cNvPr id="51" name="图片 32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7" t="68991" r="77904" b="10930"/>
            <a:stretch/>
          </p:blipFill>
          <p:spPr>
            <a:xfrm>
              <a:off x="6192564" y="2139362"/>
              <a:ext cx="515743" cy="515744"/>
            </a:xfrm>
            <a:prstGeom prst="rect">
              <a:avLst/>
            </a:prstGeom>
          </p:spPr>
        </p:pic>
        <p:sp>
          <p:nvSpPr>
            <p:cNvPr id="52" name="TextBox 51"/>
            <p:cNvSpPr txBox="1"/>
            <p:nvPr/>
          </p:nvSpPr>
          <p:spPr>
            <a:xfrm>
              <a:off x="6192573" y="2544084"/>
              <a:ext cx="515744" cy="461665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 smtClean="0">
                  <a:solidFill>
                    <a:srgbClr val="29A40C"/>
                  </a:solidFill>
                  <a:latin typeface="Arial" pitchFamily="34" charset="0"/>
                  <a:cs typeface="Arial" pitchFamily="34" charset="0"/>
                </a:rPr>
                <a:t>CD169</a:t>
              </a:r>
              <a:r>
                <a:rPr lang="en-US" altLang="zh-CN" sz="800" b="1" dirty="0" smtClean="0">
                  <a:latin typeface="Arial" pitchFamily="34" charset="0"/>
                  <a:cs typeface="Arial" pitchFamily="34" charset="0"/>
                </a:rPr>
                <a:t>   </a:t>
              </a:r>
            </a:p>
            <a:p>
              <a:pPr algn="ctr"/>
              <a:r>
                <a:rPr lang="en-US" altLang="zh-CN" sz="8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CD8</a:t>
              </a:r>
              <a:r>
                <a:rPr lang="en-US" altLang="zh-CN" sz="800" b="1" dirty="0" smtClean="0">
                  <a:latin typeface="Arial" pitchFamily="34" charset="0"/>
                  <a:cs typeface="Arial" pitchFamily="34" charset="0"/>
                </a:rPr>
                <a:t>  </a:t>
              </a:r>
            </a:p>
            <a:p>
              <a:pPr algn="ctr"/>
              <a:r>
                <a:rPr lang="en-US" altLang="zh-CN" sz="8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zh-CN" sz="8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DAPI</a:t>
              </a:r>
              <a:endParaRPr lang="zh-CN" altLang="en-US" sz="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3" name="直接箭头连接符 52"/>
            <p:cNvCxnSpPr/>
            <p:nvPr/>
          </p:nvCxnSpPr>
          <p:spPr>
            <a:xfrm>
              <a:off x="5908383" y="2244163"/>
              <a:ext cx="284181" cy="1138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矩形 17"/>
            <p:cNvSpPr/>
            <p:nvPr/>
          </p:nvSpPr>
          <p:spPr>
            <a:xfrm>
              <a:off x="5779161" y="2834345"/>
              <a:ext cx="204687" cy="1023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1414" y="1235992"/>
              <a:ext cx="4286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zh-CN" altLang="en-US" sz="2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02595" y="3440832"/>
              <a:ext cx="4286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zh-CN" altLang="en-US" sz="2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5275694" y="3770339"/>
              <a:ext cx="14657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Cervical cancer</a:t>
              </a:r>
              <a:endParaRPr lang="zh-CN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3745607" y="3770339"/>
              <a:ext cx="12955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Gastric cancer</a:t>
              </a:r>
              <a:endParaRPr lang="zh-CN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2204864" y="3668732"/>
              <a:ext cx="12961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Bile duct </a:t>
              </a:r>
            </a:p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carcinoma</a:t>
              </a:r>
              <a:endParaRPr lang="zh-CN" altLang="en-US" sz="1200" b="1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572432" y="3668207"/>
              <a:ext cx="13568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Hepatocellular carcinoma</a:t>
              </a:r>
              <a:endParaRPr lang="zh-CN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2283171" y="5662365"/>
              <a:ext cx="10797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latin typeface="Arial" pitchFamily="34" charset="0"/>
                  <a:cs typeface="Arial" pitchFamily="34" charset="0"/>
                </a:rPr>
                <a:t>Congenital </a:t>
              </a:r>
              <a:r>
                <a:rPr lang="en-US" altLang="zh-CN" sz="1200" b="1" dirty="0" err="1" smtClean="0">
                  <a:latin typeface="Arial" pitchFamily="34" charset="0"/>
                  <a:cs typeface="Arial" pitchFamily="34" charset="0"/>
                </a:rPr>
                <a:t>Megacolon</a:t>
              </a:r>
              <a:endParaRPr lang="zh-CN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3808090" y="5670654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latin typeface="Arial" pitchFamily="34" charset="0"/>
                  <a:cs typeface="Arial" pitchFamily="34" charset="0"/>
                </a:rPr>
                <a:t>Colorectal cancer</a:t>
              </a:r>
              <a:endParaRPr lang="zh-CN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矩形 47"/>
            <p:cNvSpPr/>
            <p:nvPr/>
          </p:nvSpPr>
          <p:spPr>
            <a:xfrm>
              <a:off x="4785214" y="1736942"/>
              <a:ext cx="1228123" cy="12281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9" name="直接连接符 68"/>
            <p:cNvCxnSpPr/>
            <p:nvPr/>
          </p:nvCxnSpPr>
          <p:spPr>
            <a:xfrm>
              <a:off x="3360324" y="2552358"/>
              <a:ext cx="1228123" cy="1138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>
              <a:off x="4779827" y="2552358"/>
              <a:ext cx="1228123" cy="1138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/>
            <p:cNvSpPr txBox="1"/>
            <p:nvPr/>
          </p:nvSpPr>
          <p:spPr>
            <a:xfrm>
              <a:off x="1293732" y="4171945"/>
              <a:ext cx="617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latin typeface="Arial" pitchFamily="34" charset="0"/>
                  <a:cs typeface="Arial" pitchFamily="34" charset="0"/>
                </a:rPr>
                <a:t>20.03</a:t>
              </a:r>
              <a:endParaRPr lang="zh-CN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2883379" y="4171422"/>
              <a:ext cx="617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latin typeface="Arial" pitchFamily="34" charset="0"/>
                  <a:cs typeface="Arial" pitchFamily="34" charset="0"/>
                </a:rPr>
                <a:t>20.62</a:t>
              </a:r>
              <a:endParaRPr lang="zh-CN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4539563" y="4171422"/>
              <a:ext cx="617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latin typeface="Arial" pitchFamily="34" charset="0"/>
                  <a:cs typeface="Arial" pitchFamily="34" charset="0"/>
                </a:rPr>
                <a:t>11.36</a:t>
              </a:r>
              <a:endParaRPr lang="zh-CN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6123739" y="4171422"/>
              <a:ext cx="617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latin typeface="Arial" pitchFamily="34" charset="0"/>
                  <a:cs typeface="Arial" pitchFamily="34" charset="0"/>
                </a:rPr>
                <a:t>12.83</a:t>
              </a:r>
              <a:endParaRPr lang="zh-CN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1300290" y="6116161"/>
              <a:ext cx="617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latin typeface="Arial" pitchFamily="34" charset="0"/>
                  <a:cs typeface="Arial" pitchFamily="34" charset="0"/>
                </a:rPr>
                <a:t>12.09</a:t>
              </a:r>
              <a:endParaRPr lang="zh-CN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2955387" y="6115638"/>
              <a:ext cx="617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latin typeface="Arial" pitchFamily="34" charset="0"/>
                  <a:cs typeface="Arial" pitchFamily="34" charset="0"/>
                </a:rPr>
                <a:t>8.56</a:t>
              </a:r>
              <a:endParaRPr lang="zh-CN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4539563" y="6115638"/>
              <a:ext cx="617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latin typeface="Arial" pitchFamily="34" charset="0"/>
                  <a:cs typeface="Arial" pitchFamily="34" charset="0"/>
                </a:rPr>
                <a:t>10.3</a:t>
              </a:r>
              <a:endParaRPr lang="zh-CN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02595" y="6897216"/>
            <a:ext cx="6755405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1400" b="1" kern="100" dirty="0">
                <a:latin typeface="Times New Roman"/>
                <a:cs typeface="Times New Roman"/>
              </a:rPr>
              <a:t>Figure S3.</a:t>
            </a:r>
            <a:r>
              <a:rPr lang="en-US" altLang="zh-CN" sz="1400" kern="100" dirty="0">
                <a:cs typeface="Times New Roman"/>
              </a:rPr>
              <a:t> </a:t>
            </a:r>
            <a:r>
              <a:rPr lang="en-US" altLang="zh-CN" sz="1400" b="1" kern="100" dirty="0">
                <a:latin typeface="Times New Roman"/>
                <a:cs typeface="Times New Roman"/>
              </a:rPr>
              <a:t>Detection of CD169</a:t>
            </a:r>
            <a:r>
              <a:rPr lang="en-US" altLang="zh-CN" sz="1400" b="1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400" b="1" kern="100" dirty="0">
                <a:latin typeface="Times New Roman"/>
                <a:cs typeface="Times New Roman"/>
              </a:rPr>
              <a:t>CD8</a:t>
            </a:r>
            <a:r>
              <a:rPr lang="en-US" altLang="zh-CN" sz="1400" b="1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400" b="1" kern="100" dirty="0">
                <a:latin typeface="Times New Roman"/>
                <a:cs typeface="Times New Roman"/>
              </a:rPr>
              <a:t> T cells.</a:t>
            </a:r>
            <a:endParaRPr lang="zh-CN" altLang="zh-CN" sz="1400" kern="100" dirty="0">
              <a:cs typeface="Times New Roman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1200" kern="100" dirty="0">
                <a:latin typeface="Times New Roman"/>
                <a:cs typeface="Times New Roman"/>
              </a:rPr>
              <a:t>(A) FACS analysis of CD169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200" kern="100" dirty="0">
                <a:latin typeface="Times New Roman"/>
                <a:cs typeface="Times New Roman"/>
              </a:rPr>
              <a:t>CD8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 </a:t>
            </a:r>
            <a:r>
              <a:rPr lang="en-US" altLang="zh-CN" sz="1200" kern="100" dirty="0">
                <a:latin typeface="Times New Roman"/>
                <a:cs typeface="Times New Roman"/>
              </a:rPr>
              <a:t>T cells in fresh leukocytes isolated from blood, tonsil and tumor-draining LN tissues.</a:t>
            </a:r>
            <a:r>
              <a:rPr lang="en-US" altLang="zh-CN" sz="1200" kern="100" dirty="0">
                <a:cs typeface="Times New Roman"/>
              </a:rPr>
              <a:t> </a:t>
            </a:r>
            <a:r>
              <a:rPr lang="en-US" altLang="zh-CN" sz="1200" kern="100" dirty="0">
                <a:latin typeface="Times New Roman"/>
                <a:cs typeface="Times New Roman"/>
              </a:rPr>
              <a:t>CD169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200" kern="100" dirty="0">
                <a:latin typeface="Times New Roman"/>
                <a:cs typeface="Times New Roman"/>
              </a:rPr>
              <a:t>CD8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 </a:t>
            </a:r>
            <a:r>
              <a:rPr lang="en-US" altLang="zh-CN" sz="1200" kern="100" dirty="0">
                <a:latin typeface="Times New Roman"/>
                <a:cs typeface="Times New Roman"/>
              </a:rPr>
              <a:t>T cells were then sorted from digested LN suspensions using </a:t>
            </a:r>
            <a:r>
              <a:rPr lang="en-US" altLang="zh-CN" sz="1200" kern="100" dirty="0" err="1">
                <a:latin typeface="Times New Roman"/>
                <a:cs typeface="Times New Roman"/>
              </a:rPr>
              <a:t>MoFlow</a:t>
            </a:r>
            <a:r>
              <a:rPr lang="en-US" altLang="zh-CN" sz="1200" kern="100" dirty="0">
                <a:latin typeface="Times New Roman"/>
                <a:cs typeface="Times New Roman"/>
              </a:rPr>
              <a:t> XDP and stained with a human CD169 antibody after </a:t>
            </a:r>
            <a:r>
              <a:rPr lang="en-US" altLang="zh-CN" sz="1200" kern="100" dirty="0" err="1">
                <a:latin typeface="Times New Roman"/>
                <a:cs typeface="Times New Roman"/>
              </a:rPr>
              <a:t>cytospin</a:t>
            </a:r>
            <a:r>
              <a:rPr lang="en-US" altLang="zh-CN" sz="1200" kern="100" dirty="0">
                <a:latin typeface="Times New Roman"/>
                <a:cs typeface="Times New Roman"/>
              </a:rPr>
              <a:t>. (B) Samples collected from untreated fresh tumor-draining LN tissues of patients with CRC (n = 25), hepatocellular carcinoma (n = 2), bile duct carcinoma (n = 2), gastric cancer (n = 3), cervical cancer (n = 3), </a:t>
            </a:r>
            <a:r>
              <a:rPr lang="en-US" altLang="zh-CN" sz="1200" kern="100" dirty="0" err="1">
                <a:latin typeface="Times New Roman"/>
                <a:cs typeface="Times New Roman"/>
              </a:rPr>
              <a:t>hemangioma</a:t>
            </a:r>
            <a:r>
              <a:rPr lang="en-US" altLang="zh-CN" sz="1200" kern="100" dirty="0">
                <a:latin typeface="Times New Roman"/>
                <a:cs typeface="Times New Roman"/>
              </a:rPr>
              <a:t> (n = 2) and congenital </a:t>
            </a:r>
            <a:r>
              <a:rPr lang="en-US" altLang="zh-CN" sz="1200" kern="100" dirty="0" err="1">
                <a:latin typeface="Times New Roman"/>
                <a:cs typeface="Times New Roman"/>
              </a:rPr>
              <a:t>megacolon</a:t>
            </a:r>
            <a:r>
              <a:rPr lang="en-US" altLang="zh-CN" sz="1200" kern="100" dirty="0">
                <a:latin typeface="Times New Roman"/>
                <a:cs typeface="Times New Roman"/>
              </a:rPr>
              <a:t> (n = 2) were analyzed by FACS for the ratios of CD169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200" kern="100" dirty="0">
                <a:latin typeface="Times New Roman"/>
                <a:cs typeface="Times New Roman"/>
              </a:rPr>
              <a:t>CD8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 </a:t>
            </a:r>
            <a:r>
              <a:rPr lang="en-US" altLang="zh-CN" sz="1200" kern="100" dirty="0">
                <a:latin typeface="Times New Roman"/>
                <a:cs typeface="Times New Roman"/>
              </a:rPr>
              <a:t>T cells.</a:t>
            </a:r>
            <a:endParaRPr lang="zh-CN" altLang="zh-CN" sz="1200" kern="100" dirty="0"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6690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suface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56" y="128464"/>
            <a:ext cx="2482453" cy="6858000"/>
          </a:xfrm>
          <a:prstGeom prst="rect">
            <a:avLst/>
          </a:prstGeom>
        </p:spPr>
      </p:pic>
      <p:pic>
        <p:nvPicPr>
          <p:cNvPr id="14" name="图片 13" descr="inside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128464"/>
            <a:ext cx="2500329" cy="4621684"/>
          </a:xfrm>
          <a:prstGeom prst="rect">
            <a:avLst/>
          </a:prstGeom>
        </p:spPr>
      </p:pic>
      <p:pic>
        <p:nvPicPr>
          <p:cNvPr id="15" name="图片 14" descr="NUCLEAR.tif"/>
          <p:cNvPicPr>
            <a:picLocks noChangeAspect="1"/>
          </p:cNvPicPr>
          <p:nvPr/>
        </p:nvPicPr>
        <p:blipFill rotWithShape="1">
          <a:blip r:embed="rId4" cstate="print"/>
          <a:srcRect t="14380"/>
          <a:stretch/>
        </p:blipFill>
        <p:spPr>
          <a:xfrm>
            <a:off x="3456586" y="4766452"/>
            <a:ext cx="2507258" cy="112446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7586" y="7113240"/>
            <a:ext cx="685800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1400" b="1" kern="100" dirty="0">
                <a:latin typeface="Times New Roman"/>
                <a:cs typeface="Times New Roman"/>
              </a:rPr>
              <a:t>Figure S4. Phenotypic and functional features of CD169</a:t>
            </a:r>
            <a:r>
              <a:rPr lang="en-US" altLang="zh-CN" sz="1400" b="1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400" b="1" kern="100" dirty="0">
                <a:latin typeface="Times New Roman"/>
                <a:cs typeface="Times New Roman"/>
              </a:rPr>
              <a:t>CD8</a:t>
            </a:r>
            <a:r>
              <a:rPr lang="en-US" altLang="zh-CN" sz="1400" b="1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400" b="1" kern="100" dirty="0">
                <a:latin typeface="Times New Roman"/>
                <a:cs typeface="Times New Roman"/>
              </a:rPr>
              <a:t> T cells in the tumor-draining LN of CRC patients.</a:t>
            </a:r>
            <a:endParaRPr lang="zh-CN" altLang="zh-CN" sz="1400" kern="100" dirty="0">
              <a:cs typeface="Times New Roman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1200" kern="100" dirty="0">
                <a:latin typeface="Times New Roman"/>
                <a:cs typeface="Times New Roman"/>
              </a:rPr>
              <a:t>The phenotypic characteristics of CD169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200" kern="100" dirty="0">
                <a:latin typeface="Times New Roman"/>
                <a:cs typeface="Times New Roman"/>
              </a:rPr>
              <a:t>CD8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200" kern="100" dirty="0">
                <a:latin typeface="Times New Roman"/>
                <a:cs typeface="Times New Roman"/>
              </a:rPr>
              <a:t> T (CD169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 </a:t>
            </a:r>
            <a:r>
              <a:rPr lang="en-US" altLang="zh-CN" sz="1200" kern="100" dirty="0">
                <a:latin typeface="Times New Roman"/>
                <a:cs typeface="Times New Roman"/>
              </a:rPr>
              <a:t>T</a:t>
            </a:r>
            <a:r>
              <a:rPr lang="en-US" altLang="zh-CN" sz="1200" kern="100" baseline="-25000" dirty="0">
                <a:latin typeface="Times New Roman"/>
                <a:cs typeface="Times New Roman"/>
              </a:rPr>
              <a:t>C</a:t>
            </a:r>
            <a:r>
              <a:rPr lang="en-US" altLang="zh-CN" sz="1200" kern="100" dirty="0">
                <a:latin typeface="Times New Roman"/>
                <a:cs typeface="Times New Roman"/>
              </a:rPr>
              <a:t>) cells were determined by flow </a:t>
            </a:r>
            <a:r>
              <a:rPr lang="en-US" altLang="zh-CN" sz="1200" kern="100" dirty="0" err="1">
                <a:latin typeface="Times New Roman"/>
                <a:cs typeface="Times New Roman"/>
              </a:rPr>
              <a:t>cytometry</a:t>
            </a:r>
            <a:r>
              <a:rPr lang="en-US" altLang="zh-CN" sz="1200" kern="100" dirty="0">
                <a:latin typeface="Times New Roman"/>
                <a:cs typeface="Times New Roman"/>
              </a:rPr>
              <a:t>. Leukocytes from fresh LN tissues were isolated for FACS analysis. The phenotypic characteristics of CD169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- </a:t>
            </a:r>
            <a:r>
              <a:rPr lang="en-US" altLang="zh-CN" sz="1200" kern="100" dirty="0">
                <a:latin typeface="Times New Roman"/>
                <a:cs typeface="Times New Roman"/>
              </a:rPr>
              <a:t>T</a:t>
            </a:r>
            <a:r>
              <a:rPr lang="en-US" altLang="zh-CN" sz="1200" kern="100" baseline="-25000" dirty="0">
                <a:latin typeface="Times New Roman"/>
                <a:cs typeface="Times New Roman"/>
              </a:rPr>
              <a:t>C</a:t>
            </a:r>
            <a:r>
              <a:rPr lang="en-US" altLang="zh-CN" sz="1200" kern="100" dirty="0">
                <a:latin typeface="Times New Roman"/>
                <a:cs typeface="Times New Roman"/>
              </a:rPr>
              <a:t> cells (left) and CD169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 </a:t>
            </a:r>
            <a:r>
              <a:rPr lang="en-US" altLang="zh-CN" sz="1200" kern="100" dirty="0">
                <a:latin typeface="Times New Roman"/>
                <a:cs typeface="Times New Roman"/>
              </a:rPr>
              <a:t>T</a:t>
            </a:r>
            <a:r>
              <a:rPr lang="en-US" altLang="zh-CN" sz="1200" kern="100" baseline="-25000" dirty="0">
                <a:latin typeface="Times New Roman"/>
                <a:cs typeface="Times New Roman"/>
              </a:rPr>
              <a:t>C</a:t>
            </a:r>
            <a:r>
              <a:rPr lang="en-US" altLang="zh-CN" sz="1200" kern="100" dirty="0">
                <a:latin typeface="Times New Roman"/>
                <a:cs typeface="Times New Roman"/>
              </a:rPr>
              <a:t> cells (right) were determined by flow </a:t>
            </a:r>
            <a:r>
              <a:rPr lang="en-US" altLang="zh-CN" sz="1200" kern="100" dirty="0" err="1">
                <a:latin typeface="Times New Roman"/>
                <a:cs typeface="Times New Roman"/>
              </a:rPr>
              <a:t>cytometry</a:t>
            </a:r>
            <a:r>
              <a:rPr lang="en-US" altLang="zh-CN" sz="1200" kern="100" dirty="0">
                <a:latin typeface="Times New Roman"/>
                <a:cs typeface="Times New Roman"/>
              </a:rPr>
              <a:t>. The illustrated data are representative of at least four separate experiments.</a:t>
            </a:r>
            <a:endParaRPr lang="zh-CN" altLang="zh-CN" sz="1200" kern="100" dirty="0"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36712" y="-15552"/>
            <a:ext cx="5555342" cy="7966116"/>
            <a:chOff x="836712" y="1280592"/>
            <a:chExt cx="5555342" cy="7966116"/>
          </a:xfrm>
        </p:grpSpPr>
        <p:graphicFrame>
          <p:nvGraphicFramePr>
            <p:cNvPr id="7" name="内容占位符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90082928"/>
                </p:ext>
              </p:extLst>
            </p:nvPr>
          </p:nvGraphicFramePr>
          <p:xfrm>
            <a:off x="1105643" y="5531932"/>
            <a:ext cx="5286411" cy="371477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8" name="内容占位符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53814833"/>
                </p:ext>
              </p:extLst>
            </p:nvPr>
          </p:nvGraphicFramePr>
          <p:xfrm>
            <a:off x="836712" y="1605354"/>
            <a:ext cx="4286248" cy="364333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>
              <a:off x="961651" y="1280592"/>
              <a:ext cx="4286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zh-CN" altLang="en-US" sz="2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61627" y="5169024"/>
              <a:ext cx="4286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zh-CN" altLang="en-US" sz="20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16632" y="7858288"/>
            <a:ext cx="66247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1400" b="1" kern="100" dirty="0">
                <a:latin typeface="Times New Roman"/>
                <a:cs typeface="Times New Roman"/>
              </a:rPr>
              <a:t>Figure S5. Phenotype of CD169</a:t>
            </a:r>
            <a:r>
              <a:rPr lang="en-US" altLang="zh-CN" sz="1400" b="1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400" b="1" kern="100" dirty="0">
                <a:latin typeface="Times New Roman"/>
                <a:cs typeface="Times New Roman"/>
              </a:rPr>
              <a:t>CD8</a:t>
            </a:r>
            <a:r>
              <a:rPr lang="en-US" altLang="zh-CN" sz="1400" b="1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400" b="1" kern="100" dirty="0">
                <a:latin typeface="Times New Roman"/>
                <a:cs typeface="Times New Roman"/>
              </a:rPr>
              <a:t> T cells.</a:t>
            </a:r>
            <a:endParaRPr lang="zh-CN" altLang="zh-CN" sz="1400" kern="100" dirty="0">
              <a:cs typeface="Times New Roman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1200" kern="100" dirty="0">
                <a:latin typeface="Times New Roman"/>
                <a:cs typeface="Times New Roman"/>
              </a:rPr>
              <a:t>(A) Positive correlations between levels of CD69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200" kern="100" dirty="0">
                <a:latin typeface="Times New Roman"/>
                <a:cs typeface="Times New Roman"/>
              </a:rPr>
              <a:t>CD8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200" kern="100" dirty="0">
                <a:latin typeface="Times New Roman"/>
                <a:cs typeface="Times New Roman"/>
              </a:rPr>
              <a:t> and CD169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200" kern="100" dirty="0">
                <a:latin typeface="Times New Roman"/>
                <a:cs typeface="Times New Roman"/>
              </a:rPr>
              <a:t>CD8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200" kern="100" dirty="0">
                <a:latin typeface="Times New Roman"/>
                <a:cs typeface="Times New Roman"/>
              </a:rPr>
              <a:t> T leucocytes (n = 15). (B) Positive correlations between levels of HLA-DR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200" kern="100" dirty="0">
                <a:latin typeface="Times New Roman"/>
                <a:cs typeface="Times New Roman"/>
              </a:rPr>
              <a:t>CD8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200" kern="100" dirty="0">
                <a:latin typeface="Times New Roman"/>
                <a:cs typeface="Times New Roman"/>
              </a:rPr>
              <a:t> and CD169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200" kern="100" dirty="0">
                <a:latin typeface="Times New Roman"/>
                <a:cs typeface="Times New Roman"/>
              </a:rPr>
              <a:t>CD8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200" kern="100" dirty="0">
                <a:latin typeface="Times New Roman"/>
                <a:cs typeface="Times New Roman"/>
              </a:rPr>
              <a:t> T leucocytes. Samples used in A and B were tumor-draining LN from CRC patients (n = 11).</a:t>
            </a:r>
            <a:endParaRPr lang="zh-CN" altLang="zh-CN" sz="1200" kern="100" dirty="0"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5995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427038" y="2024063"/>
          <a:ext cx="6072187" cy="314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5" name="Prism 6" r:id="rId3" imgW="6083052" imgH="3147026" progId="Prism6.Document">
                  <p:embed/>
                </p:oleObj>
              </mc:Choice>
              <mc:Fallback>
                <p:oleObj name="Prism 6" r:id="rId3" imgW="6083052" imgH="3147026" progId="Prism6.Document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038" y="2024063"/>
                        <a:ext cx="6072187" cy="3146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0" y="5616748"/>
            <a:ext cx="68580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1400" b="1" kern="100" dirty="0">
                <a:latin typeface="Times New Roman"/>
                <a:cs typeface="Times New Roman"/>
              </a:rPr>
              <a:t>Figure S6. Memory CD169</a:t>
            </a:r>
            <a:r>
              <a:rPr lang="en-US" altLang="zh-CN" sz="1400" b="1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400" b="1" kern="100" dirty="0">
                <a:latin typeface="Times New Roman"/>
                <a:cs typeface="Times New Roman"/>
              </a:rPr>
              <a:t>CD8</a:t>
            </a:r>
            <a:r>
              <a:rPr lang="en-US" altLang="zh-CN" sz="1400" b="1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400" b="1" kern="100" dirty="0">
                <a:latin typeface="Times New Roman"/>
                <a:cs typeface="Times New Roman"/>
              </a:rPr>
              <a:t> T cells showed higher expression of CD127.</a:t>
            </a:r>
            <a:endParaRPr lang="zh-CN" altLang="zh-CN" sz="1400" kern="100" dirty="0">
              <a:cs typeface="Times New Roman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1200" kern="100" dirty="0">
                <a:latin typeface="Times New Roman"/>
                <a:cs typeface="Times New Roman"/>
              </a:rPr>
              <a:t>CD169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200" kern="100" dirty="0">
                <a:latin typeface="Times New Roman"/>
                <a:cs typeface="Times New Roman"/>
              </a:rPr>
              <a:t> (red bars) and CD169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-</a:t>
            </a:r>
            <a:r>
              <a:rPr lang="en-US" altLang="zh-CN" sz="1200" kern="100" dirty="0">
                <a:latin typeface="Times New Roman"/>
                <a:cs typeface="Times New Roman"/>
              </a:rPr>
              <a:t> (blue bars) CD8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200" kern="100" dirty="0">
                <a:latin typeface="Times New Roman"/>
                <a:cs typeface="Times New Roman"/>
              </a:rPr>
              <a:t> T cells gated on CD45RA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-</a:t>
            </a:r>
            <a:r>
              <a:rPr lang="en-US" altLang="zh-CN" sz="1200" kern="100" dirty="0">
                <a:latin typeface="Times New Roman"/>
                <a:cs typeface="Times New Roman"/>
              </a:rPr>
              <a:t> T cells in tumor-draining LNs compiled from 25 donors. Cervical carcinoma (CC), n = 13; colorectal cancer (CRC), n = 8; gastric carcinoma (GC), n = 4. CD169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200" kern="100" dirty="0">
                <a:latin typeface="Times New Roman"/>
                <a:cs typeface="Times New Roman"/>
              </a:rPr>
              <a:t>CD8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 </a:t>
            </a:r>
            <a:r>
              <a:rPr lang="en-US" altLang="zh-CN" sz="1200" kern="100" dirty="0">
                <a:latin typeface="Times New Roman"/>
                <a:cs typeface="Times New Roman"/>
              </a:rPr>
              <a:t>memory T cells expressed a higher CD127 level than CD169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-</a:t>
            </a:r>
            <a:r>
              <a:rPr lang="en-US" altLang="zh-CN" sz="1200" kern="100" dirty="0">
                <a:latin typeface="Times New Roman"/>
                <a:cs typeface="Times New Roman"/>
              </a:rPr>
              <a:t>CD8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 </a:t>
            </a:r>
            <a:r>
              <a:rPr lang="en-US" altLang="zh-CN" sz="1200" kern="100" dirty="0">
                <a:latin typeface="Times New Roman"/>
                <a:cs typeface="Times New Roman"/>
              </a:rPr>
              <a:t>memory T cells in LNs.</a:t>
            </a:r>
            <a:endParaRPr lang="zh-CN" altLang="zh-CN" sz="1200" kern="100" dirty="0"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7584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10211" y="5135011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latin typeface="Arial" pitchFamily="34" charset="0"/>
                <a:cs typeface="Arial" pitchFamily="34" charset="0"/>
              </a:rPr>
              <a:t>CC</a:t>
            </a:r>
            <a:endParaRPr lang="zh-CN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66195" y="2576764"/>
            <a:ext cx="10029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latin typeface="Arial" pitchFamily="34" charset="0"/>
                <a:cs typeface="Arial" pitchFamily="34" charset="0"/>
              </a:rPr>
              <a:t>GC</a:t>
            </a:r>
            <a:endParaRPr lang="zh-CN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38203" y="108719"/>
            <a:ext cx="786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latin typeface="Arial" pitchFamily="34" charset="0"/>
                <a:cs typeface="Arial" pitchFamily="34" charset="0"/>
              </a:rPr>
              <a:t>CRC</a:t>
            </a:r>
            <a:endParaRPr lang="zh-CN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41355" y="56456"/>
            <a:ext cx="4286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Arial" pitchFamily="34" charset="0"/>
                <a:cs typeface="Arial" pitchFamily="34" charset="0"/>
              </a:rPr>
              <a:t>A</a:t>
            </a:r>
            <a:endParaRPr lang="zh-CN" alt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41331" y="2504728"/>
            <a:ext cx="4286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Arial" pitchFamily="34" charset="0"/>
                <a:cs typeface="Arial" pitchFamily="34" charset="0"/>
              </a:rPr>
              <a:t>B</a:t>
            </a:r>
            <a:endParaRPr lang="zh-CN" alt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45503" y="5025008"/>
            <a:ext cx="4286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Arial" pitchFamily="34" charset="0"/>
                <a:cs typeface="Arial" pitchFamily="34" charset="0"/>
              </a:rPr>
              <a:t>C</a:t>
            </a:r>
            <a:endParaRPr lang="zh-CN" altLang="en-US" sz="2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1196413"/>
              </p:ext>
            </p:extLst>
          </p:nvPr>
        </p:nvGraphicFramePr>
        <p:xfrm>
          <a:off x="2043771" y="2745102"/>
          <a:ext cx="2823198" cy="21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5" name="Prism 6" r:id="rId3" imgW="7790456" imgH="5970634" progId="Prism6.Document">
                  <p:embed/>
                </p:oleObj>
              </mc:Choice>
              <mc:Fallback>
                <p:oleObj name="Prism 6" r:id="rId3" imgW="7790456" imgH="5970634" progId="Prism6.Document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3771" y="2745102"/>
                        <a:ext cx="2823198" cy="216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73669948"/>
              </p:ext>
            </p:extLst>
          </p:nvPr>
        </p:nvGraphicFramePr>
        <p:xfrm>
          <a:off x="2040155" y="5330054"/>
          <a:ext cx="2817890" cy="21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6" name="Prism 6" r:id="rId5" imgW="7790456" imgH="5970634" progId="Prism6.Document">
                  <p:embed/>
                </p:oleObj>
              </mc:Choice>
              <mc:Fallback>
                <p:oleObj name="Prism 6" r:id="rId5" imgW="7790456" imgH="5970634" progId="Prism6.Document">
                  <p:embed/>
                  <p:pic>
                    <p:nvPicPr>
                      <p:cNvPr id="0" name="Picture 1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0155" y="5330054"/>
                        <a:ext cx="2817890" cy="216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8" name="Object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559466050"/>
              </p:ext>
            </p:extLst>
          </p:nvPr>
        </p:nvGraphicFramePr>
        <p:xfrm>
          <a:off x="2048534" y="301551"/>
          <a:ext cx="2817813" cy="216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7" name="Prism 6" r:id="rId7" imgW="7790456" imgH="5972074" progId="Prism6.Document">
                  <p:embed/>
                </p:oleObj>
              </mc:Choice>
              <mc:Fallback>
                <p:oleObj name="Prism 6" r:id="rId7" imgW="7790456" imgH="5972074" progId="Prism6.Document">
                  <p:embed/>
                  <p:pic>
                    <p:nvPicPr>
                      <p:cNvPr id="0" name="Picture 1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8534" y="301551"/>
                        <a:ext cx="2817813" cy="2160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0" y="7703820"/>
            <a:ext cx="681337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1400" b="1" kern="100" dirty="0">
                <a:latin typeface="Times New Roman"/>
                <a:cs typeface="Times New Roman"/>
              </a:rPr>
              <a:t>Figure S7. Phenotypic and functional features of CD169</a:t>
            </a:r>
            <a:r>
              <a:rPr lang="en-US" altLang="zh-CN" sz="1400" b="1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400" b="1" kern="100" dirty="0">
                <a:latin typeface="Times New Roman"/>
                <a:cs typeface="Times New Roman"/>
              </a:rPr>
              <a:t>CD8</a:t>
            </a:r>
            <a:r>
              <a:rPr lang="en-US" altLang="zh-CN" sz="1400" b="1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400" b="1" kern="100" dirty="0">
                <a:latin typeface="Times New Roman"/>
                <a:cs typeface="Times New Roman"/>
              </a:rPr>
              <a:t> T cells in the tumor-draining LN of CRC, GC and CC.</a:t>
            </a:r>
            <a:endParaRPr lang="zh-CN" altLang="zh-CN" sz="1400" kern="100" dirty="0">
              <a:cs typeface="Times New Roman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1200" kern="100" dirty="0">
                <a:latin typeface="Times New Roman"/>
                <a:cs typeface="Times New Roman"/>
              </a:rPr>
              <a:t>Phenotypic characteristics of CD169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200" kern="100" dirty="0">
                <a:latin typeface="Times New Roman"/>
                <a:cs typeface="Times New Roman"/>
              </a:rPr>
              <a:t>CD8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200" kern="100" dirty="0">
                <a:latin typeface="Times New Roman"/>
                <a:cs typeface="Times New Roman"/>
              </a:rPr>
              <a:t> T cells in the tumor-draining LN of CRC, GC and CC were determined by flow </a:t>
            </a:r>
            <a:r>
              <a:rPr lang="en-US" altLang="zh-CN" sz="1200" kern="100" dirty="0" err="1">
                <a:latin typeface="Times New Roman"/>
                <a:cs typeface="Times New Roman"/>
              </a:rPr>
              <a:t>cytometry</a:t>
            </a:r>
            <a:r>
              <a:rPr lang="en-US" altLang="zh-CN" sz="1200" kern="100" dirty="0">
                <a:latin typeface="Times New Roman"/>
                <a:cs typeface="Times New Roman"/>
              </a:rPr>
              <a:t>. Results are presented as the mean ± SEM of four separate experiments.</a:t>
            </a:r>
            <a:endParaRPr lang="zh-CN" altLang="zh-CN" sz="1200" kern="100" dirty="0"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6076" y="-15552"/>
            <a:ext cx="6117260" cy="7496412"/>
            <a:chOff x="336076" y="920552"/>
            <a:chExt cx="6117260" cy="7496412"/>
          </a:xfrm>
        </p:grpSpPr>
        <p:sp>
          <p:nvSpPr>
            <p:cNvPr id="13" name="TextBox 12"/>
            <p:cNvSpPr txBox="1"/>
            <p:nvPr/>
          </p:nvSpPr>
          <p:spPr>
            <a:xfrm>
              <a:off x="336100" y="920552"/>
              <a:ext cx="4286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zh-CN" altLang="en-US" sz="2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36076" y="4696906"/>
              <a:ext cx="4286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zh-CN" altLang="en-US" sz="2000" b="1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8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11717032"/>
                </p:ext>
              </p:extLst>
            </p:nvPr>
          </p:nvGraphicFramePr>
          <p:xfrm>
            <a:off x="4412767" y="1384795"/>
            <a:ext cx="1670050" cy="1522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58" name="Prism 6" r:id="rId3" imgW="2940868" imgH="2680266" progId="Prism6.Document">
                    <p:embed/>
                  </p:oleObj>
                </mc:Choice>
                <mc:Fallback>
                  <p:oleObj name="Prism 6" r:id="rId3" imgW="2940868" imgH="2680266" progId="Prism6.Document">
                    <p:embed/>
                    <p:pic>
                      <p:nvPicPr>
                        <p:cNvPr id="0" name="Picture 6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12767" y="1384795"/>
                          <a:ext cx="1670050" cy="15224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69973880"/>
                </p:ext>
              </p:extLst>
            </p:nvPr>
          </p:nvGraphicFramePr>
          <p:xfrm>
            <a:off x="431800" y="1320800"/>
            <a:ext cx="1743075" cy="1587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59" name="Prism 6" r:id="rId5" imgW="2941320" imgH="2680716" progId="Prism6.Document">
                    <p:embed/>
                  </p:oleObj>
                </mc:Choice>
                <mc:Fallback>
                  <p:oleObj name="Prism 6" r:id="rId5" imgW="2941320" imgH="2680716" progId="Prism6.Document">
                    <p:embed/>
                    <p:pic>
                      <p:nvPicPr>
                        <p:cNvPr id="0" name="Picture 6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1800" y="1320800"/>
                          <a:ext cx="1743075" cy="1587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2901964"/>
                </p:ext>
              </p:extLst>
            </p:nvPr>
          </p:nvGraphicFramePr>
          <p:xfrm>
            <a:off x="428605" y="2996624"/>
            <a:ext cx="1744390" cy="15898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60" name="Prism 6" r:id="rId7" imgW="2940868" imgH="2680266" progId="Prism6.Document">
                    <p:embed/>
                  </p:oleObj>
                </mc:Choice>
                <mc:Fallback>
                  <p:oleObj name="Prism 6" r:id="rId7" imgW="2940868" imgH="2680266" progId="Prism6.Document">
                    <p:embed/>
                    <p:pic>
                      <p:nvPicPr>
                        <p:cNvPr id="0" name="Picture 6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605" y="2996624"/>
                          <a:ext cx="1744390" cy="158989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56986602"/>
                </p:ext>
              </p:extLst>
            </p:nvPr>
          </p:nvGraphicFramePr>
          <p:xfrm>
            <a:off x="2457450" y="2993847"/>
            <a:ext cx="1744663" cy="1590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61" name="Prism 6" r:id="rId9" imgW="2940868" imgH="2680266" progId="Prism6.Document">
                    <p:embed/>
                  </p:oleObj>
                </mc:Choice>
                <mc:Fallback>
                  <p:oleObj name="Prism 6" r:id="rId9" imgW="2940868" imgH="2680266" progId="Prism6.Document">
                    <p:embed/>
                    <p:pic>
                      <p:nvPicPr>
                        <p:cNvPr id="0" name="Picture 6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57450" y="2993847"/>
                          <a:ext cx="1744663" cy="15906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49896007"/>
                </p:ext>
              </p:extLst>
            </p:nvPr>
          </p:nvGraphicFramePr>
          <p:xfrm>
            <a:off x="4423880" y="3047418"/>
            <a:ext cx="1670050" cy="1522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62" name="Prism 6" r:id="rId11" imgW="2940868" imgH="2680266" progId="Prism6.Document">
                    <p:embed/>
                  </p:oleObj>
                </mc:Choice>
                <mc:Fallback>
                  <p:oleObj name="Prism 6" r:id="rId11" imgW="2940868" imgH="2680266" progId="Prism6.Document">
                    <p:embed/>
                    <p:pic>
                      <p:nvPicPr>
                        <p:cNvPr id="0" name="Picture 6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23880" y="3047418"/>
                          <a:ext cx="1670050" cy="15224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59352742"/>
                </p:ext>
              </p:extLst>
            </p:nvPr>
          </p:nvGraphicFramePr>
          <p:xfrm>
            <a:off x="2455863" y="1319213"/>
            <a:ext cx="1743075" cy="1587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63" name="Prism 6" r:id="rId13" imgW="2941320" imgH="2680716" progId="Prism6.Document">
                    <p:embed/>
                  </p:oleObj>
                </mc:Choice>
                <mc:Fallback>
                  <p:oleObj name="Prism 6" r:id="rId13" imgW="2941320" imgH="2680716" progId="Prism6.Document">
                    <p:embed/>
                    <p:pic>
                      <p:nvPicPr>
                        <p:cNvPr id="0" name="Picture 6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55863" y="1319213"/>
                          <a:ext cx="1743075" cy="1587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文本框 24"/>
            <p:cNvSpPr txBox="1"/>
            <p:nvPr/>
          </p:nvSpPr>
          <p:spPr>
            <a:xfrm>
              <a:off x="5327445" y="1519658"/>
              <a:ext cx="8044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CD169</a:t>
              </a:r>
              <a:r>
                <a:rPr lang="en-US" altLang="zh-CN" sz="1000" b="1" baseline="30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HiHi</a:t>
              </a:r>
              <a:endParaRPr lang="zh-CN" altLang="en-US" sz="10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文本框 27"/>
            <p:cNvSpPr txBox="1"/>
            <p:nvPr/>
          </p:nvSpPr>
          <p:spPr>
            <a:xfrm>
              <a:off x="5518605" y="2319327"/>
              <a:ext cx="9013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CD169</a:t>
              </a:r>
              <a:r>
                <a:rPr lang="en-US" altLang="zh-CN" sz="100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LoLo</a:t>
              </a:r>
              <a:endParaRPr lang="zh-CN" altLang="en-US" sz="10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文本框 3"/>
            <p:cNvSpPr txBox="1"/>
            <p:nvPr/>
          </p:nvSpPr>
          <p:spPr>
            <a:xfrm>
              <a:off x="1196752" y="1168796"/>
              <a:ext cx="504822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PLN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0" name="文本框 11"/>
            <p:cNvSpPr txBox="1"/>
            <p:nvPr/>
          </p:nvSpPr>
          <p:spPr>
            <a:xfrm>
              <a:off x="3074664" y="1169819"/>
              <a:ext cx="498352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DLN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1" name="文本框 12"/>
            <p:cNvSpPr txBox="1"/>
            <p:nvPr/>
          </p:nvSpPr>
          <p:spPr>
            <a:xfrm>
              <a:off x="4725144" y="1168962"/>
              <a:ext cx="1332661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Combined regions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9" name="文本框 2"/>
            <p:cNvSpPr txBox="1"/>
            <p:nvPr/>
          </p:nvSpPr>
          <p:spPr>
            <a:xfrm>
              <a:off x="1361642" y="2144688"/>
              <a:ext cx="6992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CD169</a:t>
              </a:r>
              <a:r>
                <a:rPr lang="en-US" altLang="zh-CN" sz="100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</a:t>
              </a:r>
              <a:endParaRPr lang="zh-CN" altLang="en-US" sz="10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文本框 16"/>
            <p:cNvSpPr txBox="1"/>
            <p:nvPr/>
          </p:nvSpPr>
          <p:spPr>
            <a:xfrm>
              <a:off x="1246220" y="3752697"/>
              <a:ext cx="8222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CD169</a:t>
              </a:r>
              <a:r>
                <a:rPr lang="en-US" altLang="zh-CN" sz="100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</a:t>
              </a:r>
              <a:endParaRPr lang="zh-CN" altLang="en-US" sz="10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文本框 17"/>
            <p:cNvSpPr txBox="1"/>
            <p:nvPr/>
          </p:nvSpPr>
          <p:spPr>
            <a:xfrm>
              <a:off x="1364212" y="1610435"/>
              <a:ext cx="7686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CD169</a:t>
              </a:r>
              <a:r>
                <a:rPr lang="en-US" altLang="zh-CN" sz="1000" b="1" baseline="30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  <a:endParaRPr lang="zh-CN" altLang="en-US" sz="10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文本框 18"/>
            <p:cNvSpPr txBox="1"/>
            <p:nvPr/>
          </p:nvSpPr>
          <p:spPr>
            <a:xfrm>
              <a:off x="3267725" y="2192938"/>
              <a:ext cx="69752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CD169</a:t>
              </a:r>
              <a:r>
                <a:rPr lang="en-US" altLang="zh-CN" sz="100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</a:t>
              </a:r>
              <a:endParaRPr lang="zh-CN" altLang="en-US" sz="10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文本框 19"/>
            <p:cNvSpPr txBox="1"/>
            <p:nvPr/>
          </p:nvSpPr>
          <p:spPr>
            <a:xfrm>
              <a:off x="3140968" y="3910999"/>
              <a:ext cx="80276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CD169</a:t>
              </a:r>
              <a:r>
                <a:rPr lang="en-US" altLang="zh-CN" sz="100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</a:t>
              </a:r>
              <a:endParaRPr lang="zh-CN" altLang="en-US" sz="10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文本框 20"/>
            <p:cNvSpPr txBox="1"/>
            <p:nvPr/>
          </p:nvSpPr>
          <p:spPr>
            <a:xfrm>
              <a:off x="5237546" y="1987286"/>
              <a:ext cx="7181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CD169</a:t>
              </a:r>
              <a:r>
                <a:rPr lang="en-US" altLang="zh-CN" sz="1000" b="1" baseline="30000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Het</a:t>
              </a:r>
              <a:endParaRPr lang="zh-CN" altLang="en-US" sz="1000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文本框 21"/>
            <p:cNvSpPr txBox="1"/>
            <p:nvPr/>
          </p:nvSpPr>
          <p:spPr>
            <a:xfrm>
              <a:off x="1293599" y="3148142"/>
              <a:ext cx="6940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CD169</a:t>
              </a:r>
              <a:r>
                <a:rPr lang="en-US" altLang="zh-CN" sz="1000" b="1" baseline="30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  <a:endParaRPr lang="zh-CN" altLang="en-US" sz="10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文本框 22"/>
            <p:cNvSpPr txBox="1"/>
            <p:nvPr/>
          </p:nvSpPr>
          <p:spPr>
            <a:xfrm>
              <a:off x="3403612" y="1521021"/>
              <a:ext cx="7197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CD169</a:t>
              </a:r>
              <a:r>
                <a:rPr lang="en-US" altLang="zh-CN" sz="1000" b="1" baseline="30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  <a:endParaRPr lang="zh-CN" altLang="en-US" sz="10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文本框 23"/>
            <p:cNvSpPr txBox="1"/>
            <p:nvPr/>
          </p:nvSpPr>
          <p:spPr>
            <a:xfrm>
              <a:off x="3307689" y="3133483"/>
              <a:ext cx="6716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CD169</a:t>
              </a:r>
              <a:r>
                <a:rPr lang="en-US" altLang="zh-CN" sz="1000" b="1" baseline="30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  <a:endParaRPr lang="zh-CN" altLang="en-US" sz="10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文本框 26"/>
            <p:cNvSpPr txBox="1"/>
            <p:nvPr/>
          </p:nvSpPr>
          <p:spPr>
            <a:xfrm>
              <a:off x="5051510" y="3428120"/>
              <a:ext cx="86439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CD169</a:t>
              </a:r>
              <a:r>
                <a:rPr lang="en-US" altLang="zh-CN" sz="1050" b="1" baseline="30000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Het</a:t>
              </a:r>
              <a:endParaRPr lang="zh-CN" altLang="en-US" sz="1050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1944177" y="1900710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组合 292873"/>
            <p:cNvGrpSpPr/>
            <p:nvPr/>
          </p:nvGrpSpPr>
          <p:grpSpPr>
            <a:xfrm>
              <a:off x="2019073" y="1843785"/>
              <a:ext cx="72730" cy="667255"/>
              <a:chOff x="3744683" y="2781382"/>
              <a:chExt cx="100144" cy="918758"/>
            </a:xfrm>
          </p:grpSpPr>
          <p:grpSp>
            <p:nvGrpSpPr>
              <p:cNvPr id="54" name="组合 292864"/>
              <p:cNvGrpSpPr/>
              <p:nvPr/>
            </p:nvGrpSpPr>
            <p:grpSpPr>
              <a:xfrm>
                <a:off x="3744683" y="2781382"/>
                <a:ext cx="100144" cy="917066"/>
                <a:chOff x="3544388" y="2859763"/>
                <a:chExt cx="100144" cy="917066"/>
              </a:xfrm>
            </p:grpSpPr>
            <p:cxnSp>
              <p:nvCxnSpPr>
                <p:cNvPr id="56" name="直接连接符 55"/>
                <p:cNvCxnSpPr/>
                <p:nvPr/>
              </p:nvCxnSpPr>
              <p:spPr>
                <a:xfrm>
                  <a:off x="3641559" y="2859763"/>
                  <a:ext cx="2973" cy="91706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直接连接符 56"/>
                <p:cNvCxnSpPr/>
                <p:nvPr/>
              </p:nvCxnSpPr>
              <p:spPr>
                <a:xfrm>
                  <a:off x="3544388" y="2859763"/>
                  <a:ext cx="8708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5" name="直接连接符 54"/>
              <p:cNvCxnSpPr/>
              <p:nvPr/>
            </p:nvCxnSpPr>
            <p:spPr>
              <a:xfrm>
                <a:off x="3757742" y="3700140"/>
                <a:ext cx="8708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43"/>
            <p:cNvGrpSpPr/>
            <p:nvPr/>
          </p:nvGrpSpPr>
          <p:grpSpPr>
            <a:xfrm>
              <a:off x="3838442" y="1820728"/>
              <a:ext cx="66405" cy="684000"/>
              <a:chOff x="3753392" y="2624272"/>
              <a:chExt cx="91435" cy="1075868"/>
            </a:xfrm>
          </p:grpSpPr>
          <p:grpSp>
            <p:nvGrpSpPr>
              <p:cNvPr id="50" name="组合 44"/>
              <p:cNvGrpSpPr/>
              <p:nvPr/>
            </p:nvGrpSpPr>
            <p:grpSpPr>
              <a:xfrm>
                <a:off x="3753392" y="2624272"/>
                <a:ext cx="91435" cy="1074176"/>
                <a:chOff x="3553097" y="2702653"/>
                <a:chExt cx="91435" cy="1074176"/>
              </a:xfrm>
            </p:grpSpPr>
            <p:cxnSp>
              <p:nvCxnSpPr>
                <p:cNvPr id="52" name="直接连接符 51"/>
                <p:cNvCxnSpPr/>
                <p:nvPr/>
              </p:nvCxnSpPr>
              <p:spPr>
                <a:xfrm>
                  <a:off x="3643610" y="2702653"/>
                  <a:ext cx="922" cy="107417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直接连接符 52"/>
                <p:cNvCxnSpPr/>
                <p:nvPr/>
              </p:nvCxnSpPr>
              <p:spPr>
                <a:xfrm>
                  <a:off x="3553097" y="2703001"/>
                  <a:ext cx="8708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直接连接符 50"/>
              <p:cNvCxnSpPr/>
              <p:nvPr/>
            </p:nvCxnSpPr>
            <p:spPr>
              <a:xfrm>
                <a:off x="3757742" y="3700140"/>
                <a:ext cx="8708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49"/>
            <p:cNvGrpSpPr/>
            <p:nvPr/>
          </p:nvGrpSpPr>
          <p:grpSpPr>
            <a:xfrm>
              <a:off x="3910834" y="3382392"/>
              <a:ext cx="69572" cy="468000"/>
              <a:chOff x="3757742" y="2972956"/>
              <a:chExt cx="95795" cy="737465"/>
            </a:xfrm>
          </p:grpSpPr>
          <p:grpSp>
            <p:nvGrpSpPr>
              <p:cNvPr id="46" name="组合 50"/>
              <p:cNvGrpSpPr/>
              <p:nvPr/>
            </p:nvGrpSpPr>
            <p:grpSpPr>
              <a:xfrm>
                <a:off x="3762101" y="2972956"/>
                <a:ext cx="91436" cy="737465"/>
                <a:chOff x="3561806" y="3051337"/>
                <a:chExt cx="91436" cy="737465"/>
              </a:xfrm>
            </p:grpSpPr>
            <p:cxnSp>
              <p:nvCxnSpPr>
                <p:cNvPr id="48" name="直接连接符 47"/>
                <p:cNvCxnSpPr/>
                <p:nvPr/>
              </p:nvCxnSpPr>
              <p:spPr>
                <a:xfrm flipH="1">
                  <a:off x="3653241" y="3051337"/>
                  <a:ext cx="1" cy="73746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直接连接符 48"/>
                <p:cNvCxnSpPr/>
                <p:nvPr/>
              </p:nvCxnSpPr>
              <p:spPr>
                <a:xfrm>
                  <a:off x="3561806" y="3051337"/>
                  <a:ext cx="9143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直接连接符 46"/>
              <p:cNvCxnSpPr/>
              <p:nvPr/>
            </p:nvCxnSpPr>
            <p:spPr>
              <a:xfrm>
                <a:off x="3757742" y="3700140"/>
                <a:ext cx="8708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组合 58"/>
            <p:cNvGrpSpPr/>
            <p:nvPr/>
          </p:nvGrpSpPr>
          <p:grpSpPr>
            <a:xfrm>
              <a:off x="1883458" y="3349458"/>
              <a:ext cx="69571" cy="432000"/>
              <a:chOff x="3757742" y="2972956"/>
              <a:chExt cx="95794" cy="727184"/>
            </a:xfrm>
          </p:grpSpPr>
          <p:grpSp>
            <p:nvGrpSpPr>
              <p:cNvPr id="42" name="组合 59"/>
              <p:cNvGrpSpPr/>
              <p:nvPr/>
            </p:nvGrpSpPr>
            <p:grpSpPr>
              <a:xfrm>
                <a:off x="3762101" y="2972956"/>
                <a:ext cx="91435" cy="725492"/>
                <a:chOff x="3561806" y="3051337"/>
                <a:chExt cx="91435" cy="725492"/>
              </a:xfrm>
            </p:grpSpPr>
            <p:cxnSp>
              <p:nvCxnSpPr>
                <p:cNvPr id="44" name="直接连接符 43"/>
                <p:cNvCxnSpPr/>
                <p:nvPr/>
              </p:nvCxnSpPr>
              <p:spPr>
                <a:xfrm flipH="1">
                  <a:off x="3644532" y="3051337"/>
                  <a:ext cx="8709" cy="72549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接连接符 44"/>
                <p:cNvCxnSpPr/>
                <p:nvPr/>
              </p:nvCxnSpPr>
              <p:spPr>
                <a:xfrm>
                  <a:off x="3561806" y="3051337"/>
                  <a:ext cx="9143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3" name="直接连接符 42"/>
              <p:cNvCxnSpPr/>
              <p:nvPr/>
            </p:nvCxnSpPr>
            <p:spPr>
              <a:xfrm>
                <a:off x="3757742" y="3700140"/>
                <a:ext cx="8708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组合 63"/>
            <p:cNvGrpSpPr/>
            <p:nvPr/>
          </p:nvGrpSpPr>
          <p:grpSpPr>
            <a:xfrm>
              <a:off x="5815643" y="3339160"/>
              <a:ext cx="69572" cy="504000"/>
              <a:chOff x="3757742" y="2972956"/>
              <a:chExt cx="95795" cy="1005866"/>
            </a:xfrm>
          </p:grpSpPr>
          <p:grpSp>
            <p:nvGrpSpPr>
              <p:cNvPr id="38" name="组合 64"/>
              <p:cNvGrpSpPr/>
              <p:nvPr/>
            </p:nvGrpSpPr>
            <p:grpSpPr>
              <a:xfrm>
                <a:off x="3762101" y="2972956"/>
                <a:ext cx="91436" cy="1005866"/>
                <a:chOff x="3561806" y="3051337"/>
                <a:chExt cx="91436" cy="1005866"/>
              </a:xfrm>
            </p:grpSpPr>
            <p:cxnSp>
              <p:nvCxnSpPr>
                <p:cNvPr id="40" name="直接连接符 39"/>
                <p:cNvCxnSpPr/>
                <p:nvPr/>
              </p:nvCxnSpPr>
              <p:spPr>
                <a:xfrm flipH="1">
                  <a:off x="3644532" y="3051337"/>
                  <a:ext cx="8710" cy="100586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直接连接符 40"/>
                <p:cNvCxnSpPr/>
                <p:nvPr/>
              </p:nvCxnSpPr>
              <p:spPr>
                <a:xfrm>
                  <a:off x="3561806" y="3051337"/>
                  <a:ext cx="9143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9" name="直接连接符 38"/>
              <p:cNvCxnSpPr/>
              <p:nvPr/>
            </p:nvCxnSpPr>
            <p:spPr>
              <a:xfrm>
                <a:off x="3757742" y="3978822"/>
                <a:ext cx="8708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文本框 68"/>
            <p:cNvSpPr txBox="1"/>
            <p:nvPr/>
          </p:nvSpPr>
          <p:spPr>
            <a:xfrm>
              <a:off x="3880365" y="1960602"/>
              <a:ext cx="2443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00" dirty="0">
                  <a:latin typeface="Arial" pitchFamily="34" charset="0"/>
                  <a:cs typeface="Arial" pitchFamily="34" charset="0"/>
                  <a:sym typeface="Wingdings 2" panose="05020102010507070707" pitchFamily="18" charset="2"/>
                </a:rPr>
                <a:t>   </a:t>
              </a:r>
              <a:endParaRPr lang="zh-CN" altLang="en-US" sz="5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文本框 24"/>
            <p:cNvSpPr txBox="1"/>
            <p:nvPr/>
          </p:nvSpPr>
          <p:spPr>
            <a:xfrm>
              <a:off x="5145561" y="3085382"/>
              <a:ext cx="79610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CD169</a:t>
              </a:r>
              <a:r>
                <a:rPr lang="en-US" altLang="zh-CN" sz="1000" b="1" baseline="30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HiHi</a:t>
              </a:r>
              <a:endParaRPr lang="zh-CN" altLang="en-US" sz="10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文本框 27"/>
            <p:cNvSpPr txBox="1"/>
            <p:nvPr/>
          </p:nvSpPr>
          <p:spPr>
            <a:xfrm>
              <a:off x="5040410" y="3829971"/>
              <a:ext cx="8034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CD169</a:t>
              </a:r>
              <a:r>
                <a:rPr lang="en-US" altLang="zh-CN" sz="100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LoLo</a:t>
              </a:r>
              <a:endParaRPr lang="zh-CN" altLang="en-US" sz="10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8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76937504"/>
                </p:ext>
              </p:extLst>
            </p:nvPr>
          </p:nvGraphicFramePr>
          <p:xfrm>
            <a:off x="2482850" y="6832600"/>
            <a:ext cx="1736725" cy="1582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64" name="Prism 6" r:id="rId15" imgW="2936186" imgH="2680266" progId="Prism6.Document">
                    <p:embed/>
                  </p:oleObj>
                </mc:Choice>
                <mc:Fallback>
                  <p:oleObj name="Prism 6" r:id="rId15" imgW="2936186" imgH="2680266" progId="Prism6.Document">
                    <p:embed/>
                    <p:pic>
                      <p:nvPicPr>
                        <p:cNvPr id="0" name="Picture 6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82850" y="6832600"/>
                          <a:ext cx="1736725" cy="15827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59768181"/>
                </p:ext>
              </p:extLst>
            </p:nvPr>
          </p:nvGraphicFramePr>
          <p:xfrm>
            <a:off x="4422292" y="6827838"/>
            <a:ext cx="1739900" cy="1584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65" name="Prism 6" r:id="rId17" imgW="2940868" imgH="2680266" progId="Prism6.Document">
                    <p:embed/>
                  </p:oleObj>
                </mc:Choice>
                <mc:Fallback>
                  <p:oleObj name="Prism 6" r:id="rId17" imgW="2940868" imgH="2680266" progId="Prism6.Document">
                    <p:embed/>
                    <p:pic>
                      <p:nvPicPr>
                        <p:cNvPr id="0" name="Picture 6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22292" y="6827838"/>
                          <a:ext cx="1739900" cy="15843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9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41263408"/>
                </p:ext>
              </p:extLst>
            </p:nvPr>
          </p:nvGraphicFramePr>
          <p:xfrm>
            <a:off x="428604" y="6831705"/>
            <a:ext cx="1739190" cy="15852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66" name="Prism 6" r:id="rId19" imgW="2940868" imgH="2680266" progId="Prism6.Document">
                    <p:embed/>
                  </p:oleObj>
                </mc:Choice>
                <mc:Fallback>
                  <p:oleObj name="Prism 6" r:id="rId19" imgW="2940868" imgH="2680266" progId="Prism6.Document">
                    <p:embed/>
                    <p:pic>
                      <p:nvPicPr>
                        <p:cNvPr id="0" name="Picture 7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604" y="6831705"/>
                          <a:ext cx="1739190" cy="158525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0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77723346"/>
                </p:ext>
              </p:extLst>
            </p:nvPr>
          </p:nvGraphicFramePr>
          <p:xfrm>
            <a:off x="4396322" y="5093018"/>
            <a:ext cx="1738312" cy="1584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67" name="Prism 6" r:id="rId21" imgW="2940868" imgH="2680266" progId="Prism6.Document">
                    <p:embed/>
                  </p:oleObj>
                </mc:Choice>
                <mc:Fallback>
                  <p:oleObj name="Prism 6" r:id="rId21" imgW="2940868" imgH="2680266" progId="Prism6.Document">
                    <p:embed/>
                    <p:pic>
                      <p:nvPicPr>
                        <p:cNvPr id="0" name="Picture 7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96322" y="5093018"/>
                          <a:ext cx="1738312" cy="15843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1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62919859"/>
                </p:ext>
              </p:extLst>
            </p:nvPr>
          </p:nvGraphicFramePr>
          <p:xfrm>
            <a:off x="2478088" y="5075238"/>
            <a:ext cx="1735137" cy="1584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68" name="Prism 6" r:id="rId23" imgW="2936186" imgH="2680266" progId="Prism6.Document">
                    <p:embed/>
                  </p:oleObj>
                </mc:Choice>
                <mc:Fallback>
                  <p:oleObj name="Prism 6" r:id="rId23" imgW="2936186" imgH="2680266" progId="Prism6.Document">
                    <p:embed/>
                    <p:pic>
                      <p:nvPicPr>
                        <p:cNvPr id="0" name="Picture 7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78088" y="5075238"/>
                          <a:ext cx="1735137" cy="15843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3431257"/>
                </p:ext>
              </p:extLst>
            </p:nvPr>
          </p:nvGraphicFramePr>
          <p:xfrm>
            <a:off x="435853" y="5076635"/>
            <a:ext cx="1739190" cy="15852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69" name="Prism 6" r:id="rId25" imgW="2940868" imgH="2680266" progId="Prism6.Document">
                    <p:embed/>
                  </p:oleObj>
                </mc:Choice>
                <mc:Fallback>
                  <p:oleObj name="Prism 6" r:id="rId25" imgW="2940868" imgH="2680266" progId="Prism6.Document">
                    <p:embed/>
                    <p:pic>
                      <p:nvPicPr>
                        <p:cNvPr id="0" name="Picture 7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5853" y="5076635"/>
                          <a:ext cx="1739190" cy="158525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7" name="文本框 2"/>
            <p:cNvSpPr txBox="1"/>
            <p:nvPr/>
          </p:nvSpPr>
          <p:spPr>
            <a:xfrm>
              <a:off x="1449293" y="5892266"/>
              <a:ext cx="68356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CD8</a:t>
              </a:r>
              <a:r>
                <a:rPr lang="en-US" altLang="zh-CN" sz="100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</a:t>
              </a:r>
              <a:endParaRPr lang="zh-CN" altLang="en-US" sz="10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文本框 16"/>
            <p:cNvSpPr txBox="1"/>
            <p:nvPr/>
          </p:nvSpPr>
          <p:spPr>
            <a:xfrm>
              <a:off x="1359137" y="7474491"/>
              <a:ext cx="70171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CD8</a:t>
              </a:r>
              <a:r>
                <a:rPr lang="en-US" altLang="zh-CN" sz="100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</a:t>
              </a:r>
              <a:endParaRPr lang="zh-CN" altLang="en-US" sz="10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文本框 17"/>
            <p:cNvSpPr txBox="1"/>
            <p:nvPr/>
          </p:nvSpPr>
          <p:spPr>
            <a:xfrm>
              <a:off x="1451855" y="5587773"/>
              <a:ext cx="6810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CD8</a:t>
              </a:r>
              <a:r>
                <a:rPr lang="en-US" altLang="zh-CN" sz="1000" b="1" baseline="30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  <a:endParaRPr lang="zh-CN" altLang="en-US" sz="10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文本框 18"/>
            <p:cNvSpPr txBox="1"/>
            <p:nvPr/>
          </p:nvSpPr>
          <p:spPr>
            <a:xfrm>
              <a:off x="3486069" y="5795897"/>
              <a:ext cx="6167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CD8</a:t>
              </a:r>
              <a:r>
                <a:rPr lang="en-US" altLang="zh-CN" sz="100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</a:t>
              </a:r>
              <a:endParaRPr lang="zh-CN" altLang="en-US" sz="10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文本框 19"/>
            <p:cNvSpPr txBox="1"/>
            <p:nvPr/>
          </p:nvSpPr>
          <p:spPr>
            <a:xfrm>
              <a:off x="3372748" y="7388127"/>
              <a:ext cx="60374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CD8</a:t>
              </a:r>
              <a:r>
                <a:rPr lang="en-US" altLang="zh-CN" sz="100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</a:t>
              </a:r>
              <a:endParaRPr lang="zh-CN" altLang="en-US" sz="10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文本框 20"/>
            <p:cNvSpPr txBox="1"/>
            <p:nvPr/>
          </p:nvSpPr>
          <p:spPr>
            <a:xfrm>
              <a:off x="5361770" y="5705894"/>
              <a:ext cx="5980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CD8</a:t>
              </a:r>
              <a:r>
                <a:rPr lang="en-US" altLang="zh-CN" sz="1000" b="1" baseline="30000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Het</a:t>
              </a:r>
              <a:endParaRPr lang="zh-CN" altLang="en-US" sz="1000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文本框 21"/>
            <p:cNvSpPr txBox="1"/>
            <p:nvPr/>
          </p:nvSpPr>
          <p:spPr>
            <a:xfrm>
              <a:off x="1382359" y="7009887"/>
              <a:ext cx="60648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CD8</a:t>
              </a:r>
              <a:r>
                <a:rPr lang="en-US" altLang="zh-CN" sz="1000" b="1" baseline="30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  <a:endParaRPr lang="zh-CN" altLang="en-US" sz="10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文本框 22"/>
            <p:cNvSpPr txBox="1"/>
            <p:nvPr/>
          </p:nvSpPr>
          <p:spPr>
            <a:xfrm>
              <a:off x="3457547" y="5479817"/>
              <a:ext cx="5475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CD8</a:t>
              </a:r>
              <a:r>
                <a:rPr lang="en-US" altLang="zh-CN" sz="1000" b="1" baseline="30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  <a:endParaRPr lang="zh-CN" altLang="en-US" sz="10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文本框 23"/>
            <p:cNvSpPr txBox="1"/>
            <p:nvPr/>
          </p:nvSpPr>
          <p:spPr>
            <a:xfrm>
              <a:off x="3473610" y="7044057"/>
              <a:ext cx="5314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CD8</a:t>
              </a:r>
              <a:r>
                <a:rPr lang="en-US" altLang="zh-CN" sz="1000" b="1" baseline="30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  <a:endParaRPr lang="zh-CN" altLang="en-US" sz="10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文本框 26"/>
            <p:cNvSpPr txBox="1"/>
            <p:nvPr/>
          </p:nvSpPr>
          <p:spPr>
            <a:xfrm>
              <a:off x="5672947" y="7201303"/>
              <a:ext cx="6190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CD8</a:t>
              </a:r>
              <a:r>
                <a:rPr lang="en-US" altLang="zh-CN" sz="1000" b="1" baseline="30000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Het</a:t>
              </a:r>
              <a:endParaRPr lang="zh-CN" altLang="en-US" sz="1000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6" name="直接连接符 95"/>
            <p:cNvCxnSpPr/>
            <p:nvPr/>
          </p:nvCxnSpPr>
          <p:spPr>
            <a:xfrm>
              <a:off x="2027822" y="570701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7" name="组合 292873"/>
            <p:cNvGrpSpPr/>
            <p:nvPr/>
          </p:nvGrpSpPr>
          <p:grpSpPr>
            <a:xfrm>
              <a:off x="1916832" y="5868351"/>
              <a:ext cx="72466" cy="252000"/>
              <a:chOff x="3526250" y="2781382"/>
              <a:chExt cx="100145" cy="918758"/>
            </a:xfrm>
          </p:grpSpPr>
          <p:grpSp>
            <p:nvGrpSpPr>
              <p:cNvPr id="122" name="组合 292864"/>
              <p:cNvGrpSpPr/>
              <p:nvPr/>
            </p:nvGrpSpPr>
            <p:grpSpPr>
              <a:xfrm>
                <a:off x="3526250" y="2781382"/>
                <a:ext cx="100145" cy="917066"/>
                <a:chOff x="3325955" y="2859763"/>
                <a:chExt cx="100145" cy="917066"/>
              </a:xfrm>
            </p:grpSpPr>
            <p:cxnSp>
              <p:nvCxnSpPr>
                <p:cNvPr id="124" name="直接连接符 123"/>
                <p:cNvCxnSpPr/>
                <p:nvPr/>
              </p:nvCxnSpPr>
              <p:spPr>
                <a:xfrm>
                  <a:off x="3423127" y="2859763"/>
                  <a:ext cx="2973" cy="91706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直接连接符 124"/>
                <p:cNvCxnSpPr/>
                <p:nvPr/>
              </p:nvCxnSpPr>
              <p:spPr>
                <a:xfrm>
                  <a:off x="3325955" y="2859763"/>
                  <a:ext cx="8708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3" name="直接连接符 122"/>
              <p:cNvCxnSpPr/>
              <p:nvPr/>
            </p:nvCxnSpPr>
            <p:spPr>
              <a:xfrm>
                <a:off x="3539310" y="3700140"/>
                <a:ext cx="8708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8" name="组合 43"/>
            <p:cNvGrpSpPr/>
            <p:nvPr/>
          </p:nvGrpSpPr>
          <p:grpSpPr>
            <a:xfrm>
              <a:off x="3938900" y="5709128"/>
              <a:ext cx="66164" cy="360000"/>
              <a:chOff x="3753392" y="2624272"/>
              <a:chExt cx="91435" cy="1075868"/>
            </a:xfrm>
          </p:grpSpPr>
          <p:grpSp>
            <p:nvGrpSpPr>
              <p:cNvPr id="118" name="组合 44"/>
              <p:cNvGrpSpPr/>
              <p:nvPr/>
            </p:nvGrpSpPr>
            <p:grpSpPr>
              <a:xfrm>
                <a:off x="3753392" y="2624272"/>
                <a:ext cx="91435" cy="1074176"/>
                <a:chOff x="3553097" y="2702653"/>
                <a:chExt cx="91435" cy="1074176"/>
              </a:xfrm>
            </p:grpSpPr>
            <p:cxnSp>
              <p:nvCxnSpPr>
                <p:cNvPr id="120" name="直接连接符 119"/>
                <p:cNvCxnSpPr/>
                <p:nvPr/>
              </p:nvCxnSpPr>
              <p:spPr>
                <a:xfrm>
                  <a:off x="3643610" y="2702653"/>
                  <a:ext cx="922" cy="107417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直接连接符 120"/>
                <p:cNvCxnSpPr/>
                <p:nvPr/>
              </p:nvCxnSpPr>
              <p:spPr>
                <a:xfrm>
                  <a:off x="3553097" y="2703001"/>
                  <a:ext cx="8708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9" name="直接连接符 118"/>
              <p:cNvCxnSpPr/>
              <p:nvPr/>
            </p:nvCxnSpPr>
            <p:spPr>
              <a:xfrm>
                <a:off x="3757742" y="3700140"/>
                <a:ext cx="8708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组合 58"/>
            <p:cNvGrpSpPr/>
            <p:nvPr/>
          </p:nvGrpSpPr>
          <p:grpSpPr>
            <a:xfrm>
              <a:off x="1877386" y="7239300"/>
              <a:ext cx="69318" cy="252000"/>
              <a:chOff x="3539307" y="2972956"/>
              <a:chExt cx="95794" cy="727184"/>
            </a:xfrm>
          </p:grpSpPr>
          <p:grpSp>
            <p:nvGrpSpPr>
              <p:cNvPr id="110" name="组合 59"/>
              <p:cNvGrpSpPr/>
              <p:nvPr/>
            </p:nvGrpSpPr>
            <p:grpSpPr>
              <a:xfrm>
                <a:off x="3543665" y="2972956"/>
                <a:ext cx="91436" cy="725492"/>
                <a:chOff x="3343370" y="3051337"/>
                <a:chExt cx="91436" cy="725492"/>
              </a:xfrm>
            </p:grpSpPr>
            <p:cxnSp>
              <p:nvCxnSpPr>
                <p:cNvPr id="112" name="直接连接符 111"/>
                <p:cNvCxnSpPr/>
                <p:nvPr/>
              </p:nvCxnSpPr>
              <p:spPr>
                <a:xfrm flipH="1">
                  <a:off x="3426097" y="3051337"/>
                  <a:ext cx="0" cy="72549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直接连接符 112"/>
                <p:cNvCxnSpPr/>
                <p:nvPr/>
              </p:nvCxnSpPr>
              <p:spPr>
                <a:xfrm>
                  <a:off x="3343370" y="3051337"/>
                  <a:ext cx="9143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1" name="直接连接符 110"/>
              <p:cNvCxnSpPr/>
              <p:nvPr/>
            </p:nvCxnSpPr>
            <p:spPr>
              <a:xfrm>
                <a:off x="3539307" y="3700140"/>
                <a:ext cx="8708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2" name="文本框 1"/>
            <p:cNvSpPr txBox="1"/>
            <p:nvPr/>
          </p:nvSpPr>
          <p:spPr>
            <a:xfrm>
              <a:off x="1950943" y="5794476"/>
              <a:ext cx="2435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00" dirty="0">
                  <a:latin typeface="+mj-ea"/>
                  <a:sym typeface="Wingdings 2" panose="05020102010507070707" pitchFamily="18" charset="2"/>
                </a:rPr>
                <a:t>   </a:t>
              </a:r>
              <a:endParaRPr lang="zh-CN" altLang="en-US" sz="500" dirty="0"/>
            </a:p>
          </p:txBody>
        </p:sp>
        <p:sp>
          <p:nvSpPr>
            <p:cNvPr id="105" name="文本框 70"/>
            <p:cNvSpPr txBox="1"/>
            <p:nvPr/>
          </p:nvSpPr>
          <p:spPr>
            <a:xfrm>
              <a:off x="1896941" y="7256642"/>
              <a:ext cx="3428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00" dirty="0">
                  <a:latin typeface="+mj-ea"/>
                  <a:sym typeface="Wingdings 2" panose="05020102010507070707" pitchFamily="18" charset="2"/>
                </a:rPr>
                <a:t> </a:t>
              </a:r>
              <a:r>
                <a:rPr lang="en-US" altLang="zh-CN" sz="500" dirty="0" smtClean="0">
                  <a:latin typeface="+mj-ea"/>
                  <a:sym typeface="Wingdings 2" panose="05020102010507070707" pitchFamily="18" charset="2"/>
                </a:rPr>
                <a:t> </a:t>
              </a:r>
              <a:endParaRPr lang="zh-CN" altLang="en-US" sz="500" dirty="0"/>
            </a:p>
          </p:txBody>
        </p:sp>
        <p:sp>
          <p:nvSpPr>
            <p:cNvPr id="83" name="文本框 24"/>
            <p:cNvSpPr txBox="1"/>
            <p:nvPr/>
          </p:nvSpPr>
          <p:spPr>
            <a:xfrm>
              <a:off x="5311717" y="5415528"/>
              <a:ext cx="65865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CD8</a:t>
              </a:r>
              <a:r>
                <a:rPr lang="en-US" altLang="zh-CN" sz="1000" b="1" baseline="30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HiHi</a:t>
              </a:r>
              <a:endParaRPr lang="zh-CN" altLang="en-US" sz="10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文本框 25"/>
            <p:cNvSpPr txBox="1"/>
            <p:nvPr/>
          </p:nvSpPr>
          <p:spPr>
            <a:xfrm>
              <a:off x="5372645" y="6969224"/>
              <a:ext cx="61526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CD8</a:t>
              </a:r>
              <a:r>
                <a:rPr lang="en-US" altLang="zh-CN" sz="1000" b="1" baseline="30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HiHi</a:t>
              </a:r>
              <a:endParaRPr lang="zh-CN" altLang="en-US" sz="10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文本框 27"/>
            <p:cNvSpPr txBox="1"/>
            <p:nvPr/>
          </p:nvSpPr>
          <p:spPr>
            <a:xfrm>
              <a:off x="5215123" y="6083735"/>
              <a:ext cx="67265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CD8</a:t>
              </a:r>
              <a:r>
                <a:rPr lang="en-US" altLang="zh-CN" sz="100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LoLo</a:t>
              </a:r>
              <a:endParaRPr lang="zh-CN" altLang="en-US" sz="10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文本框 28"/>
            <p:cNvSpPr txBox="1"/>
            <p:nvPr/>
          </p:nvSpPr>
          <p:spPr>
            <a:xfrm>
              <a:off x="4946927" y="7417327"/>
              <a:ext cx="68094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CD8</a:t>
              </a:r>
              <a:r>
                <a:rPr lang="en-US" altLang="zh-CN" sz="100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LoLo</a:t>
              </a:r>
              <a:endParaRPr lang="zh-CN" altLang="en-US" sz="10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文本框 3"/>
            <p:cNvSpPr txBox="1"/>
            <p:nvPr/>
          </p:nvSpPr>
          <p:spPr>
            <a:xfrm>
              <a:off x="1196752" y="4953000"/>
              <a:ext cx="641629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PLN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5" name="文本框 11"/>
            <p:cNvSpPr txBox="1"/>
            <p:nvPr/>
          </p:nvSpPr>
          <p:spPr>
            <a:xfrm>
              <a:off x="3140968" y="4954023"/>
              <a:ext cx="476409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DLN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6" name="文本框 12"/>
            <p:cNvSpPr txBox="1"/>
            <p:nvPr/>
          </p:nvSpPr>
          <p:spPr>
            <a:xfrm>
              <a:off x="4653136" y="4983646"/>
              <a:ext cx="1382725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Combined regions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9" name="文本框 1"/>
            <p:cNvSpPr txBox="1"/>
            <p:nvPr/>
          </p:nvSpPr>
          <p:spPr>
            <a:xfrm>
              <a:off x="3970890" y="5680644"/>
              <a:ext cx="2435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00" dirty="0">
                  <a:latin typeface="+mj-ea"/>
                  <a:sym typeface="Wingdings 2" panose="05020102010507070707" pitchFamily="18" charset="2"/>
                </a:rPr>
                <a:t>   </a:t>
              </a:r>
              <a:endParaRPr lang="zh-CN" altLang="en-US" sz="500" dirty="0"/>
            </a:p>
          </p:txBody>
        </p:sp>
        <p:sp>
          <p:nvSpPr>
            <p:cNvPr id="147" name="文本框 1"/>
            <p:cNvSpPr txBox="1"/>
            <p:nvPr/>
          </p:nvSpPr>
          <p:spPr>
            <a:xfrm>
              <a:off x="5878889" y="5703560"/>
              <a:ext cx="2435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00" dirty="0">
                  <a:latin typeface="+mj-ea"/>
                  <a:sym typeface="Wingdings 2" panose="05020102010507070707" pitchFamily="18" charset="2"/>
                </a:rPr>
                <a:t>   </a:t>
              </a:r>
              <a:endParaRPr lang="zh-CN" altLang="en-US" sz="500" dirty="0"/>
            </a:p>
          </p:txBody>
        </p:sp>
        <p:grpSp>
          <p:nvGrpSpPr>
            <p:cNvPr id="148" name="组合 43"/>
            <p:cNvGrpSpPr/>
            <p:nvPr/>
          </p:nvGrpSpPr>
          <p:grpSpPr>
            <a:xfrm>
              <a:off x="5854407" y="5703560"/>
              <a:ext cx="66164" cy="432000"/>
              <a:chOff x="3753392" y="2624272"/>
              <a:chExt cx="91435" cy="1075868"/>
            </a:xfrm>
          </p:grpSpPr>
          <p:grpSp>
            <p:nvGrpSpPr>
              <p:cNvPr id="149" name="组合 44"/>
              <p:cNvGrpSpPr/>
              <p:nvPr/>
            </p:nvGrpSpPr>
            <p:grpSpPr>
              <a:xfrm>
                <a:off x="3753392" y="2624272"/>
                <a:ext cx="91435" cy="1074176"/>
                <a:chOff x="3553097" y="2702653"/>
                <a:chExt cx="91435" cy="1074176"/>
              </a:xfrm>
            </p:grpSpPr>
            <p:cxnSp>
              <p:nvCxnSpPr>
                <p:cNvPr id="151" name="直接连接符 150"/>
                <p:cNvCxnSpPr/>
                <p:nvPr/>
              </p:nvCxnSpPr>
              <p:spPr>
                <a:xfrm>
                  <a:off x="3643610" y="2702653"/>
                  <a:ext cx="922" cy="107417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直接连接符 151"/>
                <p:cNvCxnSpPr/>
                <p:nvPr/>
              </p:nvCxnSpPr>
              <p:spPr>
                <a:xfrm>
                  <a:off x="3553097" y="2703001"/>
                  <a:ext cx="8708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0" name="直接连接符 149"/>
              <p:cNvCxnSpPr/>
              <p:nvPr/>
            </p:nvCxnSpPr>
            <p:spPr>
              <a:xfrm>
                <a:off x="3757742" y="3700140"/>
                <a:ext cx="8708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" name="组合 43"/>
            <p:cNvGrpSpPr/>
            <p:nvPr/>
          </p:nvGrpSpPr>
          <p:grpSpPr>
            <a:xfrm>
              <a:off x="6167079" y="1773460"/>
              <a:ext cx="66405" cy="781358"/>
              <a:chOff x="3753392" y="2624272"/>
              <a:chExt cx="91435" cy="1075868"/>
            </a:xfrm>
          </p:grpSpPr>
          <p:grpSp>
            <p:nvGrpSpPr>
              <p:cNvPr id="155" name="组合 44"/>
              <p:cNvGrpSpPr/>
              <p:nvPr/>
            </p:nvGrpSpPr>
            <p:grpSpPr>
              <a:xfrm>
                <a:off x="3753392" y="2624272"/>
                <a:ext cx="91435" cy="1074176"/>
                <a:chOff x="3553097" y="2702653"/>
                <a:chExt cx="91435" cy="1074176"/>
              </a:xfrm>
            </p:grpSpPr>
            <p:cxnSp>
              <p:nvCxnSpPr>
                <p:cNvPr id="157" name="直接连接符 156"/>
                <p:cNvCxnSpPr/>
                <p:nvPr/>
              </p:nvCxnSpPr>
              <p:spPr>
                <a:xfrm>
                  <a:off x="3643610" y="2702653"/>
                  <a:ext cx="922" cy="107417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直接连接符 157"/>
                <p:cNvCxnSpPr/>
                <p:nvPr/>
              </p:nvCxnSpPr>
              <p:spPr>
                <a:xfrm>
                  <a:off x="3553097" y="2703001"/>
                  <a:ext cx="8708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6" name="直接连接符 155"/>
              <p:cNvCxnSpPr/>
              <p:nvPr/>
            </p:nvCxnSpPr>
            <p:spPr>
              <a:xfrm>
                <a:off x="3757742" y="3700140"/>
                <a:ext cx="8708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9" name="文本框 68"/>
            <p:cNvSpPr txBox="1"/>
            <p:nvPr/>
          </p:nvSpPr>
          <p:spPr>
            <a:xfrm>
              <a:off x="6209002" y="1982243"/>
              <a:ext cx="2443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00" dirty="0">
                  <a:latin typeface="Arial" pitchFamily="34" charset="0"/>
                  <a:cs typeface="Arial" pitchFamily="34" charset="0"/>
                  <a:sym typeface="Wingdings 2" panose="05020102010507070707" pitchFamily="18" charset="2"/>
                </a:rPr>
                <a:t>   </a:t>
              </a:r>
              <a:endParaRPr lang="zh-CN" altLang="en-US" sz="5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文本框 68"/>
            <p:cNvSpPr txBox="1"/>
            <p:nvPr/>
          </p:nvSpPr>
          <p:spPr>
            <a:xfrm>
              <a:off x="3938063" y="3416748"/>
              <a:ext cx="2443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00" dirty="0">
                  <a:latin typeface="Arial" pitchFamily="34" charset="0"/>
                  <a:cs typeface="Arial" pitchFamily="34" charset="0"/>
                  <a:sym typeface="Wingdings 2" panose="05020102010507070707" pitchFamily="18" charset="2"/>
                </a:rPr>
                <a:t>   </a:t>
              </a:r>
              <a:endParaRPr lang="zh-CN" altLang="en-US" sz="5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1" name="文本框 68"/>
            <p:cNvSpPr txBox="1"/>
            <p:nvPr/>
          </p:nvSpPr>
          <p:spPr>
            <a:xfrm>
              <a:off x="1924435" y="3408316"/>
              <a:ext cx="24433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00" dirty="0">
                  <a:latin typeface="Arial" pitchFamily="34" charset="0"/>
                  <a:cs typeface="Arial" pitchFamily="34" charset="0"/>
                  <a:sym typeface="Wingdings 2" panose="05020102010507070707" pitchFamily="18" charset="2"/>
                </a:rPr>
                <a:t> </a:t>
              </a:r>
              <a:r>
                <a:rPr lang="en-US" altLang="zh-CN" sz="500" dirty="0" smtClean="0">
                  <a:latin typeface="Arial" pitchFamily="34" charset="0"/>
                  <a:cs typeface="Arial" pitchFamily="34" charset="0"/>
                  <a:sym typeface="Wingdings 2" panose="05020102010507070707" pitchFamily="18" charset="2"/>
                </a:rPr>
                <a:t> </a:t>
              </a:r>
              <a:r>
                <a:rPr lang="en-US" altLang="zh-CN" sz="500" dirty="0">
                  <a:latin typeface="Arial" pitchFamily="34" charset="0"/>
                  <a:cs typeface="Arial" pitchFamily="34" charset="0"/>
                  <a:sym typeface="Wingdings 2" panose="05020102010507070707" pitchFamily="18" charset="2"/>
                </a:rPr>
                <a:t> </a:t>
              </a:r>
              <a:endParaRPr lang="zh-CN" altLang="en-US" sz="5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2" name="文本框 68"/>
            <p:cNvSpPr txBox="1"/>
            <p:nvPr/>
          </p:nvSpPr>
          <p:spPr>
            <a:xfrm>
              <a:off x="5838922" y="3424223"/>
              <a:ext cx="24433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00" dirty="0">
                  <a:latin typeface="Arial" pitchFamily="34" charset="0"/>
                  <a:cs typeface="Arial" pitchFamily="34" charset="0"/>
                  <a:sym typeface="Wingdings 2" panose="05020102010507070707" pitchFamily="18" charset="2"/>
                </a:rPr>
                <a:t> </a:t>
              </a:r>
              <a:r>
                <a:rPr lang="en-US" altLang="zh-CN" sz="500" dirty="0" smtClean="0">
                  <a:latin typeface="Arial" pitchFamily="34" charset="0"/>
                  <a:cs typeface="Arial" pitchFamily="34" charset="0"/>
                  <a:sym typeface="Wingdings 2" panose="05020102010507070707" pitchFamily="18" charset="2"/>
                </a:rPr>
                <a:t> </a:t>
              </a:r>
              <a:r>
                <a:rPr lang="en-US" altLang="zh-CN" sz="500" dirty="0">
                  <a:latin typeface="Arial" pitchFamily="34" charset="0"/>
                  <a:cs typeface="Arial" pitchFamily="34" charset="0"/>
                  <a:sym typeface="Wingdings 2" panose="05020102010507070707" pitchFamily="18" charset="2"/>
                </a:rPr>
                <a:t> </a:t>
              </a:r>
              <a:endParaRPr lang="zh-CN" altLang="en-US" sz="5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" name="文本框 68"/>
            <p:cNvSpPr txBox="1"/>
            <p:nvPr/>
          </p:nvSpPr>
          <p:spPr>
            <a:xfrm>
              <a:off x="2072351" y="1973480"/>
              <a:ext cx="2443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00" dirty="0">
                  <a:latin typeface="Arial" pitchFamily="34" charset="0"/>
                  <a:cs typeface="Arial" pitchFamily="34" charset="0"/>
                  <a:sym typeface="Wingdings 2" panose="05020102010507070707" pitchFamily="18" charset="2"/>
                </a:rPr>
                <a:t>   </a:t>
              </a:r>
              <a:endParaRPr lang="zh-CN" altLang="en-US" sz="5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0" y="7786280"/>
            <a:ext cx="6858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1400" b="1" kern="100" dirty="0">
                <a:latin typeface="Times New Roman"/>
                <a:cs typeface="Times New Roman"/>
              </a:rPr>
              <a:t>Figure S8. Prognostic significance of CD169</a:t>
            </a:r>
            <a:r>
              <a:rPr lang="en-US" altLang="zh-CN" sz="1400" b="1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400" b="1" kern="100" dirty="0">
                <a:latin typeface="Times New Roman"/>
                <a:cs typeface="Times New Roman"/>
              </a:rPr>
              <a:t> cells and CD8</a:t>
            </a:r>
            <a:r>
              <a:rPr lang="en-US" altLang="zh-CN" sz="1400" b="1" kern="100" baseline="30000" dirty="0">
                <a:latin typeface="Times New Roman"/>
                <a:cs typeface="Times New Roman"/>
              </a:rPr>
              <a:t>+</a:t>
            </a:r>
            <a:r>
              <a:rPr lang="en-US" altLang="zh-CN" sz="1400" b="1" kern="100" dirty="0">
                <a:latin typeface="Times New Roman"/>
                <a:cs typeface="Times New Roman"/>
              </a:rPr>
              <a:t> T cells in CRC patients.</a:t>
            </a:r>
            <a:endParaRPr lang="zh-CN" altLang="zh-CN" sz="1400" kern="100" dirty="0">
              <a:cs typeface="Times New Roman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1200" kern="100" dirty="0">
                <a:latin typeface="Times New Roman"/>
                <a:cs typeface="Times New Roman"/>
              </a:rPr>
              <a:t>Cumulative </a:t>
            </a:r>
            <a:r>
              <a:rPr lang="en-US" altLang="zh-CN" sz="1200" kern="100" dirty="0" smtClean="0">
                <a:latin typeface="Times New Roman"/>
                <a:cs typeface="Times New Roman"/>
              </a:rPr>
              <a:t>OS </a:t>
            </a:r>
            <a:r>
              <a:rPr lang="en-US" altLang="zh-CN" sz="1200" kern="100" dirty="0">
                <a:latin typeface="Times New Roman"/>
                <a:cs typeface="Times New Roman"/>
              </a:rPr>
              <a:t>and </a:t>
            </a:r>
            <a:r>
              <a:rPr lang="en-US" altLang="zh-CN" sz="1200" kern="100" dirty="0" smtClean="0">
                <a:latin typeface="Times New Roman"/>
                <a:cs typeface="Times New Roman"/>
              </a:rPr>
              <a:t>DFS </a:t>
            </a:r>
            <a:r>
              <a:rPr lang="en-US" altLang="zh-CN" sz="1200" kern="100" dirty="0">
                <a:latin typeface="Times New Roman"/>
                <a:cs typeface="Times New Roman"/>
              </a:rPr>
              <a:t>times were calculated by the Kaplan-Meier method and analyzed by the log-rank test. The patients were divided into two groups according to the median value of CD169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 </a:t>
            </a:r>
            <a:r>
              <a:rPr lang="en-US" altLang="zh-CN" sz="1200" kern="100" dirty="0">
                <a:latin typeface="Times New Roman"/>
                <a:cs typeface="Times New Roman"/>
              </a:rPr>
              <a:t>cells or CD8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+ </a:t>
            </a:r>
            <a:r>
              <a:rPr lang="en-US" altLang="zh-CN" sz="1200" kern="100" dirty="0">
                <a:latin typeface="Times New Roman"/>
                <a:cs typeface="Times New Roman"/>
              </a:rPr>
              <a:t>T cells in PLN, DLN or combined regions.</a:t>
            </a:r>
            <a:endParaRPr lang="zh-CN" altLang="zh-CN" sz="1200" kern="100" dirty="0"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4085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3016</TotalTime>
  <Words>734</Words>
  <Application>Microsoft Office PowerPoint</Application>
  <PresentationFormat>A4 纸张(210x297 毫米)</PresentationFormat>
  <Paragraphs>111</Paragraphs>
  <Slides>8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 Unicode MS</vt:lpstr>
      <vt:lpstr>宋体</vt:lpstr>
      <vt:lpstr>Arial</vt:lpstr>
      <vt:lpstr>Calibri</vt:lpstr>
      <vt:lpstr>Times New Roman</vt:lpstr>
      <vt:lpstr>Wingdings 2</vt:lpstr>
      <vt:lpstr>Office 主题</vt:lpstr>
      <vt:lpstr>Prism 6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i7 PC in 303</dc:creator>
  <cp:lastModifiedBy>Xu Jing</cp:lastModifiedBy>
  <cp:revision>258</cp:revision>
  <cp:lastPrinted>2015-12-17T02:56:01Z</cp:lastPrinted>
  <dcterms:created xsi:type="dcterms:W3CDTF">2014-09-01T06:04:35Z</dcterms:created>
  <dcterms:modified xsi:type="dcterms:W3CDTF">2016-03-22T01:39:23Z</dcterms:modified>
</cp:coreProperties>
</file>