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video/unknown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9" d="100"/>
          <a:sy n="209" d="100"/>
        </p:scale>
        <p:origin x="-576" y="-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990-D6EE-5F42-95DE-3783DC4B96CD}" type="datetimeFigureOut">
              <a:rPr lang="en-US" smtClean="0"/>
              <a:t>4/27/16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054B-CA98-5C4E-B981-B5F98C7F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420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990-D6EE-5F42-95DE-3783DC4B96CD}" type="datetimeFigureOut">
              <a:rPr lang="en-US" smtClean="0"/>
              <a:t>4/27/16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054B-CA98-5C4E-B981-B5F98C7F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71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990-D6EE-5F42-95DE-3783DC4B96CD}" type="datetimeFigureOut">
              <a:rPr lang="en-US" smtClean="0"/>
              <a:t>4/27/16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054B-CA98-5C4E-B981-B5F98C7F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027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990-D6EE-5F42-95DE-3783DC4B96CD}" type="datetimeFigureOut">
              <a:rPr lang="en-US" smtClean="0"/>
              <a:t>4/27/16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054B-CA98-5C4E-B981-B5F98C7F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940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990-D6EE-5F42-95DE-3783DC4B96CD}" type="datetimeFigureOut">
              <a:rPr lang="en-US" smtClean="0"/>
              <a:t>4/27/16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054B-CA98-5C4E-B981-B5F98C7F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593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990-D6EE-5F42-95DE-3783DC4B96CD}" type="datetimeFigureOut">
              <a:rPr lang="en-US" smtClean="0"/>
              <a:t>4/27/16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054B-CA98-5C4E-B981-B5F98C7F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326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990-D6EE-5F42-95DE-3783DC4B96CD}" type="datetimeFigureOut">
              <a:rPr lang="en-US" smtClean="0"/>
              <a:t>4/27/16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054B-CA98-5C4E-B981-B5F98C7F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69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990-D6EE-5F42-95DE-3783DC4B96CD}" type="datetimeFigureOut">
              <a:rPr lang="en-US" smtClean="0"/>
              <a:t>4/27/16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054B-CA98-5C4E-B981-B5F98C7F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82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990-D6EE-5F42-95DE-3783DC4B96CD}" type="datetimeFigureOut">
              <a:rPr lang="en-US" smtClean="0"/>
              <a:t>4/27/16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054B-CA98-5C4E-B981-B5F98C7F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91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990-D6EE-5F42-95DE-3783DC4B96CD}" type="datetimeFigureOut">
              <a:rPr lang="en-US" smtClean="0"/>
              <a:t>4/27/16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054B-CA98-5C4E-B981-B5F98C7F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156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990-D6EE-5F42-95DE-3783DC4B96CD}" type="datetimeFigureOut">
              <a:rPr lang="en-US" smtClean="0"/>
              <a:t>4/27/16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054B-CA98-5C4E-B981-B5F98C7F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08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18990-D6EE-5F42-95DE-3783DC4B96CD}" type="datetimeFigureOut">
              <a:rPr lang="en-US" smtClean="0"/>
              <a:t>4/27/16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5054B-CA98-5C4E-B981-B5F98C7F9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61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1.png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nMovieS4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9019" y="239758"/>
            <a:ext cx="4790658" cy="56146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79677" y="236459"/>
            <a:ext cx="40349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alatino Linotype"/>
                <a:cs typeface="Palatino Linotype"/>
              </a:rPr>
              <a:t>Movie S4.  Motions of the N-terminal and </a:t>
            </a:r>
            <a:r>
              <a:rPr lang="en-US" sz="1200" dirty="0" err="1">
                <a:latin typeface="Palatino Linotype"/>
                <a:cs typeface="Palatino Linotype"/>
              </a:rPr>
              <a:t>exo</a:t>
            </a:r>
            <a:r>
              <a:rPr lang="en-US" sz="1200" dirty="0">
                <a:latin typeface="Palatino Linotype"/>
                <a:cs typeface="Palatino Linotype"/>
              </a:rPr>
              <a:t> domains.  This movie shows that the motion of the </a:t>
            </a:r>
            <a:r>
              <a:rPr lang="en-US" sz="1200" dirty="0" err="1">
                <a:latin typeface="Palatino Linotype"/>
                <a:cs typeface="Palatino Linotype"/>
              </a:rPr>
              <a:t>Arg</a:t>
            </a:r>
            <a:r>
              <a:rPr lang="en-US" sz="1200" dirty="0">
                <a:latin typeface="Palatino Linotype"/>
                <a:cs typeface="Palatino Linotype"/>
              </a:rPr>
              <a:t>-Lys-rich groove, where the single-stranded template is anticipated to bind, corresponds to the swing of the fingers very well.  Driven by this motion, the single-stranded template associated with the </a:t>
            </a:r>
            <a:r>
              <a:rPr lang="en-US" sz="1200" dirty="0" err="1">
                <a:latin typeface="Palatino Linotype"/>
                <a:cs typeface="Palatino Linotype"/>
              </a:rPr>
              <a:t>Arg</a:t>
            </a:r>
            <a:r>
              <a:rPr lang="en-US" sz="1200" dirty="0">
                <a:latin typeface="Palatino Linotype"/>
                <a:cs typeface="Palatino Linotype"/>
              </a:rPr>
              <a:t>-Lys-rich groove would translocate into the polymerase active site.  See Fig. 9 for detail.</a:t>
            </a:r>
          </a:p>
        </p:txBody>
      </p:sp>
    </p:spTree>
    <p:extLst>
      <p:ext uri="{BB962C8B-B14F-4D97-AF65-F5344CB8AC3E}">
        <p14:creationId xmlns:p14="http://schemas.microsoft.com/office/powerpoint/2010/main" val="2480594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83</Words>
  <Application>Microsoft Macintosh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Calibri</vt:lpstr>
      <vt:lpstr>Office Theme</vt:lpstr>
      <vt:lpstr>PowerPoint Presentation</vt:lpstr>
    </vt:vector>
  </TitlesOfParts>
  <Company>The University of Chicago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Zhong Ren</dc:creator>
  <cp:lastModifiedBy>Zhong Ren</cp:lastModifiedBy>
  <cp:revision>3</cp:revision>
  <dcterms:created xsi:type="dcterms:W3CDTF">2016-04-25T06:43:36Z</dcterms:created>
  <dcterms:modified xsi:type="dcterms:W3CDTF">2016-04-27T16:38:41Z</dcterms:modified>
</cp:coreProperties>
</file>