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12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569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691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161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799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160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005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645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86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825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96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70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3ABC6-2BA2-4EA5-88D6-27690410D961}" type="datetimeFigureOut">
              <a:rPr lang="en-GB" smtClean="0"/>
              <a:t>29/04/2016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825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552" t="39243" r="26025" b="37179"/>
          <a:stretch/>
        </p:blipFill>
        <p:spPr bwMode="auto">
          <a:xfrm>
            <a:off x="1400140" y="7452320"/>
            <a:ext cx="4349578" cy="1507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96302" y="7659217"/>
            <a:ext cx="4224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 BA   CA    AA   AA   CB    AA   BA    CC    AA   AA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7810" y="35496"/>
            <a:ext cx="288862" cy="76328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A</a:t>
            </a:r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r>
              <a:rPr lang="en-GB" sz="1400" dirty="0" smtClean="0"/>
              <a:t>B</a:t>
            </a:r>
            <a:endParaRPr lang="en-GB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188640" y="136535"/>
            <a:ext cx="6624734" cy="7027753"/>
            <a:chOff x="188640" y="136535"/>
            <a:chExt cx="6624734" cy="7027753"/>
          </a:xfrm>
        </p:grpSpPr>
        <p:sp>
          <p:nvSpPr>
            <p:cNvPr id="10" name="Rectangle 9"/>
            <p:cNvSpPr/>
            <p:nvPr/>
          </p:nvSpPr>
          <p:spPr>
            <a:xfrm>
              <a:off x="6145559" y="3851921"/>
              <a:ext cx="379786" cy="93572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 rot="5400000">
              <a:off x="6227436" y="4130080"/>
              <a:ext cx="8640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chemeClr val="accent1">
                      <a:lumMod val="75000"/>
                    </a:schemeClr>
                  </a:solidFill>
                </a:rPr>
                <a:t>ALLELE C</a:t>
              </a:r>
              <a:endParaRPr lang="en-GB" sz="14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145558" y="467543"/>
              <a:ext cx="379786" cy="3240361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 rot="5400000">
              <a:off x="5599102" y="2493631"/>
              <a:ext cx="2120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chemeClr val="accent1">
                      <a:lumMod val="75000"/>
                    </a:schemeClr>
                  </a:solidFill>
                </a:rPr>
                <a:t>ALLELE B</a:t>
              </a:r>
              <a:endParaRPr lang="en-GB" sz="14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145560" y="4860032"/>
              <a:ext cx="379786" cy="219611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 rot="5400000">
              <a:off x="5456281" y="5807195"/>
              <a:ext cx="24064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chemeClr val="accent1">
                      <a:lumMod val="75000"/>
                    </a:schemeClr>
                  </a:solidFill>
                </a:rPr>
                <a:t>ALLELE A </a:t>
              </a:r>
              <a:endParaRPr lang="en-GB" sz="14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965" t="17466" r="17543" b="5296"/>
            <a:stretch/>
          </p:blipFill>
          <p:spPr bwMode="auto">
            <a:xfrm>
              <a:off x="188640" y="251520"/>
              <a:ext cx="6264696" cy="6840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3429000" y="323528"/>
              <a:ext cx="576064" cy="144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429000" y="611560"/>
              <a:ext cx="576064" cy="1885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429000" y="971600"/>
              <a:ext cx="576064" cy="1666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429000" y="1331641"/>
              <a:ext cx="576064" cy="1590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429000" y="1691681"/>
              <a:ext cx="576064" cy="144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429000" y="1979712"/>
              <a:ext cx="576064" cy="1872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429000" y="2339753"/>
              <a:ext cx="576064" cy="179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429000" y="2699793"/>
              <a:ext cx="576064" cy="1624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429000" y="3059833"/>
              <a:ext cx="576064" cy="144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429000" y="3347864"/>
              <a:ext cx="576064" cy="1954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429000" y="3707905"/>
              <a:ext cx="576064" cy="1640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429000" y="4067945"/>
              <a:ext cx="576064" cy="1563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429000" y="4427985"/>
              <a:ext cx="576064" cy="144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429000" y="4716016"/>
              <a:ext cx="576064" cy="1893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429000" y="5076056"/>
              <a:ext cx="576064" cy="16745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429000" y="5436097"/>
              <a:ext cx="576064" cy="144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429000" y="5796137"/>
              <a:ext cx="576064" cy="144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429000" y="6084168"/>
              <a:ext cx="576064" cy="1785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429000" y="6444209"/>
              <a:ext cx="576064" cy="1709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429000" y="6804249"/>
              <a:ext cx="576064" cy="144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356992" y="136535"/>
              <a:ext cx="100811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GB" sz="1100" b="1" i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I(275)</a:t>
              </a:r>
            </a:p>
            <a:p>
              <a:pPr>
                <a:lnSpc>
                  <a:spcPct val="200000"/>
                </a:lnSpc>
              </a:pPr>
              <a:r>
                <a:rPr lang="en-GB" sz="1100" b="1" i="1" dirty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>
                  <a:solidFill>
                    <a:schemeClr val="tx2"/>
                  </a:solidFill>
                  <a:cs typeface="Arial" panose="020B0604020202020204" pitchFamily="34" charset="0"/>
                </a:rPr>
                <a:t>I(275)</a:t>
              </a:r>
            </a:p>
            <a:p>
              <a:pPr>
                <a:lnSpc>
                  <a:spcPct val="200000"/>
                </a:lnSpc>
              </a:pPr>
              <a:r>
                <a:rPr lang="en-GB" sz="1100" b="1" i="1" dirty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>
                  <a:solidFill>
                    <a:schemeClr val="tx2"/>
                  </a:solidFill>
                  <a:cs typeface="Arial" panose="020B0604020202020204" pitchFamily="34" charset="0"/>
                </a:rPr>
                <a:t>I(275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356992" y="1159748"/>
              <a:ext cx="100811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GB" sz="1100" b="1" i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I(275)</a:t>
              </a:r>
            </a:p>
            <a:p>
              <a:pPr>
                <a:lnSpc>
                  <a:spcPct val="200000"/>
                </a:lnSpc>
              </a:pPr>
              <a:r>
                <a:rPr lang="en-GB" sz="1100" b="1" i="1" dirty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>
                  <a:solidFill>
                    <a:schemeClr val="tx2"/>
                  </a:solidFill>
                  <a:cs typeface="Arial" panose="020B0604020202020204" pitchFamily="34" charset="0"/>
                </a:rPr>
                <a:t>I(275)</a:t>
              </a:r>
            </a:p>
            <a:p>
              <a:pPr>
                <a:lnSpc>
                  <a:spcPct val="200000"/>
                </a:lnSpc>
              </a:pPr>
              <a:r>
                <a:rPr lang="en-GB" sz="1100" b="1" i="1" dirty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>
                  <a:solidFill>
                    <a:schemeClr val="tx2"/>
                  </a:solidFill>
                  <a:cs typeface="Arial" panose="020B0604020202020204" pitchFamily="34" charset="0"/>
                </a:rPr>
                <a:t>I(275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361754" y="2186910"/>
              <a:ext cx="100811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GB" sz="1100" b="1" i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I(275)</a:t>
              </a:r>
            </a:p>
            <a:p>
              <a:pPr>
                <a:lnSpc>
                  <a:spcPct val="200000"/>
                </a:lnSpc>
              </a:pPr>
              <a:r>
                <a:rPr lang="en-GB" sz="1100" b="1" i="1" dirty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>
                  <a:solidFill>
                    <a:schemeClr val="tx2"/>
                  </a:solidFill>
                  <a:cs typeface="Arial" panose="020B0604020202020204" pitchFamily="34" charset="0"/>
                </a:rPr>
                <a:t>I(275)</a:t>
              </a:r>
            </a:p>
            <a:p>
              <a:pPr>
                <a:lnSpc>
                  <a:spcPct val="200000"/>
                </a:lnSpc>
              </a:pPr>
              <a:r>
                <a:rPr lang="en-GB" sz="1100" b="1" i="1" dirty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>
                  <a:solidFill>
                    <a:schemeClr val="tx2"/>
                  </a:solidFill>
                  <a:cs typeface="Arial" panose="020B0604020202020204" pitchFamily="34" charset="0"/>
                </a:rPr>
                <a:t>I(275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356992" y="3203848"/>
              <a:ext cx="100811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GB" sz="1100" b="1" i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I(275)</a:t>
              </a:r>
            </a:p>
            <a:p>
              <a:pPr>
                <a:lnSpc>
                  <a:spcPct val="200000"/>
                </a:lnSpc>
              </a:pPr>
              <a:r>
                <a:rPr lang="en-GB" sz="1100" b="1" i="1" dirty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>
                  <a:solidFill>
                    <a:schemeClr val="tx2"/>
                  </a:solidFill>
                  <a:cs typeface="Arial" panose="020B0604020202020204" pitchFamily="34" charset="0"/>
                </a:rPr>
                <a:t>I(275)</a:t>
              </a:r>
            </a:p>
            <a:p>
              <a:pPr>
                <a:lnSpc>
                  <a:spcPct val="200000"/>
                </a:lnSpc>
              </a:pPr>
              <a:r>
                <a:rPr lang="en-GB" sz="1100" b="1" i="1" dirty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>
                  <a:solidFill>
                    <a:schemeClr val="tx2"/>
                  </a:solidFill>
                  <a:cs typeface="Arial" panose="020B0604020202020204" pitchFamily="34" charset="0"/>
                </a:rPr>
                <a:t>I(275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301208" y="6084168"/>
              <a:ext cx="576064" cy="1785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301208" y="6428754"/>
              <a:ext cx="576064" cy="1785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301208" y="5742582"/>
              <a:ext cx="576064" cy="1785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221088" y="5401592"/>
              <a:ext cx="576064" cy="1785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221088" y="5076056"/>
              <a:ext cx="576064" cy="1785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221088" y="4716016"/>
              <a:ext cx="576064" cy="1785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356992" y="4231010"/>
              <a:ext cx="223224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GB" sz="1100" b="1" i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I(275)</a:t>
              </a:r>
            </a:p>
            <a:p>
              <a:pPr>
                <a:lnSpc>
                  <a:spcPct val="200000"/>
                </a:lnSpc>
              </a:pPr>
              <a:r>
                <a:rPr lang="en-GB" sz="1100" b="1" i="1" dirty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>
                  <a:solidFill>
                    <a:schemeClr val="tx2"/>
                  </a:solidFill>
                  <a:cs typeface="Arial" panose="020B0604020202020204" pitchFamily="34" charset="0"/>
                </a:rPr>
                <a:t>I(275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)         </a:t>
              </a:r>
              <a:r>
                <a:rPr lang="en-GB" sz="1100" b="1" i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I(338)</a:t>
              </a:r>
              <a:endParaRPr lang="en-GB" sz="1100" b="1" dirty="0">
                <a:solidFill>
                  <a:schemeClr val="tx2"/>
                </a:solidFill>
                <a:cs typeface="Arial" panose="020B0604020202020204" pitchFamily="34" charset="0"/>
              </a:endParaRPr>
            </a:p>
            <a:p>
              <a:pPr>
                <a:lnSpc>
                  <a:spcPct val="200000"/>
                </a:lnSpc>
              </a:pPr>
              <a:r>
                <a:rPr lang="en-GB" sz="1100" b="1" i="1" dirty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>
                  <a:solidFill>
                    <a:schemeClr val="tx2"/>
                  </a:solidFill>
                  <a:cs typeface="Arial" panose="020B0604020202020204" pitchFamily="34" charset="0"/>
                </a:rPr>
                <a:t>I(275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)         </a:t>
              </a:r>
              <a:r>
                <a:rPr lang="en-GB" sz="1100" b="1" i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I(338</a:t>
              </a:r>
              <a:r>
                <a:rPr lang="en-GB" sz="1100" b="1" dirty="0">
                  <a:solidFill>
                    <a:schemeClr val="tx2"/>
                  </a:solidFill>
                  <a:cs typeface="Arial" panose="020B0604020202020204" pitchFamily="34" charset="0"/>
                </a:rPr>
                <a:t>)</a:t>
              </a:r>
              <a:endParaRPr lang="en-GB" sz="1100" b="1" dirty="0" smtClean="0">
                <a:solidFill>
                  <a:schemeClr val="tx2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356991" y="5243884"/>
              <a:ext cx="297846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GB" sz="1100" b="1" i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I(275)         </a:t>
              </a:r>
              <a:r>
                <a:rPr lang="en-GB" sz="1100" b="1" i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I(338</a:t>
              </a:r>
              <a:r>
                <a:rPr lang="en-GB" sz="1100" b="1" dirty="0">
                  <a:solidFill>
                    <a:schemeClr val="tx2"/>
                  </a:solidFill>
                  <a:cs typeface="Arial" panose="020B0604020202020204" pitchFamily="34" charset="0"/>
                </a:rPr>
                <a:t>)</a:t>
              </a:r>
              <a:endParaRPr lang="en-GB" sz="1100" b="1" dirty="0" smtClean="0">
                <a:solidFill>
                  <a:schemeClr val="tx2"/>
                </a:solidFill>
                <a:cs typeface="Arial" panose="020B0604020202020204" pitchFamily="34" charset="0"/>
              </a:endParaRPr>
            </a:p>
            <a:p>
              <a:pPr>
                <a:lnSpc>
                  <a:spcPct val="200000"/>
                </a:lnSpc>
              </a:pPr>
              <a:r>
                <a:rPr lang="en-GB" sz="1100" b="1" i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I(275)                                         </a:t>
              </a:r>
              <a:r>
                <a:rPr lang="en-GB" sz="1100" b="1" i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I(422)</a:t>
              </a:r>
            </a:p>
            <a:p>
              <a:pPr>
                <a:lnSpc>
                  <a:spcPct val="200000"/>
                </a:lnSpc>
              </a:pPr>
              <a:r>
                <a:rPr lang="en-GB" sz="1100" b="1" i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I(275)                                         </a:t>
              </a:r>
              <a:r>
                <a:rPr lang="en-GB" sz="1100" b="1" i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I(422</a:t>
              </a:r>
              <a:r>
                <a:rPr lang="en-GB" sz="1100" b="1" dirty="0">
                  <a:solidFill>
                    <a:schemeClr val="tx2"/>
                  </a:solidFill>
                  <a:cs typeface="Arial" panose="020B0604020202020204" pitchFamily="34" charset="0"/>
                </a:rPr>
                <a:t>)</a:t>
              </a:r>
              <a:endParaRPr lang="en-GB" sz="1100" b="1" dirty="0" smtClean="0">
                <a:solidFill>
                  <a:schemeClr val="tx2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301208" y="6769744"/>
              <a:ext cx="576064" cy="1785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356992" y="6272316"/>
              <a:ext cx="28083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GB" sz="1100" b="1" i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I(275)                                         </a:t>
              </a:r>
              <a:r>
                <a:rPr lang="en-GB" sz="1100" b="1" i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I(422</a:t>
              </a:r>
              <a:r>
                <a:rPr lang="en-GB" sz="1100" b="1" dirty="0">
                  <a:solidFill>
                    <a:schemeClr val="tx2"/>
                  </a:solidFill>
                  <a:cs typeface="Arial" panose="020B0604020202020204" pitchFamily="34" charset="0"/>
                </a:rPr>
                <a:t>)</a:t>
              </a:r>
            </a:p>
            <a:p>
              <a:pPr>
                <a:lnSpc>
                  <a:spcPct val="200000"/>
                </a:lnSpc>
              </a:pPr>
              <a:r>
                <a:rPr lang="en-GB" sz="1100" b="1" i="1" dirty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>
                  <a:solidFill>
                    <a:schemeClr val="tx2"/>
                  </a:solidFill>
                  <a:cs typeface="Arial" panose="020B0604020202020204" pitchFamily="34" charset="0"/>
                </a:rPr>
                <a:t>I(275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)                                         </a:t>
              </a:r>
              <a:r>
                <a:rPr lang="en-GB" sz="1100" b="1" i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Taq</a:t>
              </a:r>
              <a:r>
                <a:rPr lang="en-GB" sz="1100" b="1" dirty="0" smtClean="0">
                  <a:solidFill>
                    <a:schemeClr val="tx2"/>
                  </a:solidFill>
                  <a:cs typeface="Arial" panose="020B0604020202020204" pitchFamily="34" charset="0"/>
                </a:rPr>
                <a:t>I(422)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6848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</TotalTime>
  <Words>73</Words>
  <Application>Microsoft Office PowerPoint</Application>
  <PresentationFormat>On-screen Show (4:3)</PresentationFormat>
  <Paragraphs>59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Glasgow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Roz Laing</dc:creator>
  <cp:lastModifiedBy>Roz Laing</cp:lastModifiedBy>
  <cp:revision>39</cp:revision>
  <dcterms:created xsi:type="dcterms:W3CDTF">2015-10-02T12:32:20Z</dcterms:created>
  <dcterms:modified xsi:type="dcterms:W3CDTF">2016-04-29T08:47:42Z</dcterms:modified>
</cp:coreProperties>
</file>