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50" d="100"/>
          <a:sy n="150" d="100"/>
        </p:scale>
        <p:origin x="-1056" y="-8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ana\Desktop\PhD\Fungus%20paper\Manuscript-Figures-Tables\Survival%20data\survival%20data%20(natural%20infection)%201-8-2016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0938964447625866"/>
          <c:y val="0.0609192015463753"/>
          <c:w val="0.849732283464567"/>
          <c:h val="0.61991792084499"/>
        </c:manualLayout>
      </c:layout>
      <c:scatterChart>
        <c:scatterStyle val="lineMarker"/>
        <c:varyColors val="0"/>
        <c:ser>
          <c:idx val="0"/>
          <c:order val="0"/>
          <c:tx>
            <c:strRef>
              <c:f>'#12'!$E$9</c:f>
              <c:strCache>
                <c:ptCount val="1"/>
                <c:pt idx="0">
                  <c:v>Aspergillus nomius</c:v>
                </c:pt>
              </c:strCache>
            </c:strRef>
          </c:tx>
          <c:spPr>
            <a:ln>
              <a:solidFill>
                <a:prstClr val="black"/>
              </a:solidFill>
              <a:prstDash val="sysDot"/>
            </a:ln>
          </c:spPr>
          <c:marker>
            <c:symbol val="square"/>
            <c:size val="5"/>
            <c:spPr>
              <a:solidFill>
                <a:sysClr val="windowText" lastClr="000000"/>
              </a:solidFill>
              <a:ln>
                <a:solidFill>
                  <a:prstClr val="black"/>
                </a:solidFill>
              </a:ln>
            </c:spPr>
          </c:marker>
          <c:xVal>
            <c:numRef>
              <c:f>'#12'!$F$8:$X$8</c:f>
              <c:numCache>
                <c:formatCode>General</c:formatCode>
                <c:ptCount val="19"/>
                <c:pt idx="0">
                  <c:v>0.0</c:v>
                </c:pt>
                <c:pt idx="1">
                  <c:v>18.0</c:v>
                </c:pt>
                <c:pt idx="2">
                  <c:v>45.0</c:v>
                </c:pt>
                <c:pt idx="3">
                  <c:v>68.0</c:v>
                </c:pt>
                <c:pt idx="4">
                  <c:v>91.0</c:v>
                </c:pt>
                <c:pt idx="5">
                  <c:v>137.0</c:v>
                </c:pt>
                <c:pt idx="6">
                  <c:v>163.0</c:v>
                </c:pt>
                <c:pt idx="7">
                  <c:v>190.0</c:v>
                </c:pt>
                <c:pt idx="8">
                  <c:v>213.0</c:v>
                </c:pt>
                <c:pt idx="9">
                  <c:v>237.0</c:v>
                </c:pt>
                <c:pt idx="10">
                  <c:v>304.0</c:v>
                </c:pt>
                <c:pt idx="11">
                  <c:v>333.0</c:v>
                </c:pt>
                <c:pt idx="12">
                  <c:v>354.0</c:v>
                </c:pt>
                <c:pt idx="13">
                  <c:v>377.0</c:v>
                </c:pt>
                <c:pt idx="14">
                  <c:v>425.0</c:v>
                </c:pt>
                <c:pt idx="15">
                  <c:v>473.0</c:v>
                </c:pt>
                <c:pt idx="16">
                  <c:v>497.0</c:v>
                </c:pt>
                <c:pt idx="17">
                  <c:v>544.0</c:v>
                </c:pt>
                <c:pt idx="18">
                  <c:v>620.0</c:v>
                </c:pt>
              </c:numCache>
            </c:numRef>
          </c:xVal>
          <c:yVal>
            <c:numRef>
              <c:f>'#12'!$F$9:$X$9</c:f>
              <c:numCache>
                <c:formatCode>General</c:formatCode>
                <c:ptCount val="19"/>
                <c:pt idx="0">
                  <c:v>100.0</c:v>
                </c:pt>
                <c:pt idx="1">
                  <c:v>100.0</c:v>
                </c:pt>
                <c:pt idx="2">
                  <c:v>95.0</c:v>
                </c:pt>
                <c:pt idx="3">
                  <c:v>90.0</c:v>
                </c:pt>
                <c:pt idx="4">
                  <c:v>85.0</c:v>
                </c:pt>
                <c:pt idx="5">
                  <c:v>80.0</c:v>
                </c:pt>
                <c:pt idx="6">
                  <c:v>75.0</c:v>
                </c:pt>
                <c:pt idx="7">
                  <c:v>70.0</c:v>
                </c:pt>
                <c:pt idx="8">
                  <c:v>50.0</c:v>
                </c:pt>
                <c:pt idx="9">
                  <c:v>45.0</c:v>
                </c:pt>
                <c:pt idx="10">
                  <c:v>45.0</c:v>
                </c:pt>
                <c:pt idx="11">
                  <c:v>45.0</c:v>
                </c:pt>
                <c:pt idx="12">
                  <c:v>40.0</c:v>
                </c:pt>
                <c:pt idx="13">
                  <c:v>40.0</c:v>
                </c:pt>
                <c:pt idx="14">
                  <c:v>35.0</c:v>
                </c:pt>
                <c:pt idx="15">
                  <c:v>35.0</c:v>
                </c:pt>
                <c:pt idx="16">
                  <c:v>25.0</c:v>
                </c:pt>
                <c:pt idx="17">
                  <c:v>20.0</c:v>
                </c:pt>
                <c:pt idx="18">
                  <c:v>20.0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'#12'!$E$10</c:f>
              <c:strCache>
                <c:ptCount val="1"/>
                <c:pt idx="0">
                  <c:v>Beauveria bassiana</c:v>
                </c:pt>
              </c:strCache>
            </c:strRef>
          </c:tx>
          <c:spPr>
            <a:ln>
              <a:solidFill>
                <a:schemeClr val="tx1"/>
              </a:solidFill>
              <a:prstDash val="sysDot"/>
            </a:ln>
          </c:spPr>
          <c:marker>
            <c:symbol val="triangle"/>
            <c:size val="5"/>
            <c:spPr>
              <a:solidFill>
                <a:schemeClr val="tx1"/>
              </a:solidFill>
              <a:ln>
                <a:solidFill>
                  <a:prstClr val="black"/>
                </a:solidFill>
              </a:ln>
            </c:spPr>
          </c:marker>
          <c:xVal>
            <c:numRef>
              <c:f>'#12'!$F$8:$X$8</c:f>
              <c:numCache>
                <c:formatCode>General</c:formatCode>
                <c:ptCount val="19"/>
                <c:pt idx="0">
                  <c:v>0.0</c:v>
                </c:pt>
                <c:pt idx="1">
                  <c:v>18.0</c:v>
                </c:pt>
                <c:pt idx="2">
                  <c:v>45.0</c:v>
                </c:pt>
                <c:pt idx="3">
                  <c:v>68.0</c:v>
                </c:pt>
                <c:pt idx="4">
                  <c:v>91.0</c:v>
                </c:pt>
                <c:pt idx="5">
                  <c:v>137.0</c:v>
                </c:pt>
                <c:pt idx="6">
                  <c:v>163.0</c:v>
                </c:pt>
                <c:pt idx="7">
                  <c:v>190.0</c:v>
                </c:pt>
                <c:pt idx="8">
                  <c:v>213.0</c:v>
                </c:pt>
                <c:pt idx="9">
                  <c:v>237.0</c:v>
                </c:pt>
                <c:pt idx="10">
                  <c:v>304.0</c:v>
                </c:pt>
                <c:pt idx="11">
                  <c:v>333.0</c:v>
                </c:pt>
                <c:pt idx="12">
                  <c:v>354.0</c:v>
                </c:pt>
                <c:pt idx="13">
                  <c:v>377.0</c:v>
                </c:pt>
                <c:pt idx="14">
                  <c:v>425.0</c:v>
                </c:pt>
                <c:pt idx="15">
                  <c:v>473.0</c:v>
                </c:pt>
                <c:pt idx="16">
                  <c:v>497.0</c:v>
                </c:pt>
                <c:pt idx="17">
                  <c:v>544.0</c:v>
                </c:pt>
                <c:pt idx="18">
                  <c:v>620.0</c:v>
                </c:pt>
              </c:numCache>
            </c:numRef>
          </c:xVal>
          <c:yVal>
            <c:numRef>
              <c:f>'#12'!$F$10:$X$10</c:f>
              <c:numCache>
                <c:formatCode>General</c:formatCode>
                <c:ptCount val="19"/>
                <c:pt idx="0">
                  <c:v>100.0</c:v>
                </c:pt>
                <c:pt idx="1">
                  <c:v>100.0</c:v>
                </c:pt>
                <c:pt idx="2">
                  <c:v>100.0</c:v>
                </c:pt>
                <c:pt idx="3">
                  <c:v>100.0</c:v>
                </c:pt>
                <c:pt idx="4">
                  <c:v>100.0</c:v>
                </c:pt>
                <c:pt idx="5">
                  <c:v>100.0</c:v>
                </c:pt>
                <c:pt idx="6">
                  <c:v>100.0</c:v>
                </c:pt>
                <c:pt idx="7">
                  <c:v>100.0</c:v>
                </c:pt>
                <c:pt idx="8">
                  <c:v>95.0</c:v>
                </c:pt>
                <c:pt idx="9">
                  <c:v>95.0</c:v>
                </c:pt>
                <c:pt idx="10">
                  <c:v>85.0</c:v>
                </c:pt>
                <c:pt idx="11">
                  <c:v>80.0</c:v>
                </c:pt>
                <c:pt idx="12">
                  <c:v>70.0</c:v>
                </c:pt>
                <c:pt idx="13">
                  <c:v>70.0</c:v>
                </c:pt>
                <c:pt idx="14">
                  <c:v>60.0</c:v>
                </c:pt>
                <c:pt idx="15">
                  <c:v>55.00000000000001</c:v>
                </c:pt>
                <c:pt idx="16">
                  <c:v>50.0</c:v>
                </c:pt>
                <c:pt idx="17">
                  <c:v>40.0</c:v>
                </c:pt>
                <c:pt idx="18">
                  <c:v>40.0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33215752"/>
        <c:axId val="2134767176"/>
      </c:scatterChart>
      <c:valAx>
        <c:axId val="2133215752"/>
        <c:scaling>
          <c:orientation val="minMax"/>
          <c:max val="600.0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700"/>
            </a:pPr>
            <a:endParaRPr lang="en-US"/>
          </a:p>
        </c:txPr>
        <c:crossAx val="2134767176"/>
        <c:crosses val="autoZero"/>
        <c:crossBetween val="midCat"/>
        <c:majorUnit val="200.0"/>
      </c:valAx>
      <c:valAx>
        <c:axId val="2134767176"/>
        <c:scaling>
          <c:orientation val="minMax"/>
          <c:max val="100.0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700"/>
            </a:pPr>
            <a:endParaRPr lang="en-US"/>
          </a:p>
        </c:txPr>
        <c:crossAx val="2133215752"/>
        <c:crosses val="autoZero"/>
        <c:crossBetween val="midCat"/>
        <c:majorUnit val="25.0"/>
      </c:valAx>
    </c:plotArea>
    <c:legend>
      <c:legendPos val="b"/>
      <c:legendEntry>
        <c:idx val="0"/>
        <c:txPr>
          <a:bodyPr/>
          <a:lstStyle/>
          <a:p>
            <a:pPr>
              <a:defRPr sz="800" i="1"/>
            </a:pPr>
            <a:endParaRPr lang="en-US"/>
          </a:p>
        </c:txPr>
      </c:legendEntry>
      <c:legendEntry>
        <c:idx val="1"/>
        <c:delete val="1"/>
      </c:legendEntry>
      <c:layout>
        <c:manualLayout>
          <c:xMode val="edge"/>
          <c:yMode val="edge"/>
          <c:x val="0.0"/>
          <c:y val="0.824230303541417"/>
          <c:w val="1.0"/>
          <c:h val="0.175769696458583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297B6-3994-45C1-B21A-D1F866EA0313}" type="datetimeFigureOut">
              <a:rPr lang="en-US" smtClean="0"/>
              <a:t>8/17/16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04C0D-ED9A-49C0-BD1A-106AE26A98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297B6-3994-45C1-B21A-D1F866EA0313}" type="datetimeFigureOut">
              <a:rPr lang="en-US" smtClean="0"/>
              <a:t>8/17/16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04C0D-ED9A-49C0-BD1A-106AE26A98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297B6-3994-45C1-B21A-D1F866EA0313}" type="datetimeFigureOut">
              <a:rPr lang="en-US" smtClean="0"/>
              <a:t>8/17/16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04C0D-ED9A-49C0-BD1A-106AE26A98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297B6-3994-45C1-B21A-D1F866EA0313}" type="datetimeFigureOut">
              <a:rPr lang="en-US" smtClean="0"/>
              <a:t>8/17/16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04C0D-ED9A-49C0-BD1A-106AE26A98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297B6-3994-45C1-B21A-D1F866EA0313}" type="datetimeFigureOut">
              <a:rPr lang="en-US" smtClean="0"/>
              <a:t>8/17/16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04C0D-ED9A-49C0-BD1A-106AE26A98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297B6-3994-45C1-B21A-D1F866EA0313}" type="datetimeFigureOut">
              <a:rPr lang="en-US" smtClean="0"/>
              <a:t>8/17/16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04C0D-ED9A-49C0-BD1A-106AE26A98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297B6-3994-45C1-B21A-D1F866EA0313}" type="datetimeFigureOut">
              <a:rPr lang="en-US" smtClean="0"/>
              <a:t>8/17/16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04C0D-ED9A-49C0-BD1A-106AE26A98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297B6-3994-45C1-B21A-D1F866EA0313}" type="datetimeFigureOut">
              <a:rPr lang="en-US" smtClean="0"/>
              <a:t>8/17/16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04C0D-ED9A-49C0-BD1A-106AE26A98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297B6-3994-45C1-B21A-D1F866EA0313}" type="datetimeFigureOut">
              <a:rPr lang="en-US" smtClean="0"/>
              <a:t>8/17/16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04C0D-ED9A-49C0-BD1A-106AE26A98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297B6-3994-45C1-B21A-D1F866EA0313}" type="datetimeFigureOut">
              <a:rPr lang="en-US" smtClean="0"/>
              <a:t>8/17/16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04C0D-ED9A-49C0-BD1A-106AE26A98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297B6-3994-45C1-B21A-D1F866EA0313}" type="datetimeFigureOut">
              <a:rPr lang="en-US" smtClean="0"/>
              <a:t>8/17/16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04C0D-ED9A-49C0-BD1A-106AE26A98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F297B6-3994-45C1-B21A-D1F866EA0313}" type="datetimeFigureOut">
              <a:rPr lang="en-US" smtClean="0"/>
              <a:t>8/17/16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A04C0D-ED9A-49C0-BD1A-106AE26A98C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2172293016"/>
              </p:ext>
            </p:extLst>
          </p:nvPr>
        </p:nvGraphicFramePr>
        <p:xfrm>
          <a:off x="990600" y="2743200"/>
          <a:ext cx="2590800" cy="2133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2362200"/>
            <a:ext cx="1971298" cy="22974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43000" y="2362200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733800" y="2362200"/>
            <a:ext cx="3273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</a:p>
        </p:txBody>
      </p:sp>
      <p:sp>
        <p:nvSpPr>
          <p:cNvPr id="3" name="Rectangle 2"/>
          <p:cNvSpPr/>
          <p:nvPr/>
        </p:nvSpPr>
        <p:spPr>
          <a:xfrm>
            <a:off x="609600" y="381000"/>
            <a:ext cx="58674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latin typeface="Times"/>
                <a:cs typeface="Times"/>
              </a:rPr>
              <a:t>Supplementary Figure 2: Effects of </a:t>
            </a:r>
            <a:r>
              <a:rPr lang="en-US" sz="1200" b="1" i="1" dirty="0">
                <a:latin typeface="Times"/>
                <a:cs typeface="Times"/>
              </a:rPr>
              <a:t>A . </a:t>
            </a:r>
            <a:r>
              <a:rPr lang="en-US" sz="1200" b="1" i="1" dirty="0" err="1">
                <a:latin typeface="Times"/>
                <a:cs typeface="Times"/>
              </a:rPr>
              <a:t>nomius</a:t>
            </a:r>
            <a:r>
              <a:rPr lang="en-US" sz="1200" b="1" dirty="0">
                <a:latin typeface="Times"/>
                <a:cs typeface="Times"/>
              </a:rPr>
              <a:t> on another species of mosquitoes: </a:t>
            </a:r>
            <a:r>
              <a:rPr lang="en-US" sz="1200" b="1" i="1" dirty="0" err="1">
                <a:latin typeface="Times"/>
                <a:cs typeface="Times"/>
              </a:rPr>
              <a:t>Culex</a:t>
            </a:r>
            <a:r>
              <a:rPr lang="en-US" sz="1200" b="1" i="1" dirty="0">
                <a:latin typeface="Times"/>
                <a:cs typeface="Times"/>
              </a:rPr>
              <a:t> </a:t>
            </a:r>
            <a:r>
              <a:rPr lang="en-US" sz="1200" b="1" i="1" dirty="0" err="1" smtClean="0">
                <a:latin typeface="Times"/>
                <a:cs typeface="Times"/>
              </a:rPr>
              <a:t>pipiens</a:t>
            </a:r>
            <a:r>
              <a:rPr lang="en-US" sz="1200" b="1" i="1" smtClean="0">
                <a:latin typeface="Times"/>
                <a:cs typeface="Times"/>
              </a:rPr>
              <a:t>.</a:t>
            </a:r>
            <a:endParaRPr lang="en-US" sz="1200" dirty="0">
              <a:latin typeface="Times"/>
              <a:cs typeface="Times"/>
            </a:endParaRPr>
          </a:p>
          <a:p>
            <a:r>
              <a:rPr lang="en-US" sz="1200" dirty="0">
                <a:latin typeface="Times"/>
                <a:cs typeface="Times"/>
              </a:rPr>
              <a:t>a</a:t>
            </a:r>
            <a:r>
              <a:rPr lang="en-US" sz="1200" dirty="0" smtClean="0">
                <a:latin typeface="Times"/>
                <a:cs typeface="Times"/>
              </a:rPr>
              <a:t>- </a:t>
            </a:r>
            <a:r>
              <a:rPr lang="en-US" sz="1200" dirty="0">
                <a:latin typeface="Times"/>
                <a:cs typeface="Times"/>
              </a:rPr>
              <a:t>Survival of </a:t>
            </a:r>
            <a:r>
              <a:rPr lang="en-US" sz="1200" i="1" dirty="0" err="1">
                <a:latin typeface="Times"/>
                <a:cs typeface="Times"/>
              </a:rPr>
              <a:t>Culex</a:t>
            </a:r>
            <a:r>
              <a:rPr lang="en-US" sz="1200" i="1" dirty="0">
                <a:latin typeface="Times"/>
                <a:cs typeface="Times"/>
              </a:rPr>
              <a:t> </a:t>
            </a:r>
            <a:r>
              <a:rPr lang="en-US" sz="1200" dirty="0">
                <a:latin typeface="Times"/>
                <a:cs typeface="Times"/>
              </a:rPr>
              <a:t>mosquitoes</a:t>
            </a:r>
            <a:r>
              <a:rPr lang="en-US" sz="1200" i="1" dirty="0">
                <a:latin typeface="Times"/>
                <a:cs typeface="Times"/>
              </a:rPr>
              <a:t> </a:t>
            </a:r>
            <a:r>
              <a:rPr lang="en-US" sz="1200" dirty="0">
                <a:latin typeface="Times"/>
                <a:cs typeface="Times"/>
              </a:rPr>
              <a:t>after spraying the insects with a suspension of </a:t>
            </a:r>
            <a:r>
              <a:rPr lang="en-US" sz="1200" i="1" dirty="0">
                <a:latin typeface="Times"/>
                <a:cs typeface="Times"/>
              </a:rPr>
              <a:t>A. </a:t>
            </a:r>
            <a:r>
              <a:rPr lang="en-US" sz="1200" i="1" dirty="0" err="1">
                <a:latin typeface="Times"/>
                <a:cs typeface="Times"/>
              </a:rPr>
              <a:t>nomius</a:t>
            </a:r>
            <a:r>
              <a:rPr lang="en-US" sz="1200" dirty="0">
                <a:latin typeface="Times"/>
                <a:cs typeface="Times"/>
              </a:rPr>
              <a:t> spores is compared to that of mosquitoes sprayed with the same concentration of </a:t>
            </a:r>
            <a:r>
              <a:rPr lang="en-US" sz="1200" i="1" dirty="0">
                <a:latin typeface="Times"/>
                <a:cs typeface="Times"/>
              </a:rPr>
              <a:t>B. </a:t>
            </a:r>
            <a:r>
              <a:rPr lang="en-US" sz="1200" i="1" dirty="0" err="1">
                <a:latin typeface="Times"/>
                <a:cs typeface="Times"/>
              </a:rPr>
              <a:t>bassiana</a:t>
            </a:r>
            <a:r>
              <a:rPr lang="en-US" sz="1200" dirty="0">
                <a:latin typeface="Times"/>
                <a:cs typeface="Times"/>
              </a:rPr>
              <a:t> spores (red line). </a:t>
            </a:r>
            <a:r>
              <a:rPr lang="en-US" sz="1200" i="1" dirty="0">
                <a:latin typeface="Times"/>
                <a:cs typeface="Times"/>
              </a:rPr>
              <a:t>A. </a:t>
            </a:r>
            <a:r>
              <a:rPr lang="en-US" sz="1200" i="1" dirty="0" err="1">
                <a:latin typeface="Times"/>
                <a:cs typeface="Times"/>
              </a:rPr>
              <a:t>nomius</a:t>
            </a:r>
            <a:r>
              <a:rPr lang="en-US" sz="1200" i="1" dirty="0">
                <a:latin typeface="Times"/>
                <a:cs typeface="Times"/>
              </a:rPr>
              <a:t> </a:t>
            </a:r>
            <a:r>
              <a:rPr lang="en-US" sz="1200" dirty="0">
                <a:latin typeface="Times"/>
                <a:cs typeface="Times"/>
              </a:rPr>
              <a:t>was able to kill the mosquitoes at a very similar rate compared to </a:t>
            </a:r>
            <a:r>
              <a:rPr lang="en-US" sz="1200" i="1" dirty="0">
                <a:latin typeface="Times"/>
                <a:cs typeface="Times"/>
              </a:rPr>
              <a:t>B. </a:t>
            </a:r>
            <a:r>
              <a:rPr lang="en-US" sz="1200" i="1" dirty="0" err="1">
                <a:latin typeface="Times"/>
                <a:cs typeface="Times"/>
              </a:rPr>
              <a:t>bassiana</a:t>
            </a:r>
            <a:r>
              <a:rPr lang="en-US" sz="1200" dirty="0">
                <a:latin typeface="Times"/>
                <a:cs typeface="Times"/>
              </a:rPr>
              <a:t>. </a:t>
            </a:r>
            <a:endParaRPr lang="en-US" sz="1200" dirty="0" smtClean="0">
              <a:latin typeface="Times"/>
              <a:cs typeface="Times"/>
            </a:endParaRPr>
          </a:p>
          <a:p>
            <a:r>
              <a:rPr lang="en-US" sz="1200" dirty="0">
                <a:latin typeface="Times"/>
                <a:cs typeface="Times"/>
              </a:rPr>
              <a:t>b</a:t>
            </a:r>
            <a:r>
              <a:rPr lang="en-US" sz="1200" dirty="0" smtClean="0">
                <a:latin typeface="Times"/>
                <a:cs typeface="Times"/>
              </a:rPr>
              <a:t>- </a:t>
            </a:r>
            <a:r>
              <a:rPr lang="en-US" sz="1200" dirty="0">
                <a:latin typeface="Times"/>
                <a:cs typeface="Times"/>
              </a:rPr>
              <a:t>Photo of </a:t>
            </a:r>
            <a:r>
              <a:rPr lang="en-US" sz="1200" dirty="0" err="1">
                <a:latin typeface="Times"/>
                <a:cs typeface="Times"/>
              </a:rPr>
              <a:t>Culex</a:t>
            </a:r>
            <a:r>
              <a:rPr lang="en-US" sz="1200" dirty="0">
                <a:latin typeface="Times"/>
                <a:cs typeface="Times"/>
              </a:rPr>
              <a:t> mosquitoes after they succumbed to</a:t>
            </a:r>
            <a:r>
              <a:rPr lang="en-US" sz="1200" b="1" dirty="0">
                <a:latin typeface="Times"/>
                <a:cs typeface="Times"/>
              </a:rPr>
              <a:t> </a:t>
            </a:r>
            <a:r>
              <a:rPr lang="en-US" sz="1200" i="1" dirty="0">
                <a:latin typeface="Times"/>
                <a:cs typeface="Times"/>
              </a:rPr>
              <a:t>A. </a:t>
            </a:r>
            <a:r>
              <a:rPr lang="en-US" sz="1200" i="1" dirty="0" err="1">
                <a:latin typeface="Times"/>
                <a:cs typeface="Times"/>
              </a:rPr>
              <a:t>nomius</a:t>
            </a:r>
            <a:r>
              <a:rPr lang="en-US" sz="1200" i="1" dirty="0">
                <a:latin typeface="Times"/>
                <a:cs typeface="Times"/>
              </a:rPr>
              <a:t> </a:t>
            </a:r>
            <a:r>
              <a:rPr lang="en-US" sz="1200" dirty="0">
                <a:latin typeface="Times"/>
                <a:cs typeface="Times"/>
              </a:rPr>
              <a:t>spore exposure. The dead insects are completely covered by fungal growth.</a:t>
            </a:r>
          </a:p>
          <a:p>
            <a:r>
              <a:rPr lang="en-US" sz="1200" dirty="0">
                <a:latin typeface="Times"/>
                <a:cs typeface="Times"/>
              </a:rPr>
              <a:t> </a:t>
            </a:r>
          </a:p>
          <a:p>
            <a:r>
              <a:rPr lang="en-US" sz="1200" dirty="0">
                <a:latin typeface="Times"/>
                <a:cs typeface="Times"/>
              </a:rPr>
              <a:t> 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105</Words>
  <Application>Microsoft Macintosh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Sana Jaber</dc:creator>
  <cp:lastModifiedBy>Zakaria</cp:lastModifiedBy>
  <cp:revision>4</cp:revision>
  <dcterms:created xsi:type="dcterms:W3CDTF">2016-08-08T09:38:14Z</dcterms:created>
  <dcterms:modified xsi:type="dcterms:W3CDTF">2016-08-17T06:02:10Z</dcterms:modified>
</cp:coreProperties>
</file>