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8"/>
  </p:notesMasterIdLst>
  <p:sldIdLst>
    <p:sldId id="268" r:id="rId5"/>
    <p:sldId id="256" r:id="rId6"/>
    <p:sldId id="27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80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27" autoAdjust="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5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BD37C-5DF8-7F4F-B866-5D9B915C360A}" type="datetimeFigureOut">
              <a:rPr lang="en-US" smtClean="0"/>
              <a:t>25/05/2016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02A8E-CA92-9C48-8951-2FD8A89E9F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3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C70C3-4008-7744-8B8C-2E8D21EE08F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423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25/05/2016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25/05/2016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25/05/2016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25/05/2016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25/05/2016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25/05/2016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25/05/2016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25/05/2016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25/05/2016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25/05/2016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25/05/2016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25/05/2016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png"/><Relationship Id="rId5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6" Type="http://schemas.openxmlformats.org/officeDocument/2006/relationships/image" Target="../media/image8.emf"/><Relationship Id="rId7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6701" y="4200523"/>
            <a:ext cx="3657600" cy="2286000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6390583" y="894561"/>
            <a:ext cx="448070" cy="428081"/>
          </a:xfrm>
          <a:prstGeom prst="ellipse">
            <a:avLst/>
          </a:prstGeom>
          <a:solidFill>
            <a:schemeClr val="tx1"/>
          </a:solidFill>
          <a:ln w="635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cxnSp>
        <p:nvCxnSpPr>
          <p:cNvPr id="15" name="Straight Connector 14"/>
          <p:cNvCxnSpPr>
            <a:stCxn id="14" idx="2"/>
            <a:endCxn id="23" idx="3"/>
          </p:cNvCxnSpPr>
          <p:nvPr/>
        </p:nvCxnSpPr>
        <p:spPr>
          <a:xfrm flipH="1" flipV="1">
            <a:off x="5472005" y="1106641"/>
            <a:ext cx="918578" cy="1961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7751415" y="887453"/>
            <a:ext cx="448070" cy="428081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cxnSp>
        <p:nvCxnSpPr>
          <p:cNvPr id="17" name="Straight Connector 16"/>
          <p:cNvCxnSpPr/>
          <p:nvPr/>
        </p:nvCxnSpPr>
        <p:spPr>
          <a:xfrm rot="5400000" flipH="1">
            <a:off x="6845553" y="1536683"/>
            <a:ext cx="847426" cy="0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328555" y="484848"/>
            <a:ext cx="582399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cs typeface="Century Gothic"/>
              </a:rPr>
              <a:t>GM</a:t>
            </a:r>
          </a:p>
          <a:p>
            <a:pPr algn="ctr"/>
            <a:r>
              <a:rPr lang="en-US" sz="1000" dirty="0" smtClean="0">
                <a:cs typeface="Century Gothic"/>
              </a:rPr>
              <a:t>b 1969</a:t>
            </a:r>
            <a:endParaRPr lang="en-US" sz="1000" dirty="0">
              <a:cs typeface="Century Gothic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80583" y="2097492"/>
            <a:ext cx="755172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cs typeface="Century Gothic"/>
              </a:rPr>
              <a:t>D1</a:t>
            </a:r>
          </a:p>
          <a:p>
            <a:pPr algn="ctr"/>
            <a:r>
              <a:rPr lang="en-US" altLang="zh-TW" sz="1000" dirty="0">
                <a:cs typeface="Century Gothic"/>
              </a:rPr>
              <a:t>b</a:t>
            </a:r>
            <a:r>
              <a:rPr lang="en-US" sz="1000" dirty="0" smtClean="0">
                <a:cs typeface="Century Gothic"/>
              </a:rPr>
              <a:t> 04/</a:t>
            </a:r>
            <a:r>
              <a:rPr lang="en-US" altLang="zh-TW" sz="1000" dirty="0" smtClean="0">
                <a:cs typeface="Century Gothic"/>
              </a:rPr>
              <a:t>19</a:t>
            </a:r>
            <a:r>
              <a:rPr lang="en-US" sz="1000" dirty="0" smtClean="0">
                <a:cs typeface="Century Gothic"/>
              </a:rPr>
              <a:t>87</a:t>
            </a:r>
            <a:endParaRPr lang="en-US" sz="1000" dirty="0">
              <a:cs typeface="Century Gothic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924555" y="1108602"/>
            <a:ext cx="0" cy="86053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5696040" y="1951659"/>
            <a:ext cx="448070" cy="428081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4720696" y="1860467"/>
            <a:ext cx="755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cs typeface="Arial"/>
              </a:rPr>
              <a:t>D2</a:t>
            </a:r>
          </a:p>
          <a:p>
            <a:pPr algn="ctr"/>
            <a:r>
              <a:rPr lang="en-US" sz="1000" dirty="0" smtClean="0">
                <a:cs typeface="Arial"/>
              </a:rPr>
              <a:t>b 10/2003</a:t>
            </a:r>
            <a:endParaRPr lang="en-US" sz="1000" dirty="0">
              <a:cs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023935" y="892600"/>
            <a:ext cx="448070" cy="428081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7991932" y="2197741"/>
            <a:ext cx="0" cy="861929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18" idx="6"/>
          </p:cNvCxnSpPr>
          <p:nvPr/>
        </p:nvCxnSpPr>
        <p:spPr>
          <a:xfrm flipH="1" flipV="1">
            <a:off x="7488820" y="2183172"/>
            <a:ext cx="1038007" cy="14568"/>
          </a:xfrm>
          <a:prstGeom prst="line">
            <a:avLst/>
          </a:prstGeom>
          <a:ln w="6350" cmpd="sng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8526826" y="1959948"/>
            <a:ext cx="448070" cy="428081"/>
          </a:xfrm>
          <a:prstGeom prst="rect">
            <a:avLst/>
          </a:prstGeom>
          <a:solidFill>
            <a:schemeClr val="bg1"/>
          </a:solidFill>
          <a:ln w="6350" cmpd="sng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7" name="Oval 26"/>
          <p:cNvSpPr/>
          <p:nvPr/>
        </p:nvSpPr>
        <p:spPr>
          <a:xfrm>
            <a:off x="7767897" y="3059669"/>
            <a:ext cx="448070" cy="428081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6919815" y="3047841"/>
            <a:ext cx="755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cs typeface="Century Gothic"/>
              </a:rPr>
              <a:t>GD</a:t>
            </a:r>
          </a:p>
          <a:p>
            <a:pPr algn="ctr"/>
            <a:r>
              <a:rPr lang="en-US" sz="1000" dirty="0" smtClean="0">
                <a:cs typeface="Century Gothic"/>
              </a:rPr>
              <a:t>b 09/2003</a:t>
            </a:r>
            <a:endParaRPr lang="en-US" sz="1000" dirty="0">
              <a:cs typeface="Century Gothic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415244" y="2197686"/>
            <a:ext cx="13396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Arial"/>
                <a:cs typeface="Arial"/>
              </a:rPr>
              <a:t>HLA-B*42:01/*81:01</a:t>
            </a:r>
            <a:endParaRPr lang="en-US" sz="1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52194" y="3348051"/>
            <a:ext cx="12897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Arial"/>
                <a:cs typeface="Arial"/>
              </a:rPr>
              <a:t>HLA-B*44:03/81:01</a:t>
            </a:r>
            <a:endParaRPr lang="en-US" sz="1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14505" y="1300167"/>
            <a:ext cx="10074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HLA-B*07:02/81:01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94169" y="36329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</a:t>
            </a:r>
            <a:endParaRPr lang="en-US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4513234" y="446748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B</a:t>
            </a:r>
            <a:endParaRPr lang="en-US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73034" y="2943119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</a:t>
            </a:r>
            <a:endParaRPr lang="en-US" b="1" dirty="0"/>
          </a:p>
        </p:txBody>
      </p:sp>
      <p:cxnSp>
        <p:nvCxnSpPr>
          <p:cNvPr id="40" name="Straight Connector 39"/>
          <p:cNvCxnSpPr/>
          <p:nvPr/>
        </p:nvCxnSpPr>
        <p:spPr>
          <a:xfrm flipH="1" flipV="1">
            <a:off x="6833520" y="1099629"/>
            <a:ext cx="918578" cy="1961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7040751" y="1969132"/>
            <a:ext cx="448070" cy="428081"/>
          </a:xfrm>
          <a:prstGeom prst="ellipse">
            <a:avLst/>
          </a:prstGeom>
          <a:solidFill>
            <a:schemeClr val="bg1"/>
          </a:solidFill>
          <a:ln w="6350" cmpd="sng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62" name="TextBox 61"/>
          <p:cNvSpPr txBox="1"/>
          <p:nvPr/>
        </p:nvSpPr>
        <p:spPr>
          <a:xfrm>
            <a:off x="6192096" y="2414753"/>
            <a:ext cx="12897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Arial"/>
                <a:cs typeface="Arial"/>
              </a:rPr>
              <a:t>HLA-B*81:01/81:01</a:t>
            </a:r>
            <a:endParaRPr lang="en-US" sz="1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6603" y="66477"/>
            <a:ext cx="723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/>
              <a:t>Fig</a:t>
            </a:r>
            <a:r>
              <a:rPr lang="zh-TW" altLang="en-US" b="1" dirty="0" smtClean="0"/>
              <a:t> </a:t>
            </a:r>
            <a:r>
              <a:rPr lang="en-US" altLang="zh-TW" b="1" dirty="0" smtClean="0"/>
              <a:t>1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530716" y="4009919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D</a:t>
            </a:r>
            <a:endParaRPr lang="en-US" b="1" dirty="0"/>
          </a:p>
        </p:txBody>
      </p:sp>
      <p:cxnSp>
        <p:nvCxnSpPr>
          <p:cNvPr id="42" name="Straight Connector 41"/>
          <p:cNvCxnSpPr/>
          <p:nvPr/>
        </p:nvCxnSpPr>
        <p:spPr>
          <a:xfrm flipH="1" flipV="1">
            <a:off x="6450815" y="4531651"/>
            <a:ext cx="1300600" cy="14568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6550266" y="3961787"/>
            <a:ext cx="1111091" cy="337831"/>
            <a:chOff x="6359766" y="4025287"/>
            <a:chExt cx="1111091" cy="337831"/>
          </a:xfrm>
        </p:grpSpPr>
        <p:sp>
          <p:nvSpPr>
            <p:cNvPr id="43" name="TextBox 42"/>
            <p:cNvSpPr txBox="1"/>
            <p:nvPr/>
          </p:nvSpPr>
          <p:spPr>
            <a:xfrm>
              <a:off x="6359766" y="4086119"/>
              <a:ext cx="9931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5">
                      <a:lumMod val="50000"/>
                    </a:schemeClr>
                  </a:solidFill>
                  <a:latin typeface="Arial"/>
                  <a:cs typeface="Arial"/>
                </a:rPr>
                <a:t>p = 8.2 x 10</a:t>
              </a:r>
              <a:endParaRPr lang="en-US" sz="1200" dirty="0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160762" y="4025287"/>
              <a:ext cx="31009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accent5">
                      <a:lumMod val="50000"/>
                    </a:schemeClr>
                  </a:solidFill>
                  <a:latin typeface="Arial"/>
                  <a:cs typeface="Arial"/>
                </a:rPr>
                <a:t>-7</a:t>
              </a:r>
              <a:endParaRPr lang="en-US" sz="1100" dirty="0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416085" y="6445963"/>
            <a:ext cx="753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(n=1667)</a:t>
            </a:r>
            <a:endParaRPr lang="en-US" sz="1100" dirty="0"/>
          </a:p>
        </p:txBody>
      </p:sp>
      <p:sp>
        <p:nvSpPr>
          <p:cNvPr id="46" name="TextBox 45"/>
          <p:cNvSpPr txBox="1"/>
          <p:nvPr/>
        </p:nvSpPr>
        <p:spPr>
          <a:xfrm>
            <a:off x="6083711" y="6445963"/>
            <a:ext cx="6748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(n=192)</a:t>
            </a:r>
            <a:endParaRPr lang="en-US" sz="1100" dirty="0"/>
          </a:p>
        </p:txBody>
      </p:sp>
      <p:grpSp>
        <p:nvGrpSpPr>
          <p:cNvPr id="48" name="Group 47"/>
          <p:cNvGrpSpPr/>
          <p:nvPr/>
        </p:nvGrpSpPr>
        <p:grpSpPr>
          <a:xfrm>
            <a:off x="6588701" y="4203087"/>
            <a:ext cx="1009941" cy="337831"/>
            <a:chOff x="6398201" y="4025287"/>
            <a:chExt cx="1009941" cy="337831"/>
          </a:xfrm>
        </p:grpSpPr>
        <p:sp>
          <p:nvSpPr>
            <p:cNvPr id="49" name="TextBox 48"/>
            <p:cNvSpPr txBox="1"/>
            <p:nvPr/>
          </p:nvSpPr>
          <p:spPr>
            <a:xfrm>
              <a:off x="6398201" y="4086119"/>
              <a:ext cx="9163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5">
                      <a:lumMod val="50000"/>
                    </a:schemeClr>
                  </a:solidFill>
                  <a:latin typeface="Arial"/>
                  <a:cs typeface="Arial"/>
                </a:rPr>
                <a:t>q</a:t>
              </a:r>
              <a:r>
                <a:rPr lang="en-US" sz="1200" dirty="0" smtClean="0">
                  <a:solidFill>
                    <a:schemeClr val="accent5">
                      <a:lumMod val="50000"/>
                    </a:schemeClr>
                  </a:solidFill>
                  <a:latin typeface="Arial"/>
                  <a:cs typeface="Arial"/>
                </a:rPr>
                <a:t> = 0.0008</a:t>
              </a:r>
              <a:endParaRPr lang="en-US" sz="1200" dirty="0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223476" y="4025287"/>
              <a:ext cx="1846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US" sz="1100" dirty="0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17968" y="2944699"/>
            <a:ext cx="4358052" cy="3876693"/>
            <a:chOff x="647700" y="2057847"/>
            <a:chExt cx="4885683" cy="4412877"/>
          </a:xfrm>
        </p:grpSpPr>
        <p:grpSp>
          <p:nvGrpSpPr>
            <p:cNvPr id="53" name="Group 52"/>
            <p:cNvGrpSpPr/>
            <p:nvPr/>
          </p:nvGrpSpPr>
          <p:grpSpPr>
            <a:xfrm>
              <a:off x="647700" y="2360881"/>
              <a:ext cx="4728072" cy="4109843"/>
              <a:chOff x="647700" y="154647"/>
              <a:chExt cx="7826948" cy="6667500"/>
            </a:xfrm>
          </p:grpSpPr>
          <p:pic>
            <p:nvPicPr>
              <p:cNvPr id="60" name="Picture 59"/>
              <p:cNvPicPr>
                <a:picLocks noChangeAspect="1"/>
              </p:cNvPicPr>
              <p:nvPr/>
            </p:nvPicPr>
            <p:blipFill rotWithShape="1">
              <a:blip r:embed="rId4"/>
              <a:srcRect b="2777"/>
              <a:stretch/>
            </p:blipFill>
            <p:spPr>
              <a:xfrm>
                <a:off x="647700" y="154647"/>
                <a:ext cx="7826948" cy="6667500"/>
              </a:xfrm>
              <a:prstGeom prst="rect">
                <a:avLst/>
              </a:prstGeom>
            </p:spPr>
          </p:pic>
          <p:pic>
            <p:nvPicPr>
              <p:cNvPr id="61" name="Picture 60"/>
              <p:cNvPicPr>
                <a:picLocks noChangeAspect="1"/>
              </p:cNvPicPr>
              <p:nvPr/>
            </p:nvPicPr>
            <p:blipFill rotWithShape="1">
              <a:blip r:embed="rId4"/>
              <a:srcRect l="46244" t="93148" r="44020" b="648"/>
              <a:stretch/>
            </p:blipFill>
            <p:spPr>
              <a:xfrm>
                <a:off x="7429500" y="5337175"/>
                <a:ext cx="762000" cy="425450"/>
              </a:xfrm>
              <a:prstGeom prst="rect">
                <a:avLst/>
              </a:prstGeom>
            </p:spPr>
          </p:pic>
        </p:grpSp>
        <p:sp>
          <p:nvSpPr>
            <p:cNvPr id="54" name="TextBox 53"/>
            <p:cNvSpPr txBox="1"/>
            <p:nvPr/>
          </p:nvSpPr>
          <p:spPr>
            <a:xfrm>
              <a:off x="4406255" y="5757382"/>
              <a:ext cx="1127128" cy="6306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/>
                <a:t>0.007</a:t>
              </a:r>
              <a:br>
                <a:rPr lang="en-US" sz="700" dirty="0" smtClean="0"/>
              </a:br>
              <a:endParaRPr lang="en-US" sz="700" dirty="0" smtClean="0"/>
            </a:p>
            <a:p>
              <a:pPr algn="ctr"/>
              <a:r>
                <a:rPr lang="en-US" sz="800" dirty="0" smtClean="0"/>
                <a:t>amino acid </a:t>
              </a:r>
              <a:br>
                <a:rPr lang="en-US" sz="800" dirty="0" smtClean="0"/>
              </a:br>
              <a:r>
                <a:rPr lang="en-US" sz="800" dirty="0" smtClean="0"/>
                <a:t>substitutions / site </a:t>
              </a:r>
              <a:endParaRPr lang="en-US" sz="8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948221" y="2057847"/>
              <a:ext cx="427558" cy="3153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D2</a:t>
              </a:r>
              <a:endParaRPr lang="en-US" sz="12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712976" y="2332966"/>
              <a:ext cx="484925" cy="315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GM</a:t>
              </a:r>
              <a:endParaRPr lang="en-US" sz="12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307191" y="2195850"/>
              <a:ext cx="465802" cy="315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GD</a:t>
              </a:r>
              <a:endParaRPr lang="en-US" sz="12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777239" y="2715583"/>
              <a:ext cx="302970" cy="315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1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 rot="16377567">
              <a:off x="2202150" y="5361328"/>
              <a:ext cx="998867" cy="2587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Consensus C</a:t>
              </a:r>
              <a:endParaRPr lang="en-US" sz="900" dirty="0"/>
            </a:p>
          </p:txBody>
        </p:sp>
      </p:grpSp>
      <p:pic>
        <p:nvPicPr>
          <p:cNvPr id="51" name="Picture 5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468" y="698170"/>
            <a:ext cx="4006775" cy="2171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9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6872" y="3970726"/>
            <a:ext cx="2890970" cy="265231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2317" y="4109733"/>
            <a:ext cx="3144555" cy="25133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4711" y="1149954"/>
            <a:ext cx="3128190" cy="24313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2769" y="1136077"/>
            <a:ext cx="2922391" cy="24452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" y="1111852"/>
            <a:ext cx="3056749" cy="24694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22350" y="872955"/>
            <a:ext cx="603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NL4-3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247578" y="872955"/>
            <a:ext cx="697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SK</a:t>
            </a:r>
            <a:r>
              <a:rPr lang="en-US" altLang="zh-TW" sz="1200" dirty="0" smtClean="0"/>
              <a:t>-</a:t>
            </a:r>
            <a:r>
              <a:rPr lang="en-US" sz="1200" dirty="0" smtClean="0"/>
              <a:t>254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7271921" y="892630"/>
            <a:ext cx="928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SK</a:t>
            </a:r>
            <a:r>
              <a:rPr lang="en-US" altLang="zh-TW" sz="1200" dirty="0" smtClean="0"/>
              <a:t>-</a:t>
            </a:r>
            <a:r>
              <a:rPr lang="en-US" sz="1200" dirty="0" smtClean="0"/>
              <a:t>254(M)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1318101" y="3793174"/>
            <a:ext cx="603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NL4-3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4247578" y="3803874"/>
            <a:ext cx="697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SK</a:t>
            </a:r>
            <a:r>
              <a:rPr lang="en-US" altLang="zh-TW" sz="1200" dirty="0" smtClean="0"/>
              <a:t>-</a:t>
            </a:r>
            <a:r>
              <a:rPr lang="en-US" sz="1200" dirty="0" smtClean="0"/>
              <a:t>254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7170321" y="3787911"/>
            <a:ext cx="928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SK</a:t>
            </a:r>
            <a:r>
              <a:rPr lang="en-US" altLang="zh-TW" sz="1200" dirty="0" smtClean="0"/>
              <a:t>-</a:t>
            </a:r>
            <a:r>
              <a:rPr lang="en-US" sz="1200" dirty="0" smtClean="0"/>
              <a:t>254(M)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14769" y="811400"/>
            <a:ext cx="312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zh-TW" sz="1600" dirty="0"/>
              <a:t>A</a:t>
            </a:r>
            <a:endParaRPr lang="en-US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3024669" y="811400"/>
            <a:ext cx="32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/>
              <a:t>B</a:t>
            </a:r>
            <a:endParaRPr lang="en-US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5933911" y="824100"/>
            <a:ext cx="332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zh-TW" sz="1600" dirty="0"/>
              <a:t>C</a:t>
            </a:r>
            <a:endParaRPr 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43293" y="3725446"/>
            <a:ext cx="332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zh-TW" sz="1600" dirty="0"/>
              <a:t>D</a:t>
            </a:r>
            <a:endParaRPr lang="en-US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3056749" y="3717092"/>
            <a:ext cx="32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zh-TW" sz="1600" dirty="0"/>
              <a:t>E</a:t>
            </a:r>
            <a:endParaRPr 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6162230" y="3725446"/>
            <a:ext cx="3100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zh-TW" sz="1600" dirty="0"/>
              <a:t>F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120980" y="234434"/>
            <a:ext cx="723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 2</a:t>
            </a:r>
            <a:endParaRPr lang="en-US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70" y="4070173"/>
            <a:ext cx="3033778" cy="2511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592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35254" y="74708"/>
            <a:ext cx="9076392" cy="6316200"/>
            <a:chOff x="35254" y="74708"/>
            <a:chExt cx="9076392" cy="6316200"/>
          </a:xfrm>
        </p:grpSpPr>
        <p:sp>
          <p:nvSpPr>
            <p:cNvPr id="105" name="Rectangle 104"/>
            <p:cNvSpPr/>
            <p:nvPr/>
          </p:nvSpPr>
          <p:spPr>
            <a:xfrm>
              <a:off x="6705602" y="2086555"/>
              <a:ext cx="529166" cy="152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5185572" y="2510360"/>
              <a:ext cx="237332" cy="152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5185572" y="1227660"/>
              <a:ext cx="237332" cy="152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533963" y="728118"/>
              <a:ext cx="1497607" cy="1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7349062" y="728118"/>
              <a:ext cx="1481675" cy="1524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6074806" y="1227660"/>
              <a:ext cx="846666" cy="152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4991471" y="3965698"/>
              <a:ext cx="264516" cy="152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7668669" y="1235878"/>
              <a:ext cx="963084" cy="152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5270871" y="4130798"/>
              <a:ext cx="264516" cy="152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5745366" y="1651011"/>
              <a:ext cx="2454604" cy="152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7874731" y="2086561"/>
              <a:ext cx="964471" cy="152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6064751" y="2509629"/>
              <a:ext cx="2257985" cy="152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 rot="19896313">
              <a:off x="144623" y="2967402"/>
              <a:ext cx="7617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Helix 4</a:t>
              </a:r>
              <a:endParaRPr lang="en-US" sz="1600" b="1" dirty="0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032" t="58443" r="27180" b="20409"/>
            <a:stretch/>
          </p:blipFill>
          <p:spPr>
            <a:xfrm rot="15753598">
              <a:off x="4935146" y="3327346"/>
              <a:ext cx="443512" cy="375597"/>
            </a:xfrm>
            <a:prstGeom prst="rect">
              <a:avLst/>
            </a:prstGeom>
          </p:spPr>
        </p:pic>
        <p:sp>
          <p:nvSpPr>
            <p:cNvPr id="3" name="Oval 2"/>
            <p:cNvSpPr/>
            <p:nvPr/>
          </p:nvSpPr>
          <p:spPr>
            <a:xfrm>
              <a:off x="4894332" y="3699249"/>
              <a:ext cx="182880" cy="16360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40" r="10194"/>
            <a:stretch/>
          </p:blipFill>
          <p:spPr>
            <a:xfrm rot="4036875">
              <a:off x="445277" y="4650915"/>
              <a:ext cx="1422404" cy="1629294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78" r="10548"/>
            <a:stretch/>
          </p:blipFill>
          <p:spPr>
            <a:xfrm rot="4036875">
              <a:off x="439550" y="2933133"/>
              <a:ext cx="1437783" cy="162929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753598">
              <a:off x="3932746" y="4563707"/>
              <a:ext cx="1771855" cy="177599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753598">
              <a:off x="2172151" y="2857494"/>
              <a:ext cx="1670606" cy="177599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102349" y="3597366"/>
              <a:ext cx="6495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u="sng" dirty="0" smtClean="0">
                  <a:solidFill>
                    <a:srgbClr val="996633"/>
                  </a:solidFill>
                </a:rPr>
                <a:t>186T</a:t>
              </a:r>
              <a:endParaRPr lang="en-US" b="1" u="sng" dirty="0">
                <a:solidFill>
                  <a:srgbClr val="996633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31805" y="4135835"/>
              <a:ext cx="5966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339966"/>
                  </a:solidFill>
                </a:rPr>
                <a:t>190T</a:t>
              </a:r>
              <a:endParaRPr lang="en-US" sz="1600" dirty="0">
                <a:solidFill>
                  <a:srgbClr val="339966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9781762">
              <a:off x="2214671" y="3185041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339966"/>
                  </a:solidFill>
                </a:rPr>
                <a:t>152L</a:t>
              </a:r>
              <a:endParaRPr lang="en-US" sz="1600" dirty="0">
                <a:solidFill>
                  <a:srgbClr val="339966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18747" y="3042229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339966"/>
                  </a:solidFill>
                </a:rPr>
                <a:t>147I</a:t>
              </a:r>
              <a:endParaRPr lang="en-US" sz="1600" dirty="0">
                <a:solidFill>
                  <a:srgbClr val="339966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232492" y="4128547"/>
              <a:ext cx="6351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C00000"/>
                  </a:solidFill>
                </a:rPr>
                <a:t>182Q</a:t>
              </a:r>
              <a:endParaRPr lang="en-US" sz="1600" dirty="0">
                <a:solidFill>
                  <a:srgbClr val="C0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557272" y="5830481"/>
              <a:ext cx="5918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996633"/>
                  </a:solidFill>
                </a:rPr>
                <a:t>186S</a:t>
              </a:r>
              <a:endParaRPr lang="en-US" sz="1600" dirty="0">
                <a:solidFill>
                  <a:srgbClr val="996633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21543721">
              <a:off x="3822161" y="5284037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u="sng" dirty="0" smtClean="0">
                  <a:solidFill>
                    <a:schemeClr val="accent4">
                      <a:lumMod val="75000"/>
                    </a:schemeClr>
                  </a:solidFill>
                </a:rPr>
                <a:t>190I</a:t>
              </a:r>
              <a:endParaRPr lang="en-US" b="1" u="sng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963192">
              <a:off x="4367332" y="4858302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339966"/>
                  </a:solidFill>
                </a:rPr>
                <a:t>152L</a:t>
              </a:r>
              <a:endParaRPr lang="en-US" sz="1600" dirty="0">
                <a:solidFill>
                  <a:srgbClr val="339966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21055">
              <a:off x="5167733" y="4746970"/>
              <a:ext cx="7264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339966"/>
                  </a:solidFill>
                </a:rPr>
                <a:t>147I/</a:t>
              </a:r>
              <a:r>
                <a:rPr lang="en-GB" sz="1600" dirty="0" smtClean="0">
                  <a:solidFill>
                    <a:srgbClr val="002060"/>
                  </a:solidFill>
                </a:rPr>
                <a:t>T</a:t>
              </a:r>
              <a:endParaRPr lang="en-US" sz="1600" dirty="0">
                <a:solidFill>
                  <a:srgbClr val="00206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108036" y="5871293"/>
              <a:ext cx="6351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C00000"/>
                  </a:solidFill>
                </a:rPr>
                <a:t>182Q</a:t>
              </a:r>
              <a:endParaRPr lang="en-US" sz="1600" dirty="0">
                <a:solidFill>
                  <a:srgbClr val="C0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956476" y="2756236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 smtClean="0"/>
                <a:t>D</a:t>
              </a:r>
              <a:endParaRPr lang="en-US" sz="2800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772806" y="4392245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 smtClean="0"/>
                <a:t>F</a:t>
              </a:r>
              <a:endParaRPr lang="en-US" sz="28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3024" y="434758"/>
              <a:ext cx="4026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 smtClean="0"/>
                <a:t>A</a:t>
              </a:r>
              <a:endParaRPr lang="en-US" sz="28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5254" y="2746184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/>
                <a:t>B</a:t>
              </a:r>
              <a:endParaRPr lang="en-US" sz="28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1248" y="4403479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 smtClean="0"/>
                <a:t>C</a:t>
              </a:r>
              <a:endParaRPr lang="en-US" sz="2800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520227" y="5224149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u="sng" dirty="0" smtClean="0">
                  <a:solidFill>
                    <a:srgbClr val="996633"/>
                  </a:solidFill>
                </a:rPr>
                <a:t>188F</a:t>
              </a:r>
              <a:endParaRPr lang="en-US" b="1" u="sng" dirty="0">
                <a:solidFill>
                  <a:srgbClr val="996633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 rot="1711212">
              <a:off x="1214575" y="4586779"/>
              <a:ext cx="6719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339966"/>
                  </a:solidFill>
                </a:rPr>
                <a:t>198M</a:t>
              </a:r>
              <a:endParaRPr lang="en-US" sz="1600" dirty="0">
                <a:solidFill>
                  <a:srgbClr val="339966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20335940">
              <a:off x="797626" y="4574111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339966"/>
                  </a:solidFill>
                </a:rPr>
                <a:t>201L</a:t>
              </a:r>
              <a:endParaRPr lang="en-US" sz="1600" dirty="0">
                <a:solidFill>
                  <a:srgbClr val="339966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52561" y="5811153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C00000"/>
                  </a:solidFill>
                </a:rPr>
                <a:t>184L</a:t>
              </a:r>
              <a:endParaRPr lang="en-US" sz="1600" dirty="0">
                <a:solidFill>
                  <a:srgbClr val="C0000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 rot="19722830">
              <a:off x="461605" y="4826845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339966"/>
                  </a:solidFill>
                </a:rPr>
                <a:t>266I</a:t>
              </a:r>
              <a:endParaRPr lang="en-US" sz="1600" dirty="0">
                <a:solidFill>
                  <a:srgbClr val="339966"/>
                </a:solidFill>
              </a:endParaRPr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624" r="23141" b="9051"/>
            <a:stretch/>
          </p:blipFill>
          <p:spPr>
            <a:xfrm rot="16200000">
              <a:off x="1064068" y="-357850"/>
              <a:ext cx="2362233" cy="4012076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2548461" y="369642"/>
              <a:ext cx="108337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339966"/>
                  </a:solidFill>
                </a:rPr>
                <a:t>N-terminal</a:t>
              </a:r>
            </a:p>
            <a:p>
              <a:r>
                <a:rPr lang="en-GB" sz="1600" dirty="0" smtClean="0">
                  <a:solidFill>
                    <a:srgbClr val="339966"/>
                  </a:solidFill>
                </a:rPr>
                <a:t>hairpin</a:t>
              </a:r>
              <a:endParaRPr lang="en-US" sz="1600" dirty="0">
                <a:solidFill>
                  <a:srgbClr val="339966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428212" y="1625808"/>
              <a:ext cx="11629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 smtClean="0">
                  <a:solidFill>
                    <a:srgbClr val="339966"/>
                  </a:solidFill>
                </a:rPr>
                <a:t>Cyclophilin </a:t>
              </a:r>
            </a:p>
            <a:p>
              <a:pPr algn="r"/>
              <a:r>
                <a:rPr lang="en-GB" sz="1600" dirty="0" smtClean="0">
                  <a:solidFill>
                    <a:srgbClr val="339966"/>
                  </a:solidFill>
                </a:rPr>
                <a:t>binding loop</a:t>
              </a:r>
              <a:endParaRPr lang="en-US" sz="1600" dirty="0">
                <a:solidFill>
                  <a:srgbClr val="339966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 rot="21171271">
              <a:off x="1404684" y="1059687"/>
              <a:ext cx="7617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Helix 1</a:t>
              </a:r>
              <a:endParaRPr lang="en-US" sz="16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 rot="21346546">
              <a:off x="1232715" y="560596"/>
              <a:ext cx="7617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Helix 2</a:t>
              </a:r>
              <a:endParaRPr lang="en-US" sz="1600" b="1" dirty="0"/>
            </a:p>
          </p:txBody>
        </p:sp>
        <p:sp>
          <p:nvSpPr>
            <p:cNvPr id="40" name="TextBox 39"/>
            <p:cNvSpPr txBox="1"/>
            <p:nvPr/>
          </p:nvSpPr>
          <p:spPr>
            <a:xfrm rot="21442018">
              <a:off x="1904352" y="1524737"/>
              <a:ext cx="7617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Helix 3</a:t>
              </a:r>
              <a:endParaRPr lang="en-US" sz="1600" b="1" dirty="0"/>
            </a:p>
          </p:txBody>
        </p:sp>
        <p:sp>
          <p:nvSpPr>
            <p:cNvPr id="41" name="TextBox 40"/>
            <p:cNvSpPr txBox="1"/>
            <p:nvPr/>
          </p:nvSpPr>
          <p:spPr>
            <a:xfrm rot="20965935">
              <a:off x="1512626" y="2129986"/>
              <a:ext cx="7617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Helix 4</a:t>
              </a:r>
              <a:endParaRPr lang="en-US" sz="1600" b="1" dirty="0"/>
            </a:p>
          </p:txBody>
        </p:sp>
        <p:sp>
          <p:nvSpPr>
            <p:cNvPr id="42" name="TextBox 41"/>
            <p:cNvSpPr txBox="1"/>
            <p:nvPr/>
          </p:nvSpPr>
          <p:spPr>
            <a:xfrm rot="17461914">
              <a:off x="2885417" y="1776358"/>
              <a:ext cx="8462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Helix 6</a:t>
              </a:r>
              <a:endParaRPr lang="en-US" sz="1600" b="1" dirty="0"/>
            </a:p>
          </p:txBody>
        </p:sp>
        <p:sp>
          <p:nvSpPr>
            <p:cNvPr id="43" name="TextBox 42"/>
            <p:cNvSpPr txBox="1"/>
            <p:nvPr/>
          </p:nvSpPr>
          <p:spPr>
            <a:xfrm rot="941">
              <a:off x="557565" y="1706753"/>
              <a:ext cx="8462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Helix 7</a:t>
              </a:r>
              <a:endParaRPr lang="en-US" sz="1600" b="1" dirty="0"/>
            </a:p>
          </p:txBody>
        </p:sp>
        <p:sp>
          <p:nvSpPr>
            <p:cNvPr id="44" name="Rectangle 43"/>
            <p:cNvSpPr/>
            <p:nvPr/>
          </p:nvSpPr>
          <p:spPr>
            <a:xfrm rot="15731275">
              <a:off x="1577250" y="892445"/>
              <a:ext cx="985080" cy="119177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2335583" y="1943725"/>
              <a:ext cx="29430" cy="78439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 rot="18585746">
              <a:off x="4335295" y="5259994"/>
              <a:ext cx="483401" cy="33651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7" name="Oval 46"/>
            <p:cNvSpPr/>
            <p:nvPr/>
          </p:nvSpPr>
          <p:spPr>
            <a:xfrm rot="2824735">
              <a:off x="748899" y="4872969"/>
              <a:ext cx="529490" cy="99949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515977" y="4022739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u="sng" dirty="0" smtClean="0">
                  <a:solidFill>
                    <a:srgbClr val="996633"/>
                  </a:solidFill>
                </a:rPr>
                <a:t>188L</a:t>
              </a:r>
              <a:endParaRPr lang="en-US" b="1" u="sng" dirty="0">
                <a:solidFill>
                  <a:srgbClr val="996633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 rot="1988026">
              <a:off x="1269644" y="2899564"/>
              <a:ext cx="6719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339966"/>
                  </a:solidFill>
                </a:rPr>
                <a:t>198M</a:t>
              </a:r>
              <a:endParaRPr lang="en-US" sz="1600" dirty="0">
                <a:solidFill>
                  <a:srgbClr val="339966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 rot="20335940">
              <a:off x="818305" y="2860228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339966"/>
                  </a:solidFill>
                </a:rPr>
                <a:t>201L</a:t>
              </a:r>
              <a:endParaRPr lang="en-US" sz="1600" dirty="0">
                <a:solidFill>
                  <a:srgbClr val="339966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73240" y="4097270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C00000"/>
                  </a:solidFill>
                </a:rPr>
                <a:t>184L</a:t>
              </a:r>
              <a:endParaRPr lang="en-US" sz="1600" dirty="0">
                <a:solidFill>
                  <a:srgbClr val="C00000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 rot="19722830">
              <a:off x="482284" y="3112962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339966"/>
                  </a:solidFill>
                </a:rPr>
                <a:t>266I</a:t>
              </a:r>
              <a:endParaRPr lang="en-US" sz="1600" dirty="0">
                <a:solidFill>
                  <a:srgbClr val="339966"/>
                </a:solidFill>
              </a:endParaRPr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 flipH="1">
              <a:off x="1361588" y="2047433"/>
              <a:ext cx="189016" cy="69554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3673950" y="3793607"/>
              <a:ext cx="3600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1840930" y="4355048"/>
              <a:ext cx="0" cy="900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2731651" y="1889222"/>
              <a:ext cx="942299" cy="83889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753598">
              <a:off x="3975953" y="2845509"/>
              <a:ext cx="1719741" cy="1775995"/>
            </a:xfrm>
            <a:prstGeom prst="rect">
              <a:avLst/>
            </a:prstGeom>
          </p:spPr>
        </p:pic>
        <p:sp>
          <p:nvSpPr>
            <p:cNvPr id="58" name="TextBox 57"/>
            <p:cNvSpPr txBox="1"/>
            <p:nvPr/>
          </p:nvSpPr>
          <p:spPr>
            <a:xfrm>
              <a:off x="3935944" y="3583446"/>
              <a:ext cx="644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u="sng" dirty="0" smtClean="0">
                  <a:solidFill>
                    <a:srgbClr val="996633"/>
                  </a:solidFill>
                </a:rPr>
                <a:t>186S</a:t>
              </a:r>
              <a:endParaRPr lang="en-US" b="1" u="sng" dirty="0">
                <a:solidFill>
                  <a:srgbClr val="996633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847808" y="4108832"/>
              <a:ext cx="6495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u="sng" dirty="0" smtClean="0">
                  <a:solidFill>
                    <a:srgbClr val="339966"/>
                  </a:solidFill>
                </a:rPr>
                <a:t>190T</a:t>
              </a:r>
              <a:endParaRPr lang="en-US" b="1" u="sng" dirty="0">
                <a:solidFill>
                  <a:srgbClr val="339966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 rot="19781762">
              <a:off x="4001650" y="3207023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339966"/>
                  </a:solidFill>
                </a:rPr>
                <a:t>152L</a:t>
              </a:r>
              <a:endParaRPr lang="en-US" sz="1600" dirty="0">
                <a:solidFill>
                  <a:srgbClr val="339966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946019" y="3049431"/>
              <a:ext cx="7264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339966"/>
                  </a:solidFill>
                </a:rPr>
                <a:t>147I/</a:t>
              </a:r>
              <a:r>
                <a:rPr lang="en-GB" sz="1600" dirty="0" smtClean="0">
                  <a:solidFill>
                    <a:srgbClr val="002060"/>
                  </a:solidFill>
                </a:rPr>
                <a:t>T</a:t>
              </a:r>
              <a:endParaRPr lang="en-US" sz="1600" dirty="0">
                <a:solidFill>
                  <a:srgbClr val="002060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228511" y="4188255"/>
              <a:ext cx="6351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C00000"/>
                  </a:solidFill>
                </a:rPr>
                <a:t>182Q</a:t>
              </a:r>
              <a:endParaRPr lang="en-US" sz="1600" dirty="0">
                <a:solidFill>
                  <a:srgbClr val="C00000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744167" y="2750926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 smtClean="0"/>
                <a:t>E</a:t>
              </a:r>
              <a:endParaRPr lang="en-US" sz="2800" b="1" dirty="0"/>
            </a:p>
          </p:txBody>
        </p:sp>
        <p:sp>
          <p:nvSpPr>
            <p:cNvPr id="64" name="Oval 63"/>
            <p:cNvSpPr/>
            <p:nvPr/>
          </p:nvSpPr>
          <p:spPr>
            <a:xfrm rot="16587439">
              <a:off x="4597808" y="3417743"/>
              <a:ext cx="585044" cy="656984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>
              <a:off x="4146763" y="4427781"/>
              <a:ext cx="0" cy="900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 rot="19856181">
              <a:off x="2178285" y="2907143"/>
              <a:ext cx="7617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Helix 1</a:t>
              </a:r>
              <a:endParaRPr lang="en-US" sz="1600" b="1" dirty="0"/>
            </a:p>
          </p:txBody>
        </p:sp>
        <p:sp>
          <p:nvSpPr>
            <p:cNvPr id="68" name="TextBox 67"/>
            <p:cNvSpPr txBox="1"/>
            <p:nvPr/>
          </p:nvSpPr>
          <p:spPr>
            <a:xfrm rot="19856181">
              <a:off x="4048973" y="2943441"/>
              <a:ext cx="7617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Helix 1</a:t>
              </a:r>
              <a:endParaRPr lang="en-US" sz="1600" b="1" dirty="0"/>
            </a:p>
          </p:txBody>
        </p:sp>
        <p:sp>
          <p:nvSpPr>
            <p:cNvPr id="69" name="TextBox 68"/>
            <p:cNvSpPr txBox="1"/>
            <p:nvPr/>
          </p:nvSpPr>
          <p:spPr>
            <a:xfrm rot="20158615">
              <a:off x="4100488" y="4605007"/>
              <a:ext cx="7617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Helix 1</a:t>
              </a:r>
              <a:endParaRPr lang="en-US" sz="1600" b="1" dirty="0"/>
            </a:p>
          </p:txBody>
        </p:sp>
        <p:sp>
          <p:nvSpPr>
            <p:cNvPr id="70" name="TextBox 69"/>
            <p:cNvSpPr txBox="1"/>
            <p:nvPr/>
          </p:nvSpPr>
          <p:spPr>
            <a:xfrm rot="21442018">
              <a:off x="2820274" y="4286058"/>
              <a:ext cx="7617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Helix 3</a:t>
              </a:r>
              <a:endParaRPr lang="en-US" sz="1600" b="1" dirty="0"/>
            </a:p>
          </p:txBody>
        </p:sp>
        <p:sp>
          <p:nvSpPr>
            <p:cNvPr id="71" name="TextBox 70"/>
            <p:cNvSpPr txBox="1"/>
            <p:nvPr/>
          </p:nvSpPr>
          <p:spPr>
            <a:xfrm rot="21442018">
              <a:off x="4539417" y="4250721"/>
              <a:ext cx="7617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Helix 3</a:t>
              </a:r>
              <a:endParaRPr lang="en-US" sz="1600" b="1" dirty="0"/>
            </a:p>
          </p:txBody>
        </p:sp>
        <p:sp>
          <p:nvSpPr>
            <p:cNvPr id="72" name="TextBox 71"/>
            <p:cNvSpPr txBox="1"/>
            <p:nvPr/>
          </p:nvSpPr>
          <p:spPr>
            <a:xfrm rot="21442018">
              <a:off x="850876" y="4293150"/>
              <a:ext cx="7617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Helix 3</a:t>
              </a:r>
              <a:endParaRPr lang="en-US" sz="1600" b="1" dirty="0"/>
            </a:p>
          </p:txBody>
        </p:sp>
        <p:sp>
          <p:nvSpPr>
            <p:cNvPr id="74" name="TextBox 73"/>
            <p:cNvSpPr txBox="1"/>
            <p:nvPr/>
          </p:nvSpPr>
          <p:spPr>
            <a:xfrm rot="21442018">
              <a:off x="4498542" y="6052354"/>
              <a:ext cx="7617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Helix 3</a:t>
              </a:r>
              <a:endParaRPr lang="en-US" sz="1600" b="1" dirty="0"/>
            </a:p>
          </p:txBody>
        </p:sp>
        <p:sp>
          <p:nvSpPr>
            <p:cNvPr id="75" name="TextBox 74"/>
            <p:cNvSpPr txBox="1"/>
            <p:nvPr/>
          </p:nvSpPr>
          <p:spPr>
            <a:xfrm rot="21442018">
              <a:off x="1030713" y="6011011"/>
              <a:ext cx="7617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Helix 3</a:t>
              </a:r>
              <a:endParaRPr lang="en-US" sz="1600" b="1" dirty="0"/>
            </a:p>
          </p:txBody>
        </p:sp>
        <p:sp>
          <p:nvSpPr>
            <p:cNvPr id="77" name="TextBox 76"/>
            <p:cNvSpPr txBox="1"/>
            <p:nvPr/>
          </p:nvSpPr>
          <p:spPr>
            <a:xfrm rot="19896313">
              <a:off x="161720" y="4677642"/>
              <a:ext cx="7617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Helix 4</a:t>
              </a:r>
              <a:endParaRPr lang="en-US" sz="1600" b="1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24836" y="74708"/>
              <a:ext cx="6634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b="1" dirty="0" smtClean="0"/>
                <a:t>Fig</a:t>
              </a:r>
              <a:r>
                <a:rPr lang="zh-TW" altLang="en-US" sz="1600" b="1" dirty="0" smtClean="0"/>
                <a:t> </a:t>
              </a:r>
              <a:r>
                <a:rPr lang="en-GB" altLang="zh-TW" sz="1600" b="1" dirty="0"/>
                <a:t>3</a:t>
              </a:r>
              <a:endParaRPr lang="en-US" sz="16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228511" y="479394"/>
              <a:ext cx="3883135" cy="22672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aseline="30000" dirty="0" smtClean="0">
                  <a:latin typeface="Courier"/>
                  <a:cs typeface="Courier"/>
                </a:rPr>
                <a:t>  </a:t>
              </a:r>
              <a:r>
                <a:rPr lang="en-US" sz="900" baseline="30000" dirty="0" smtClean="0">
                  <a:latin typeface="Courier"/>
                  <a:cs typeface="Courier"/>
                </a:rPr>
                <a:t>133              </a:t>
              </a:r>
              <a:r>
                <a:rPr lang="en-US" sz="900" dirty="0" smtClean="0">
                  <a:latin typeface="Courier"/>
                  <a:cs typeface="Courier"/>
                </a:rPr>
                <a:t>   </a:t>
              </a:r>
              <a:r>
                <a:rPr lang="en-US" sz="900" baseline="30000" dirty="0" smtClean="0">
                  <a:latin typeface="Courier"/>
                  <a:cs typeface="Courier"/>
                </a:rPr>
                <a:t>141                       151</a:t>
              </a:r>
            </a:p>
            <a:p>
              <a:r>
                <a:rPr lang="en-US" sz="1400" dirty="0" smtClean="0">
                  <a:latin typeface="Courier"/>
                  <a:cs typeface="Courier"/>
                </a:rPr>
                <a:t>  PIVQNLQG QMVHQA</a:t>
              </a:r>
              <a:r>
                <a:rPr lang="en-US" sz="1400" u="sng" dirty="0" smtClean="0">
                  <a:latin typeface="Courier"/>
                  <a:cs typeface="Courier"/>
                </a:rPr>
                <a:t>I</a:t>
              </a:r>
              <a:r>
                <a:rPr lang="en-US" sz="1400" dirty="0" smtClean="0">
                  <a:latin typeface="Courier"/>
                  <a:cs typeface="Courier"/>
                </a:rPr>
                <a:t>SPR TLNAWVKV</a:t>
              </a:r>
              <a:r>
                <a:rPr lang="en-US" sz="1400" u="sng" dirty="0" smtClean="0">
                  <a:latin typeface="Courier"/>
                  <a:cs typeface="Courier"/>
                </a:rPr>
                <a:t>V</a:t>
              </a:r>
              <a:r>
                <a:rPr lang="en-US" sz="1400" dirty="0" smtClean="0">
                  <a:latin typeface="Courier"/>
                  <a:cs typeface="Courier"/>
                </a:rPr>
                <a:t>E</a:t>
              </a:r>
            </a:p>
            <a:p>
              <a:endParaRPr lang="en-US" sz="1400" dirty="0" smtClean="0">
                <a:latin typeface="Courier"/>
                <a:cs typeface="Courier"/>
              </a:endParaRPr>
            </a:p>
            <a:p>
              <a:r>
                <a:rPr lang="en-US" sz="900" baseline="30000" dirty="0" smtClean="0">
                  <a:latin typeface="Courier"/>
                  <a:cs typeface="Courier"/>
                </a:rPr>
                <a:t>  </a:t>
              </a:r>
              <a:endParaRPr lang="en-US" sz="900" dirty="0" smtClean="0">
                <a:latin typeface="Courier"/>
                <a:cs typeface="Courier"/>
              </a:endParaRPr>
            </a:p>
            <a:p>
              <a:r>
                <a:rPr lang="en-US" sz="1400" dirty="0" smtClean="0">
                  <a:latin typeface="Courier"/>
                  <a:cs typeface="Courier"/>
                </a:rPr>
                <a:t>EKAFSPEVIP MF</a:t>
              </a:r>
              <a:r>
                <a:rPr lang="en-US" sz="1400" u="sng" dirty="0" smtClean="0">
                  <a:latin typeface="Courier"/>
                  <a:cs typeface="Courier"/>
                </a:rPr>
                <a:t>S</a:t>
              </a:r>
              <a:r>
                <a:rPr lang="en-US" sz="1400" dirty="0" smtClean="0">
                  <a:latin typeface="Courier"/>
                  <a:cs typeface="Courier"/>
                </a:rPr>
                <a:t>ALSEGAT PQDLNTMLNT</a:t>
              </a:r>
            </a:p>
            <a:p>
              <a:endParaRPr lang="en-US" sz="1400" dirty="0" smtClean="0">
                <a:latin typeface="Courier"/>
                <a:cs typeface="Courier"/>
              </a:endParaRPr>
            </a:p>
            <a:p>
              <a:r>
                <a:rPr lang="en-US" sz="1400" dirty="0" smtClean="0">
                  <a:latin typeface="Courier"/>
                  <a:cs typeface="Courier"/>
                </a:rPr>
                <a:t>VGGHQAAMQM LK</a:t>
              </a:r>
              <a:r>
                <a:rPr lang="en-US" sz="1400" u="sng" dirty="0" smtClean="0">
                  <a:latin typeface="Courier"/>
                  <a:cs typeface="Courier"/>
                </a:rPr>
                <a:t>E</a:t>
              </a:r>
              <a:r>
                <a:rPr lang="en-US" sz="1400" dirty="0" smtClean="0">
                  <a:latin typeface="Courier"/>
                  <a:cs typeface="Courier"/>
                </a:rPr>
                <a:t>TINEEAA EWDRLHPVHA</a:t>
              </a:r>
            </a:p>
            <a:p>
              <a:endParaRPr lang="en-US" sz="1400" dirty="0" smtClean="0">
                <a:latin typeface="Courier"/>
                <a:cs typeface="Courier"/>
              </a:endParaRPr>
            </a:p>
            <a:p>
              <a:r>
                <a:rPr lang="en-US" sz="1400" dirty="0" smtClean="0">
                  <a:latin typeface="Courier"/>
                  <a:cs typeface="Courier"/>
                </a:rPr>
                <a:t>GPIAPGQMRE PRGSDIAGTT STLQEQI</a:t>
              </a:r>
              <a:r>
                <a:rPr lang="en-US" sz="1400" u="sng" dirty="0" smtClean="0">
                  <a:latin typeface="Courier"/>
                  <a:cs typeface="Courier"/>
                </a:rPr>
                <a:t>G</a:t>
              </a:r>
              <a:r>
                <a:rPr lang="en-US" sz="1400" dirty="0" smtClean="0">
                  <a:latin typeface="Courier"/>
                  <a:cs typeface="Courier"/>
                </a:rPr>
                <a:t>WM</a:t>
              </a:r>
            </a:p>
            <a:p>
              <a:endParaRPr lang="en-US" sz="1400" dirty="0">
                <a:latin typeface="Courier"/>
                <a:cs typeface="Courier"/>
              </a:endParaRPr>
            </a:p>
            <a:p>
              <a:r>
                <a:rPr lang="en-US" sz="1400" dirty="0" smtClean="0">
                  <a:latin typeface="Courier"/>
                  <a:cs typeface="Courier"/>
                </a:rPr>
                <a:t>T</a:t>
              </a:r>
              <a:r>
                <a:rPr lang="en-US" sz="1400" u="sng" dirty="0" smtClean="0">
                  <a:latin typeface="Courier"/>
                  <a:cs typeface="Courier"/>
                </a:rPr>
                <a:t>H</a:t>
              </a:r>
              <a:r>
                <a:rPr lang="en-US" sz="1400" dirty="0" smtClean="0">
                  <a:latin typeface="Courier"/>
                  <a:cs typeface="Courier"/>
                </a:rPr>
                <a:t>NPPIPVG</a:t>
              </a:r>
              <a:r>
                <a:rPr lang="en-US" sz="1400" u="sng" dirty="0" smtClean="0">
                  <a:latin typeface="Courier"/>
                  <a:cs typeface="Courier"/>
                </a:rPr>
                <a:t>E</a:t>
              </a:r>
              <a:r>
                <a:rPr lang="en-US" sz="1400" dirty="0" smtClean="0">
                  <a:latin typeface="Courier"/>
                  <a:cs typeface="Courier"/>
                </a:rPr>
                <a:t> IYKRWIILGL NKIVRMYSP</a:t>
              </a:r>
              <a:r>
                <a:rPr lang="en-US" sz="1400" u="sng" dirty="0" smtClean="0">
                  <a:latin typeface="Courier"/>
                  <a:cs typeface="Courier"/>
                </a:rPr>
                <a:t>T</a:t>
              </a:r>
              <a:endParaRPr lang="en-US" sz="1400" baseline="30000" dirty="0">
                <a:latin typeface="Courier"/>
                <a:cs typeface="Courier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7446429" y="1231645"/>
              <a:ext cx="1078367" cy="152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811671" y="547579"/>
              <a:ext cx="117224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N-terminal hairpin</a:t>
              </a:r>
              <a:endParaRPr lang="en-US" sz="900" b="1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7894471" y="547579"/>
              <a:ext cx="56315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Helix-1</a:t>
              </a:r>
              <a:endParaRPr lang="en-US" sz="9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213506" y="1097049"/>
              <a:ext cx="268535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aseline="30000" dirty="0" smtClean="0">
                  <a:latin typeface="Courier"/>
                  <a:cs typeface="Courier"/>
                </a:rPr>
                <a:t>161                      171                       181</a:t>
              </a:r>
              <a:endParaRPr lang="en-US" sz="900" baseline="30000" dirty="0">
                <a:latin typeface="Courier"/>
                <a:cs typeface="Courier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5896343" y="1055567"/>
              <a:ext cx="56315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Helix-2</a:t>
              </a:r>
              <a:endParaRPr lang="en-US" sz="900" b="1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7894483" y="1055567"/>
              <a:ext cx="56315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Helix-3</a:t>
              </a:r>
              <a:endParaRPr lang="en-US" sz="900" b="1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5213518" y="1520361"/>
              <a:ext cx="33112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aseline="30000" dirty="0" smtClean="0">
                  <a:latin typeface="Courier"/>
                  <a:cs typeface="Courier"/>
                </a:rPr>
                <a:t>191                       201                      211        </a:t>
              </a:r>
            </a:p>
            <a:p>
              <a:pPr marL="228600" indent="-228600">
                <a:buAutoNum type="arabicPlain" startAt="191"/>
              </a:pPr>
              <a:endParaRPr lang="en-US" sz="900" baseline="30000" dirty="0">
                <a:latin typeface="Courier"/>
                <a:cs typeface="Courier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6628664" y="1478879"/>
              <a:ext cx="56938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Helix-4</a:t>
              </a:r>
              <a:endParaRPr lang="en-US" sz="900" b="1" dirty="0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5207168" y="1952161"/>
              <a:ext cx="33112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aseline="30000" dirty="0" smtClean="0">
                  <a:latin typeface="Courier"/>
                  <a:cs typeface="Courier"/>
                </a:rPr>
                <a:t>221                       231                      241        </a:t>
              </a:r>
            </a:p>
            <a:p>
              <a:pPr marL="228600" indent="-228600">
                <a:buAutoNum type="arabicPlain" startAt="191"/>
              </a:pPr>
              <a:endParaRPr lang="en-US" sz="900" baseline="30000" dirty="0">
                <a:latin typeface="Courier"/>
                <a:cs typeface="Courier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8036136" y="1906445"/>
              <a:ext cx="56315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Helix-6</a:t>
              </a:r>
              <a:endParaRPr lang="en-US" sz="900" b="1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5207180" y="2388172"/>
              <a:ext cx="33112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aseline="30000" dirty="0" smtClean="0">
                  <a:latin typeface="Courier"/>
                  <a:cs typeface="Courier"/>
                </a:rPr>
                <a:t>251                       261                      271        </a:t>
              </a:r>
            </a:p>
            <a:p>
              <a:pPr marL="228600" indent="-228600">
                <a:buAutoNum type="arabicPlain" startAt="191"/>
              </a:pPr>
              <a:endParaRPr lang="en-US" sz="900" baseline="30000" dirty="0">
                <a:latin typeface="Courier"/>
                <a:cs typeface="Courier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6863607" y="2325524"/>
              <a:ext cx="56315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Helix-7</a:t>
              </a:r>
              <a:endParaRPr lang="en-US" sz="900" b="1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6694287" y="1906457"/>
              <a:ext cx="56315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Helix-5</a:t>
              </a:r>
              <a:endParaRPr lang="en-US" sz="9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026990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21813</TotalTime>
  <Words>263</Words>
  <Application>Microsoft Macintosh PowerPoint</Application>
  <PresentationFormat>On-screen Show (4:3)</PresentationFormat>
  <Paragraphs>118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Chloe Tsai</cp:lastModifiedBy>
  <cp:revision>202</cp:revision>
  <dcterms:created xsi:type="dcterms:W3CDTF">2010-04-12T23:12:02Z</dcterms:created>
  <dcterms:modified xsi:type="dcterms:W3CDTF">2016-05-26T13:33:48Z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