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3" r:id="rId2"/>
  </p:sldIdLst>
  <p:sldSz cx="13716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44" autoAdjust="0"/>
  </p:normalViewPr>
  <p:slideViewPr>
    <p:cSldViewPr snapToGrid="0" snapToObjects="1">
      <p:cViewPr>
        <p:scale>
          <a:sx n="66" d="100"/>
          <a:sy n="66" d="100"/>
        </p:scale>
        <p:origin x="-184" y="-240"/>
      </p:cViewPr>
      <p:guideLst>
        <p:guide orient="horz" pos="2880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4F1E1-3726-CF4E-9AE2-A424FC4577F1}" type="datetimeFigureOut">
              <a:rPr lang="en-US" smtClean="0"/>
              <a:t>4/8/16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6673C-7F1D-D340-BC0C-75227BE43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91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0" y="685800"/>
            <a:ext cx="5143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P-values</a:t>
            </a:r>
          </a:p>
          <a:p>
            <a:r>
              <a:rPr lang="en-US" u="none" smtClean="0"/>
              <a:t>CMV</a:t>
            </a:r>
            <a:r>
              <a:rPr lang="en-US" u="none" dirty="0" smtClean="0"/>
              <a:t>-mortality</a:t>
            </a:r>
            <a:r>
              <a:rPr lang="en-US" u="none" baseline="0" dirty="0" smtClean="0"/>
              <a:t> ()</a:t>
            </a:r>
          </a:p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673C-7F1D-D340-BC0C-75227BE435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07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40574"/>
            <a:ext cx="116586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181600"/>
            <a:ext cx="96012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87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366192"/>
            <a:ext cx="308610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66192"/>
            <a:ext cx="902970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3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3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5875874"/>
            <a:ext cx="116586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3875618"/>
            <a:ext cx="116586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34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8"/>
            <a:ext cx="60579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72300" y="2133608"/>
            <a:ext cx="60579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52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6817"/>
            <a:ext cx="6060282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99833"/>
            <a:ext cx="6060282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42" y="2046817"/>
            <a:ext cx="6062663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42" y="2899833"/>
            <a:ext cx="6062663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4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897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7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4" y="364067"/>
            <a:ext cx="4512470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6" y="364074"/>
            <a:ext cx="7667625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4" y="1913471"/>
            <a:ext cx="4512470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23" indent="0">
              <a:buNone/>
              <a:defRPr sz="1200"/>
            </a:lvl2pPr>
            <a:lvl3pPr marL="914446" indent="0">
              <a:buNone/>
              <a:defRPr sz="1000"/>
            </a:lvl3pPr>
            <a:lvl4pPr marL="1371669" indent="0">
              <a:buNone/>
              <a:defRPr sz="900"/>
            </a:lvl4pPr>
            <a:lvl5pPr marL="1828891" indent="0">
              <a:buNone/>
              <a:defRPr sz="900"/>
            </a:lvl5pPr>
            <a:lvl6pPr marL="2286114" indent="0">
              <a:buNone/>
              <a:defRPr sz="900"/>
            </a:lvl6pPr>
            <a:lvl7pPr marL="2743337" indent="0">
              <a:buNone/>
              <a:defRPr sz="900"/>
            </a:lvl7pPr>
            <a:lvl8pPr marL="3200560" indent="0">
              <a:buNone/>
              <a:defRPr sz="900"/>
            </a:lvl8pPr>
            <a:lvl9pPr marL="365778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8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6400800"/>
            <a:ext cx="82296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817033"/>
            <a:ext cx="8229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7156451"/>
            <a:ext cx="82296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23" indent="0">
              <a:buNone/>
              <a:defRPr sz="1200"/>
            </a:lvl2pPr>
            <a:lvl3pPr marL="914446" indent="0">
              <a:buNone/>
              <a:defRPr sz="1000"/>
            </a:lvl3pPr>
            <a:lvl4pPr marL="1371669" indent="0">
              <a:buNone/>
              <a:defRPr sz="900"/>
            </a:lvl4pPr>
            <a:lvl5pPr marL="1828891" indent="0">
              <a:buNone/>
              <a:defRPr sz="900"/>
            </a:lvl5pPr>
            <a:lvl6pPr marL="2286114" indent="0">
              <a:buNone/>
              <a:defRPr sz="900"/>
            </a:lvl6pPr>
            <a:lvl7pPr marL="2743337" indent="0">
              <a:buNone/>
              <a:defRPr sz="900"/>
            </a:lvl7pPr>
            <a:lvl8pPr marL="3200560" indent="0">
              <a:buNone/>
              <a:defRPr sz="900"/>
            </a:lvl8pPr>
            <a:lvl9pPr marL="365778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80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366184"/>
            <a:ext cx="123444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33608"/>
            <a:ext cx="123444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8475141"/>
            <a:ext cx="3200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204C2-C3D8-CD4E-98D5-1BA7A4550525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6300" y="8475141"/>
            <a:ext cx="4343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8475141"/>
            <a:ext cx="3200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A6DBD-D63C-5C40-A16A-4200BCD72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6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2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17" indent="-342917" algn="l" defTabSz="45722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87" indent="-285764" algn="l" defTabSz="45722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45722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45722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45722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45722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45722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45722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45722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4572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4572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4572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4572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4572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4572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4572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4572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233819" y="2195187"/>
            <a:ext cx="1228511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&lt;High School </a:t>
            </a:r>
            <a:r>
              <a:rPr lang="en-US" sz="1100" i="1" dirty="0">
                <a:latin typeface="Arial"/>
                <a:cs typeface="Arial"/>
              </a:rPr>
              <a:t>v.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&gt;High School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70453" y="2195186"/>
            <a:ext cx="79375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All-cause mortality</a:t>
            </a:r>
          </a:p>
        </p:txBody>
      </p:sp>
      <p:cxnSp>
        <p:nvCxnSpPr>
          <p:cNvPr id="45" name="Straight Arrow Connector 44"/>
          <p:cNvCxnSpPr>
            <a:stCxn id="43" idx="3"/>
            <a:endCxn id="44" idx="1"/>
          </p:cNvCxnSpPr>
          <p:nvPr/>
        </p:nvCxnSpPr>
        <p:spPr>
          <a:xfrm flipV="1">
            <a:off x="2462330" y="2410630"/>
            <a:ext cx="1508125" cy="1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582978" y="1449687"/>
            <a:ext cx="8890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CMV+</a:t>
            </a:r>
          </a:p>
        </p:txBody>
      </p:sp>
      <p:cxnSp>
        <p:nvCxnSpPr>
          <p:cNvPr id="47" name="Straight Arrow Connector 46"/>
          <p:cNvCxnSpPr>
            <a:stCxn id="43" idx="0"/>
            <a:endCxn id="46" idx="1"/>
          </p:cNvCxnSpPr>
          <p:nvPr/>
        </p:nvCxnSpPr>
        <p:spPr>
          <a:xfrm flipV="1">
            <a:off x="1848075" y="1580494"/>
            <a:ext cx="734905" cy="614693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6" idx="3"/>
            <a:endCxn id="44" idx="0"/>
          </p:cNvCxnSpPr>
          <p:nvPr/>
        </p:nvCxnSpPr>
        <p:spPr>
          <a:xfrm>
            <a:off x="3471978" y="1580492"/>
            <a:ext cx="895350" cy="614692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553258" y="1380066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1.08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0.64, 1.82) 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25706" y="2617632"/>
            <a:ext cx="3866303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100" dirty="0">
                <a:latin typeface="Arial"/>
                <a:cs typeface="Arial"/>
              </a:rPr>
              <a:t>Overall association: HR 2.57 (95% CI 1.36, 4.85)</a:t>
            </a:r>
            <a:endParaRPr lang="en-US" sz="1100" b="1" dirty="0">
              <a:latin typeface="Arial"/>
              <a:cs typeface="Arial"/>
            </a:endParaRPr>
          </a:p>
          <a:p>
            <a:pPr algn="ctr"/>
            <a:r>
              <a:rPr lang="en-US" sz="1100" b="1" dirty="0">
                <a:latin typeface="Arial"/>
                <a:cs typeface="Arial"/>
              </a:rPr>
              <a:t>Indirect effect through CMV: HR 1.04 (95% CI 0.97, 1.14)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462327" y="2006939"/>
            <a:ext cx="15081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2.48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1.33, 4.63)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82778" y="1387456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OR 1.82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1.33, 2.48)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300146" y="2195186"/>
            <a:ext cx="1292225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High School </a:t>
            </a:r>
            <a:r>
              <a:rPr lang="en-US" sz="1100" i="1" dirty="0">
                <a:latin typeface="Arial"/>
                <a:cs typeface="Arial"/>
              </a:rPr>
              <a:t>v.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&gt;High School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00493" y="2195186"/>
            <a:ext cx="79375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All-cause mortality</a:t>
            </a:r>
          </a:p>
        </p:txBody>
      </p:sp>
      <p:cxnSp>
        <p:nvCxnSpPr>
          <p:cNvPr id="55" name="Straight Arrow Connector 54"/>
          <p:cNvCxnSpPr>
            <a:stCxn id="53" idx="3"/>
            <a:endCxn id="54" idx="1"/>
          </p:cNvCxnSpPr>
          <p:nvPr/>
        </p:nvCxnSpPr>
        <p:spPr>
          <a:xfrm>
            <a:off x="6592369" y="2410628"/>
            <a:ext cx="1508124" cy="0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713018" y="1449687"/>
            <a:ext cx="8890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CMV+</a:t>
            </a:r>
          </a:p>
        </p:txBody>
      </p:sp>
      <p:cxnSp>
        <p:nvCxnSpPr>
          <p:cNvPr id="57" name="Straight Arrow Connector 56"/>
          <p:cNvCxnSpPr>
            <a:stCxn id="53" idx="0"/>
            <a:endCxn id="56" idx="1"/>
          </p:cNvCxnSpPr>
          <p:nvPr/>
        </p:nvCxnSpPr>
        <p:spPr>
          <a:xfrm flipV="1">
            <a:off x="5946259" y="1580492"/>
            <a:ext cx="766761" cy="614692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6" idx="3"/>
            <a:endCxn id="54" idx="0"/>
          </p:cNvCxnSpPr>
          <p:nvPr/>
        </p:nvCxnSpPr>
        <p:spPr>
          <a:xfrm>
            <a:off x="7602018" y="1580492"/>
            <a:ext cx="895350" cy="614692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683298" y="1387456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1.08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0.64, 1.82) 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112818" y="2617632"/>
            <a:ext cx="4067176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100" dirty="0">
                <a:latin typeface="Arial"/>
                <a:cs typeface="Arial"/>
              </a:rPr>
              <a:t>Overall association: HR 1.80 (95% CI 1.09, 2.96)</a:t>
            </a:r>
          </a:p>
          <a:p>
            <a:pPr algn="ctr"/>
            <a:r>
              <a:rPr lang="en-US" sz="1100" b="1" dirty="0">
                <a:latin typeface="Arial"/>
                <a:cs typeface="Arial"/>
              </a:rPr>
              <a:t>Indirect effect through CMV: HR 1.02 (95% CI 0.98, 1.08)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592367" y="2006939"/>
            <a:ext cx="15081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1.76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1.08, 2.87)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12818" y="1387456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OR 1.57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1.19, 2.08)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60405" y="613126"/>
            <a:ext cx="2494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S2a) 25-39 Years of Age 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60405" y="3421610"/>
            <a:ext cx="2494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S2b) 40-59 Years of Age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60405" y="6178647"/>
            <a:ext cx="2494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S2c) 60+ Years of Age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213496" y="4946046"/>
            <a:ext cx="1248832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&lt;High School </a:t>
            </a:r>
            <a:r>
              <a:rPr lang="en-US" sz="1100" i="1" dirty="0">
                <a:latin typeface="Arial"/>
                <a:cs typeface="Arial"/>
              </a:rPr>
              <a:t>v.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&gt;High School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70454" y="4946046"/>
            <a:ext cx="79375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All-cause mortality</a:t>
            </a:r>
          </a:p>
        </p:txBody>
      </p:sp>
      <p:cxnSp>
        <p:nvCxnSpPr>
          <p:cNvPr id="71" name="Straight Arrow Connector 70"/>
          <p:cNvCxnSpPr>
            <a:stCxn id="69" idx="3"/>
            <a:endCxn id="70" idx="1"/>
          </p:cNvCxnSpPr>
          <p:nvPr/>
        </p:nvCxnSpPr>
        <p:spPr>
          <a:xfrm>
            <a:off x="2462328" y="5161488"/>
            <a:ext cx="1508126" cy="0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582978" y="4200547"/>
            <a:ext cx="8890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CMV+</a:t>
            </a:r>
          </a:p>
        </p:txBody>
      </p:sp>
      <p:cxnSp>
        <p:nvCxnSpPr>
          <p:cNvPr id="73" name="Straight Arrow Connector 72"/>
          <p:cNvCxnSpPr>
            <a:stCxn id="69" idx="0"/>
            <a:endCxn id="72" idx="1"/>
          </p:cNvCxnSpPr>
          <p:nvPr/>
        </p:nvCxnSpPr>
        <p:spPr>
          <a:xfrm flipV="1">
            <a:off x="1837912" y="4331352"/>
            <a:ext cx="745066" cy="614692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72" idx="3"/>
            <a:endCxn id="70" idx="0"/>
          </p:cNvCxnSpPr>
          <p:nvPr/>
        </p:nvCxnSpPr>
        <p:spPr>
          <a:xfrm>
            <a:off x="3471980" y="4331352"/>
            <a:ext cx="895351" cy="614692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553258" y="4130926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1.38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0.99, 1.93) 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003098" y="5368492"/>
            <a:ext cx="4109720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100" dirty="0">
                <a:latin typeface="Arial"/>
                <a:cs typeface="Arial"/>
              </a:rPr>
              <a:t>Overall association: HR 2.07 (95% CI 1.51, 2.85)</a:t>
            </a:r>
            <a:endParaRPr lang="en-US" sz="1100" b="1" dirty="0">
              <a:latin typeface="Arial"/>
              <a:cs typeface="Arial"/>
            </a:endParaRPr>
          </a:p>
          <a:p>
            <a:pPr algn="ctr"/>
            <a:r>
              <a:rPr lang="en-US" sz="1100" b="1" dirty="0">
                <a:latin typeface="Arial"/>
                <a:cs typeface="Arial"/>
              </a:rPr>
              <a:t>Indirect effect through CMV: HR 1.03 (95% CI 0.98, 1.11)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462328" y="4757800"/>
            <a:ext cx="15081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2.01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1.48, 2.71) 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982778" y="4138316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OR 2.88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1.94, 4.29) 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357933" y="4946046"/>
            <a:ext cx="1234439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High School </a:t>
            </a:r>
            <a:r>
              <a:rPr lang="en-US" sz="1100" i="1" dirty="0">
                <a:latin typeface="Arial"/>
                <a:cs typeface="Arial"/>
              </a:rPr>
              <a:t>v.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&gt;High School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00494" y="4946046"/>
            <a:ext cx="79375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All-cause mortality</a:t>
            </a:r>
          </a:p>
        </p:txBody>
      </p:sp>
      <p:cxnSp>
        <p:nvCxnSpPr>
          <p:cNvPr id="81" name="Straight Arrow Connector 80"/>
          <p:cNvCxnSpPr>
            <a:stCxn id="79" idx="3"/>
            <a:endCxn id="80" idx="1"/>
          </p:cNvCxnSpPr>
          <p:nvPr/>
        </p:nvCxnSpPr>
        <p:spPr>
          <a:xfrm>
            <a:off x="6592370" y="5161488"/>
            <a:ext cx="1508124" cy="0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713018" y="4200547"/>
            <a:ext cx="8890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CMV+</a:t>
            </a:r>
          </a:p>
        </p:txBody>
      </p:sp>
      <p:cxnSp>
        <p:nvCxnSpPr>
          <p:cNvPr id="83" name="Straight Arrow Connector 82"/>
          <p:cNvCxnSpPr>
            <a:stCxn id="79" idx="0"/>
            <a:endCxn id="82" idx="1"/>
          </p:cNvCxnSpPr>
          <p:nvPr/>
        </p:nvCxnSpPr>
        <p:spPr>
          <a:xfrm flipV="1">
            <a:off x="5975153" y="4331352"/>
            <a:ext cx="737867" cy="614692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82" idx="3"/>
            <a:endCxn id="80" idx="0"/>
          </p:cNvCxnSpPr>
          <p:nvPr/>
        </p:nvCxnSpPr>
        <p:spPr>
          <a:xfrm>
            <a:off x="7602020" y="4331352"/>
            <a:ext cx="895351" cy="614692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683298" y="4138316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1.38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0.99, 1.93)  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133138" y="5368492"/>
            <a:ext cx="4046856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100" dirty="0">
                <a:latin typeface="Arial"/>
                <a:cs typeface="Arial"/>
              </a:rPr>
              <a:t>Overall association: HR 1.64 (95% CI 1.20, 2.22)</a:t>
            </a:r>
          </a:p>
          <a:p>
            <a:pPr algn="ctr"/>
            <a:r>
              <a:rPr lang="en-US" sz="1100" b="1" dirty="0">
                <a:latin typeface="Arial"/>
                <a:cs typeface="Arial"/>
              </a:rPr>
              <a:t>Indirect effect through CMV: HR 1.03 (95% CI 1.00, 1.08)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592368" y="4757800"/>
            <a:ext cx="15081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1.58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1.17, 2.15) 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12818" y="4138316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OR 1.90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1.49, 2.42)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233816" y="7715721"/>
            <a:ext cx="1248832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&lt;High School </a:t>
            </a:r>
            <a:r>
              <a:rPr lang="en-US" sz="1100" i="1" dirty="0">
                <a:latin typeface="Arial"/>
                <a:cs typeface="Arial"/>
              </a:rPr>
              <a:t>v.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&gt;High School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990773" y="7715721"/>
            <a:ext cx="79375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All-cause mortality</a:t>
            </a:r>
          </a:p>
        </p:txBody>
      </p:sp>
      <p:cxnSp>
        <p:nvCxnSpPr>
          <p:cNvPr id="91" name="Straight Arrow Connector 90"/>
          <p:cNvCxnSpPr>
            <a:stCxn id="89" idx="3"/>
            <a:endCxn id="90" idx="1"/>
          </p:cNvCxnSpPr>
          <p:nvPr/>
        </p:nvCxnSpPr>
        <p:spPr>
          <a:xfrm>
            <a:off x="2482650" y="7931163"/>
            <a:ext cx="1508125" cy="0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603298" y="6970223"/>
            <a:ext cx="8890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CMV+</a:t>
            </a:r>
          </a:p>
        </p:txBody>
      </p:sp>
      <p:cxnSp>
        <p:nvCxnSpPr>
          <p:cNvPr id="93" name="Straight Arrow Connector 92"/>
          <p:cNvCxnSpPr>
            <a:stCxn id="89" idx="0"/>
            <a:endCxn id="92" idx="1"/>
          </p:cNvCxnSpPr>
          <p:nvPr/>
        </p:nvCxnSpPr>
        <p:spPr>
          <a:xfrm flipV="1">
            <a:off x="1858232" y="7101030"/>
            <a:ext cx="745066" cy="614691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92" idx="3"/>
            <a:endCxn id="90" idx="0"/>
          </p:cNvCxnSpPr>
          <p:nvPr/>
        </p:nvCxnSpPr>
        <p:spPr>
          <a:xfrm>
            <a:off x="3492298" y="7101030"/>
            <a:ext cx="895350" cy="614691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573578" y="6900602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1.25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1.06, 1.48) 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003101" y="8138167"/>
            <a:ext cx="3866303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100" dirty="0">
                <a:latin typeface="Arial"/>
                <a:cs typeface="Arial"/>
              </a:rPr>
              <a:t>Overall association: HR 1.20 (95% CI 1.05, 1.36)</a:t>
            </a:r>
            <a:endParaRPr lang="en-US" sz="1100" b="1" dirty="0">
              <a:latin typeface="Arial"/>
              <a:cs typeface="Arial"/>
            </a:endParaRPr>
          </a:p>
          <a:p>
            <a:pPr algn="ctr"/>
            <a:r>
              <a:rPr lang="en-US" sz="1100" b="1" dirty="0">
                <a:latin typeface="Arial"/>
                <a:cs typeface="Arial"/>
              </a:rPr>
              <a:t>Indirect effect through CMV: HR 1.02 (95% CI 1.00, 1.06)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2482647" y="7527474"/>
            <a:ext cx="15081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1.17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1.04, 1.32) 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003098" y="6907991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OR 2.40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1.78, 3.24) 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378252" y="7715721"/>
            <a:ext cx="1234439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High School </a:t>
            </a:r>
            <a:r>
              <a:rPr lang="en-US" sz="1100" i="1" dirty="0">
                <a:latin typeface="Arial"/>
                <a:cs typeface="Arial"/>
              </a:rPr>
              <a:t>v.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&gt;High School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8120813" y="7715721"/>
            <a:ext cx="79375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All-cause mortality</a:t>
            </a:r>
          </a:p>
        </p:txBody>
      </p:sp>
      <p:cxnSp>
        <p:nvCxnSpPr>
          <p:cNvPr id="101" name="Straight Arrow Connector 100"/>
          <p:cNvCxnSpPr>
            <a:stCxn id="99" idx="3"/>
            <a:endCxn id="100" idx="1"/>
          </p:cNvCxnSpPr>
          <p:nvPr/>
        </p:nvCxnSpPr>
        <p:spPr>
          <a:xfrm>
            <a:off x="6612689" y="7931163"/>
            <a:ext cx="1508124" cy="0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6733338" y="6970223"/>
            <a:ext cx="8890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CMV+</a:t>
            </a:r>
          </a:p>
        </p:txBody>
      </p:sp>
      <p:cxnSp>
        <p:nvCxnSpPr>
          <p:cNvPr id="103" name="Straight Arrow Connector 102"/>
          <p:cNvCxnSpPr>
            <a:stCxn id="99" idx="0"/>
            <a:endCxn id="102" idx="1"/>
          </p:cNvCxnSpPr>
          <p:nvPr/>
        </p:nvCxnSpPr>
        <p:spPr>
          <a:xfrm flipV="1">
            <a:off x="5995470" y="7101030"/>
            <a:ext cx="737868" cy="614691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02" idx="3"/>
            <a:endCxn id="100" idx="0"/>
          </p:cNvCxnSpPr>
          <p:nvPr/>
        </p:nvCxnSpPr>
        <p:spPr>
          <a:xfrm>
            <a:off x="7622338" y="7101030"/>
            <a:ext cx="895350" cy="614691"/>
          </a:xfrm>
          <a:prstGeom prst="straightConnector1">
            <a:avLst/>
          </a:prstGeom>
          <a:ln w="3175" cmpd="sng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7703618" y="6907992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1.25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1.06, 1.48) 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5176318" y="8147548"/>
            <a:ext cx="4003676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100" dirty="0">
                <a:latin typeface="Arial"/>
                <a:cs typeface="Arial"/>
              </a:rPr>
              <a:t>Overall association: HR 1.09 (95% CI 0.94, 1.26)</a:t>
            </a:r>
          </a:p>
          <a:p>
            <a:pPr algn="ctr"/>
            <a:r>
              <a:rPr lang="en-US" sz="1100" b="1" dirty="0">
                <a:latin typeface="Arial"/>
                <a:cs typeface="Arial"/>
              </a:rPr>
              <a:t>Indirect effect through CMV: HR 1.01 (95% CI 1.00, 1.04)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612687" y="7527474"/>
            <a:ext cx="15081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HR 1.08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0.94, 1.24) 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133138" y="6907992"/>
            <a:ext cx="158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OR 1.32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(95% CI 0.96, 1.81)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233819" y="6558318"/>
            <a:ext cx="3550707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>
                <a:latin typeface="Arial"/>
                <a:cs typeface="Arial"/>
              </a:rPr>
              <a:t>&lt;High School v. &gt;High School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378253" y="6558319"/>
            <a:ext cx="3536315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>
                <a:latin typeface="Arial"/>
                <a:cs typeface="Arial"/>
              </a:rPr>
              <a:t>High School v. &gt;High School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1233819" y="3804976"/>
            <a:ext cx="3550707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>
                <a:latin typeface="Arial"/>
                <a:cs typeface="Arial"/>
              </a:rPr>
              <a:t>&lt;High School v. &gt;High School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378253" y="3804977"/>
            <a:ext cx="3536315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>
                <a:latin typeface="Arial"/>
                <a:cs typeface="Arial"/>
              </a:rPr>
              <a:t>High School v. &gt;High School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233818" y="1034077"/>
            <a:ext cx="3550707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>
                <a:latin typeface="Arial"/>
                <a:cs typeface="Arial"/>
              </a:rPr>
              <a:t>&lt;High School v. &gt;High School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378250" y="1034077"/>
            <a:ext cx="3536315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>
                <a:latin typeface="Arial"/>
                <a:cs typeface="Arial"/>
              </a:rPr>
              <a:t>High School v. &gt;High School</a:t>
            </a:r>
          </a:p>
        </p:txBody>
      </p:sp>
    </p:spTree>
    <p:extLst>
      <p:ext uri="{BB962C8B-B14F-4D97-AF65-F5344CB8AC3E}">
        <p14:creationId xmlns:p14="http://schemas.microsoft.com/office/powerpoint/2010/main" val="73746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506</Words>
  <Application>Microsoft Macintosh PowerPoint</Application>
  <PresentationFormat>Custom</PresentationFormat>
  <Paragraphs>84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Lydia</dc:creator>
  <cp:lastModifiedBy>Epidemiology Dept UNC-UNC</cp:lastModifiedBy>
  <cp:revision>162</cp:revision>
  <dcterms:created xsi:type="dcterms:W3CDTF">2015-08-28T18:37:20Z</dcterms:created>
  <dcterms:modified xsi:type="dcterms:W3CDTF">2016-04-08T16:55:43Z</dcterms:modified>
</cp:coreProperties>
</file>