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6858000" cy="9144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06" autoAdjust="0"/>
    <p:restoredTop sz="93254" autoAdjust="0"/>
  </p:normalViewPr>
  <p:slideViewPr>
    <p:cSldViewPr>
      <p:cViewPr>
        <p:scale>
          <a:sx n="90" d="100"/>
          <a:sy n="90" d="100"/>
        </p:scale>
        <p:origin x="-3408" y="-108"/>
      </p:cViewPr>
      <p:guideLst>
        <p:guide orient="horz" pos="2880"/>
        <p:guide pos="216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3772BF1-21B8-4ED9-97DD-CE2DDCD01B9A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C87DA1D-84E6-4D90-AB45-3CBEB57E1D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2C93F-B39D-4121-A9AD-FC89489AE1EC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285BA-E768-40AA-ADC3-FF0626C1E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F51FF-0B6A-492A-9FE4-A4A6F641B536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0A9A6-EF36-4C30-99BC-6B039A5C56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98745-E92E-4808-8977-209FDB379E33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8C42F-BEF5-4BB4-8697-2472CD6B7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8BF8C-A327-4257-BE5B-ED7D73419327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59FE4-4F78-4202-B0A4-8AAC5BC9A7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C1362-A1B4-4BB0-8800-D8401881F3FC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17857-F04E-4DCB-9552-8634694D0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649EC-F1C3-4CF1-AD20-2F0C21EB7CB7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CF773-99CD-44F1-BB72-41A5E20E54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BB278-5564-4C31-B37B-F228F10641F8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07F6C-A7EE-45CE-A36D-60D201D949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530D2-FDF2-4B65-89E3-6A9EB461CF4C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6F87E-ADED-4309-B32F-C128A277C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66C23-5B60-4A73-BD12-B832E68DD093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AE2C8-1E6C-401E-98FA-F91ACB226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8A6E3-4F2C-4F72-B4F4-254D790C840C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B3364-D729-4705-B26B-46227EF0E3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C15BF-7CA0-42E8-9B55-B407298354BC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8FAC6-4FC2-43BD-B5B1-FB89AAFEBC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BF1F43E-E79E-4707-A4D1-28F8F9883D2C}" type="datetimeFigureOut">
              <a:rPr lang="en-US"/>
              <a:pPr>
                <a:defRPr/>
              </a:pPr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47E412-D534-488F-8F09-AEC99B3B3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9" Type="http://schemas.openxmlformats.org/officeDocument/2006/relationships/image" Target="../media/image38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34" Type="http://schemas.openxmlformats.org/officeDocument/2006/relationships/image" Target="../media/image33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33" Type="http://schemas.openxmlformats.org/officeDocument/2006/relationships/image" Target="../media/image32.jpeg"/><Relationship Id="rId38" Type="http://schemas.openxmlformats.org/officeDocument/2006/relationships/image" Target="../media/image37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37" Type="http://schemas.openxmlformats.org/officeDocument/2006/relationships/image" Target="../media/image36.jpeg"/><Relationship Id="rId40" Type="http://schemas.openxmlformats.org/officeDocument/2006/relationships/image" Target="../media/image39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36" Type="http://schemas.openxmlformats.org/officeDocument/2006/relationships/image" Target="../media/image35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Relationship Id="rId35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4"/>
          <p:cNvGrpSpPr/>
          <p:nvPr/>
        </p:nvGrpSpPr>
        <p:grpSpPr>
          <a:xfrm>
            <a:off x="1400127" y="59333"/>
            <a:ext cx="4813998" cy="7901107"/>
            <a:chOff x="1136270" y="324327"/>
            <a:chExt cx="4813998" cy="7901107"/>
          </a:xfrm>
        </p:grpSpPr>
        <p:grpSp>
          <p:nvGrpSpPr>
            <p:cNvPr id="3" name="Group 128"/>
            <p:cNvGrpSpPr/>
            <p:nvPr/>
          </p:nvGrpSpPr>
          <p:grpSpPr>
            <a:xfrm>
              <a:off x="1163955" y="324327"/>
              <a:ext cx="4786313" cy="3770471"/>
              <a:chOff x="717550" y="969963"/>
              <a:chExt cx="5318125" cy="4189412"/>
            </a:xfrm>
          </p:grpSpPr>
          <p:grpSp>
            <p:nvGrpSpPr>
              <p:cNvPr id="4" name="Group 54"/>
              <p:cNvGrpSpPr>
                <a:grpSpLocks/>
              </p:cNvGrpSpPr>
              <p:nvPr/>
            </p:nvGrpSpPr>
            <p:grpSpPr bwMode="auto">
              <a:xfrm>
                <a:off x="722313" y="969963"/>
                <a:ext cx="5289550" cy="1022350"/>
                <a:chOff x="532079" y="912637"/>
                <a:chExt cx="5288191" cy="1021874"/>
              </a:xfrm>
            </p:grpSpPr>
            <p:pic>
              <p:nvPicPr>
                <p:cNvPr id="81995" name="Picture 68" descr="P1010017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lum bright="-12000" contrast="48000"/>
                </a:blip>
                <a:srcRect l="33752" t="6569" r="24577" b="39417"/>
                <a:stretch>
                  <a:fillRect/>
                </a:stretch>
              </p:blipFill>
              <p:spPr bwMode="auto">
                <a:xfrm>
                  <a:off x="4788626" y="917924"/>
                  <a:ext cx="1031644" cy="10148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1996" name="Picture 67" descr="P1010014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lum bright="-12000" contrast="48000"/>
                </a:blip>
                <a:srcRect l="38013" t="5693" r="20644" b="39854"/>
                <a:stretch>
                  <a:fillRect/>
                </a:stretch>
              </p:blipFill>
              <p:spPr bwMode="auto">
                <a:xfrm>
                  <a:off x="3724064" y="914583"/>
                  <a:ext cx="1038215" cy="10199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1997" name="Picture 65" descr="P1010010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lum bright="-12000" contrast="48000"/>
                </a:blip>
                <a:srcRect l="32770" t="6131" r="23921" b="39854"/>
                <a:stretch>
                  <a:fillRect/>
                </a:stretch>
              </p:blipFill>
              <p:spPr bwMode="auto">
                <a:xfrm>
                  <a:off x="2655988" y="912638"/>
                  <a:ext cx="1039051" cy="102017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1998" name="Picture 64" descr="P1010006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lum bright="-12000" contrast="48000"/>
                </a:blip>
                <a:srcRect l="35718" t="4379" r="21300" b="40730"/>
                <a:stretch>
                  <a:fillRect/>
                </a:stretch>
              </p:blipFill>
              <p:spPr bwMode="auto">
                <a:xfrm>
                  <a:off x="1599301" y="919889"/>
                  <a:ext cx="1032903" cy="10093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1999" name="Picture 56" descr="P1010132"/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lum bright="-6000" contrast="60000"/>
                </a:blip>
                <a:srcRect l="34407" t="7445" r="25232" b="39854"/>
                <a:stretch>
                  <a:fillRect/>
                </a:stretch>
              </p:blipFill>
              <p:spPr bwMode="auto">
                <a:xfrm>
                  <a:off x="532079" y="912637"/>
                  <a:ext cx="1032003" cy="1007169"/>
                </a:xfrm>
                <a:prstGeom prst="rect">
                  <a:avLst/>
                </a:prstGeom>
                <a:noFill/>
                <a:ln w="31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</p:pic>
            <p:sp>
              <p:nvSpPr>
                <p:cNvPr id="82000" name="TextBox 1"/>
                <p:cNvSpPr txBox="1">
                  <a:spLocks noChangeArrowheads="1"/>
                </p:cNvSpPr>
                <p:nvPr/>
              </p:nvSpPr>
              <p:spPr bwMode="auto">
                <a:xfrm>
                  <a:off x="757154" y="938626"/>
                  <a:ext cx="620713" cy="214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Control (-)</a:t>
                  </a:r>
                </a:p>
              </p:txBody>
            </p:sp>
            <p:sp>
              <p:nvSpPr>
                <p:cNvPr id="82001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3869848" y="952730"/>
                  <a:ext cx="776288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+Rns</a:t>
                  </a:r>
                </a:p>
              </p:txBody>
            </p:sp>
            <p:sp>
              <p:nvSpPr>
                <p:cNvPr id="82002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1712692" y="923668"/>
                  <a:ext cx="860425" cy="214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+AggR</a:t>
                  </a:r>
                </a:p>
              </p:txBody>
            </p:sp>
            <p:sp>
              <p:nvSpPr>
                <p:cNvPr id="82003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2785182" y="918951"/>
                  <a:ext cx="836612" cy="214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+CfaD</a:t>
                  </a:r>
                </a:p>
              </p:txBody>
            </p:sp>
            <p:sp>
              <p:nvSpPr>
                <p:cNvPr id="82004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4924948" y="935304"/>
                  <a:ext cx="809625" cy="214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+VirF</a:t>
                  </a:r>
                </a:p>
              </p:txBody>
            </p:sp>
          </p:grpSp>
          <p:grpSp>
            <p:nvGrpSpPr>
              <p:cNvPr id="5" name="Group 57"/>
              <p:cNvGrpSpPr>
                <a:grpSpLocks/>
              </p:cNvGrpSpPr>
              <p:nvPr/>
            </p:nvGrpSpPr>
            <p:grpSpPr bwMode="auto">
              <a:xfrm>
                <a:off x="717550" y="2043113"/>
                <a:ext cx="5307013" cy="1025525"/>
                <a:chOff x="527070" y="1985605"/>
                <a:chExt cx="5306022" cy="1026281"/>
              </a:xfrm>
            </p:grpSpPr>
            <p:pic>
              <p:nvPicPr>
                <p:cNvPr id="81985" name="Picture 70" descr="P1010021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lum bright="-12000" contrast="48000"/>
                </a:blip>
                <a:srcRect l="36046" t="3941" r="21628" b="40292"/>
                <a:stretch>
                  <a:fillRect/>
                </a:stretch>
              </p:blipFill>
              <p:spPr bwMode="auto">
                <a:xfrm>
                  <a:off x="527070" y="1987495"/>
                  <a:ext cx="1037377" cy="101003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86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620879" y="1999142"/>
                  <a:ext cx="854075" cy="214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+RegA</a:t>
                  </a:r>
                </a:p>
              </p:txBody>
            </p:sp>
            <p:pic>
              <p:nvPicPr>
                <p:cNvPr id="81987" name="Picture 71" descr="P1010026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lum bright="-12000" contrast="48000"/>
                </a:blip>
                <a:srcRect l="37685" t="3941" r="19989" b="40730"/>
                <a:stretch>
                  <a:fillRect/>
                </a:stretch>
              </p:blipFill>
              <p:spPr bwMode="auto">
                <a:xfrm>
                  <a:off x="1596675" y="1985605"/>
                  <a:ext cx="1032885" cy="10176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88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1695239" y="2011468"/>
                  <a:ext cx="858838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+GadX</a:t>
                  </a:r>
                </a:p>
              </p:txBody>
            </p:sp>
            <p:pic>
              <p:nvPicPr>
                <p:cNvPr id="81989" name="Picture 72" descr="P1010029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lum bright="-18000" contrast="48000"/>
                </a:blip>
                <a:srcRect l="35718" t="5693" r="21956" b="40292"/>
                <a:stretch>
                  <a:fillRect/>
                </a:stretch>
              </p:blipFill>
              <p:spPr bwMode="auto">
                <a:xfrm>
                  <a:off x="2651143" y="1986044"/>
                  <a:ext cx="1036793" cy="102584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90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2752085" y="1999325"/>
                  <a:ext cx="879475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+EnvY </a:t>
                  </a:r>
                </a:p>
              </p:txBody>
            </p:sp>
            <p:pic>
              <p:nvPicPr>
                <p:cNvPr id="81991" name="Picture 73" descr="P1010032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lum bright="-12000" contrast="48000"/>
                </a:blip>
                <a:srcRect l="40633" t="4817" r="17368" b="40292"/>
                <a:stretch>
                  <a:fillRect/>
                </a:stretch>
              </p:blipFill>
              <p:spPr bwMode="auto">
                <a:xfrm>
                  <a:off x="3716270" y="1988002"/>
                  <a:ext cx="1046411" cy="10238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92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3769176" y="2011468"/>
                  <a:ext cx="881063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+GadW</a:t>
                  </a:r>
                </a:p>
              </p:txBody>
            </p:sp>
            <p:pic>
              <p:nvPicPr>
                <p:cNvPr id="81993" name="Picture 74" descr="P1010037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lum bright="-12000" contrast="48000"/>
                </a:blip>
                <a:srcRect l="39650" t="5255" r="17696" b="40292"/>
                <a:stretch>
                  <a:fillRect/>
                </a:stretch>
              </p:blipFill>
              <p:spPr bwMode="auto">
                <a:xfrm>
                  <a:off x="4792393" y="1985699"/>
                  <a:ext cx="1040699" cy="101752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94" name="TextBox 34"/>
                <p:cNvSpPr txBox="1">
                  <a:spLocks noChangeArrowheads="1"/>
                </p:cNvSpPr>
                <p:nvPr/>
              </p:nvSpPr>
              <p:spPr bwMode="auto">
                <a:xfrm>
                  <a:off x="4880299" y="2007135"/>
                  <a:ext cx="820737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+HilD</a:t>
                  </a:r>
                </a:p>
              </p:txBody>
            </p:sp>
          </p:grpSp>
          <p:grpSp>
            <p:nvGrpSpPr>
              <p:cNvPr id="6" name="Group 58"/>
              <p:cNvGrpSpPr>
                <a:grpSpLocks/>
              </p:cNvGrpSpPr>
              <p:nvPr/>
            </p:nvGrpSpPr>
            <p:grpSpPr bwMode="auto">
              <a:xfrm>
                <a:off x="719138" y="3113088"/>
                <a:ext cx="5308600" cy="996950"/>
                <a:chOff x="527893" y="3056142"/>
                <a:chExt cx="5309637" cy="996479"/>
              </a:xfrm>
            </p:grpSpPr>
            <p:pic>
              <p:nvPicPr>
                <p:cNvPr id="81975" name="Picture 16" descr="C:\Users\AES8J\Desktop\THSphotos ANRfrom vibrio and salmonella\P1010042.JPG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lum bright="-10000" contrast="50000"/>
                </a:blip>
                <a:srcRect l="49812" t="12936" r="15520" b="40591"/>
                <a:stretch>
                  <a:fillRect/>
                </a:stretch>
              </p:blipFill>
              <p:spPr bwMode="auto">
                <a:xfrm>
                  <a:off x="4792333" y="3060878"/>
                  <a:ext cx="1045197" cy="9880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76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4890871" y="3080004"/>
                  <a:ext cx="855663" cy="214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+ChbR</a:t>
                  </a:r>
                </a:p>
              </p:txBody>
            </p:sp>
            <p:pic>
              <p:nvPicPr>
                <p:cNvPr id="81977" name="Picture 76" descr="P1010039"/>
                <p:cNvPicPr>
                  <a:picLocks noChangeAspect="1" noChangeArrowheads="1"/>
                </p:cNvPicPr>
                <p:nvPr/>
              </p:nvPicPr>
              <p:blipFill>
                <a:blip r:embed="rId13" cstate="print">
                  <a:lum bright="-12000" contrast="48000"/>
                </a:blip>
                <a:srcRect l="41617" t="5693" r="16057" b="40730"/>
                <a:stretch>
                  <a:fillRect/>
                </a:stretch>
              </p:blipFill>
              <p:spPr bwMode="auto">
                <a:xfrm>
                  <a:off x="527893" y="3056871"/>
                  <a:ext cx="1036554" cy="99075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78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616515" y="3093797"/>
                  <a:ext cx="815975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+HilC</a:t>
                  </a:r>
                </a:p>
              </p:txBody>
            </p:sp>
            <p:pic>
              <p:nvPicPr>
                <p:cNvPr id="81979" name="Picture 77" descr="P1010068"/>
                <p:cNvPicPr>
                  <a:picLocks noChangeAspect="1" noChangeArrowheads="1"/>
                </p:cNvPicPr>
                <p:nvPr/>
              </p:nvPicPr>
              <p:blipFill>
                <a:blip r:embed="rId14" cstate="print">
                  <a:lum bright="-12000" contrast="60000"/>
                </a:blip>
                <a:srcRect l="33752" t="5255" r="24577" b="40292"/>
                <a:stretch>
                  <a:fillRect/>
                </a:stretch>
              </p:blipFill>
              <p:spPr bwMode="auto">
                <a:xfrm>
                  <a:off x="1598370" y="3056142"/>
                  <a:ext cx="1035101" cy="9928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80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1747966" y="3085122"/>
                  <a:ext cx="842962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+ToxT</a:t>
                  </a:r>
                </a:p>
              </p:txBody>
            </p:sp>
            <p:pic>
              <p:nvPicPr>
                <p:cNvPr id="81981" name="Picture 79" descr="P1010046"/>
                <p:cNvPicPr>
                  <a:picLocks noChangeAspect="1" noChangeArrowheads="1"/>
                </p:cNvPicPr>
                <p:nvPr/>
              </p:nvPicPr>
              <p:blipFill>
                <a:blip r:embed="rId15" cstate="print">
                  <a:lum bright="-12000" contrast="54000"/>
                </a:blip>
                <a:srcRect l="33752" t="3503" r="22939" b="41606"/>
                <a:stretch>
                  <a:fillRect/>
                </a:stretch>
              </p:blipFill>
              <p:spPr bwMode="auto">
                <a:xfrm>
                  <a:off x="2654631" y="3062911"/>
                  <a:ext cx="1035888" cy="9823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82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2741588" y="3094025"/>
                  <a:ext cx="849312" cy="214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+MelR</a:t>
                  </a:r>
                </a:p>
              </p:txBody>
            </p:sp>
            <p:pic>
              <p:nvPicPr>
                <p:cNvPr id="81983" name="Picture 80" descr="P1010056"/>
                <p:cNvPicPr>
                  <a:picLocks noChangeAspect="1" noChangeArrowheads="1"/>
                </p:cNvPicPr>
                <p:nvPr/>
              </p:nvPicPr>
              <p:blipFill>
                <a:blip r:embed="rId16" cstate="print">
                  <a:lum bright="-18000" contrast="60000"/>
                </a:blip>
                <a:srcRect l="28836" t="4379" r="28838" b="40292"/>
                <a:stretch>
                  <a:fillRect/>
                </a:stretch>
              </p:blipFill>
              <p:spPr bwMode="auto">
                <a:xfrm>
                  <a:off x="3720732" y="3061705"/>
                  <a:ext cx="1037806" cy="9909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84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3802736" y="3083320"/>
                  <a:ext cx="836613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+AraC</a:t>
                  </a:r>
                </a:p>
              </p:txBody>
            </p:sp>
          </p:grpSp>
          <p:grpSp>
            <p:nvGrpSpPr>
              <p:cNvPr id="7" name="Group 52"/>
              <p:cNvGrpSpPr>
                <a:grpSpLocks/>
              </p:cNvGrpSpPr>
              <p:nvPr/>
            </p:nvGrpSpPr>
            <p:grpSpPr bwMode="auto">
              <a:xfrm>
                <a:off x="717550" y="4152900"/>
                <a:ext cx="5318125" cy="1006475"/>
                <a:chOff x="716890" y="4152900"/>
                <a:chExt cx="5318785" cy="1006475"/>
              </a:xfrm>
            </p:grpSpPr>
            <p:pic>
              <p:nvPicPr>
                <p:cNvPr id="81965" name="Picture 6" descr="P1010007"/>
                <p:cNvPicPr>
                  <a:picLocks noChangeAspect="1" noChangeArrowheads="1"/>
                </p:cNvPicPr>
                <p:nvPr/>
              </p:nvPicPr>
              <p:blipFill>
                <a:blip r:embed="rId17" cstate="print">
                  <a:lum bright="-6000" contrast="36000"/>
                </a:blip>
                <a:srcRect l="52583" t="10277" r="9503" b="38103"/>
                <a:stretch>
                  <a:fillRect/>
                </a:stretch>
              </p:blipFill>
              <p:spPr bwMode="auto">
                <a:xfrm>
                  <a:off x="716890" y="4157472"/>
                  <a:ext cx="1032673" cy="9979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1966" name="Picture 87" descr="P1010001"/>
                <p:cNvPicPr>
                  <a:picLocks noChangeAspect="1" noChangeArrowheads="1"/>
                </p:cNvPicPr>
                <p:nvPr/>
              </p:nvPicPr>
              <p:blipFill>
                <a:blip r:embed="rId18" cstate="print">
                  <a:lum bright="-12000" contrast="48000"/>
                </a:blip>
                <a:srcRect l="37685" t="9634" r="23921" b="40292"/>
                <a:stretch>
                  <a:fillRect/>
                </a:stretch>
              </p:blipFill>
              <p:spPr bwMode="auto">
                <a:xfrm>
                  <a:off x="4981575" y="4159250"/>
                  <a:ext cx="1054100" cy="9921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67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5200650" y="4183063"/>
                  <a:ext cx="644525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Control (+)</a:t>
                  </a:r>
                </a:p>
              </p:txBody>
            </p:sp>
            <p:sp>
              <p:nvSpPr>
                <p:cNvPr id="81968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820738" y="4179888"/>
                  <a:ext cx="827087" cy="2143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+EutR</a:t>
                  </a:r>
                </a:p>
              </p:txBody>
            </p:sp>
            <p:pic>
              <p:nvPicPr>
                <p:cNvPr id="81969" name="Picture 83" descr="P1010049"/>
                <p:cNvPicPr>
                  <a:picLocks noChangeAspect="1" noChangeArrowheads="1"/>
                </p:cNvPicPr>
                <p:nvPr/>
              </p:nvPicPr>
              <p:blipFill>
                <a:blip r:embed="rId19" cstate="print">
                  <a:lum bright="-18000" contrast="60000"/>
                </a:blip>
                <a:srcRect l="34407" t="3941" r="23593" b="40292"/>
                <a:stretch>
                  <a:fillRect/>
                </a:stretch>
              </p:blipFill>
              <p:spPr bwMode="auto">
                <a:xfrm>
                  <a:off x="1789113" y="4159250"/>
                  <a:ext cx="1035050" cy="10001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70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1908175" y="4175125"/>
                  <a:ext cx="809625" cy="214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+InvF</a:t>
                  </a:r>
                </a:p>
              </p:txBody>
            </p:sp>
            <p:pic>
              <p:nvPicPr>
                <p:cNvPr id="81971" name="Picture 84" descr="P1010051"/>
                <p:cNvPicPr>
                  <a:picLocks noChangeAspect="1" noChangeArrowheads="1"/>
                </p:cNvPicPr>
                <p:nvPr/>
              </p:nvPicPr>
              <p:blipFill>
                <a:blip r:embed="rId20" cstate="print">
                  <a:lum bright="-12000" contrast="54000"/>
                </a:blip>
                <a:srcRect l="32442" t="3941" r="25888" b="41606"/>
                <a:stretch>
                  <a:fillRect/>
                </a:stretch>
              </p:blipFill>
              <p:spPr bwMode="auto">
                <a:xfrm>
                  <a:off x="2852738" y="4160838"/>
                  <a:ext cx="1035050" cy="99853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72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2974975" y="4181475"/>
                  <a:ext cx="849313" cy="2143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+MxiE</a:t>
                  </a:r>
                </a:p>
              </p:txBody>
            </p:sp>
            <p:pic>
              <p:nvPicPr>
                <p:cNvPr id="81973" name="Picture 85" descr="P1010104"/>
                <p:cNvPicPr>
                  <a:picLocks noChangeAspect="1" noChangeArrowheads="1"/>
                </p:cNvPicPr>
                <p:nvPr/>
              </p:nvPicPr>
              <p:blipFill>
                <a:blip r:embed="rId21" cstate="print">
                  <a:lum bright="-12000" contrast="54000"/>
                </a:blip>
                <a:srcRect l="46860" t="7883" r="14418" b="39854"/>
                <a:stretch>
                  <a:fillRect/>
                </a:stretch>
              </p:blipFill>
              <p:spPr bwMode="auto">
                <a:xfrm>
                  <a:off x="3911600" y="4152900"/>
                  <a:ext cx="1038225" cy="1003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1974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3917950" y="4181475"/>
                  <a:ext cx="1049338" cy="2159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  <a:cs typeface="Times New Roman" pitchFamily="18" charset="0"/>
                    </a:rPr>
                    <a:t>Vibrio</a:t>
                  </a:r>
                  <a:r>
                    <a:rPr lang="en-US" sz="800">
                      <a:solidFill>
                        <a:schemeClr val="bg1"/>
                      </a:solidFill>
                      <a:cs typeface="Times New Roman" pitchFamily="18" charset="0"/>
                    </a:rPr>
                    <a:t>+ </a:t>
                  </a:r>
                  <a:r>
                    <a:rPr lang="en-US" sz="800">
                      <a:solidFill>
                        <a:schemeClr val="bg1"/>
                      </a:solidFill>
                    </a:rPr>
                    <a:t>ANR</a:t>
                  </a:r>
                  <a:r>
                    <a:rPr lang="en-US" sz="800" i="1" baseline="-25000">
                      <a:solidFill>
                        <a:schemeClr val="bg1"/>
                      </a:solidFill>
                    </a:rPr>
                    <a:t>Vibrio</a:t>
                  </a:r>
                  <a:endParaRPr lang="en-US" sz="800" baseline="-25000">
                    <a:solidFill>
                      <a:schemeClr val="bg1"/>
                    </a:solidFill>
                    <a:cs typeface="Times New Roman" pitchFamily="18" charset="0"/>
                  </a:endParaRPr>
                </a:p>
              </p:txBody>
            </p:sp>
          </p:grpSp>
        </p:grpSp>
        <p:grpSp>
          <p:nvGrpSpPr>
            <p:cNvPr id="8" name="Group 129"/>
            <p:cNvGrpSpPr/>
            <p:nvPr/>
          </p:nvGrpSpPr>
          <p:grpSpPr>
            <a:xfrm>
              <a:off x="1136270" y="4460372"/>
              <a:ext cx="4792381" cy="3765062"/>
              <a:chOff x="709964" y="972020"/>
              <a:chExt cx="5324867" cy="4183402"/>
            </a:xfrm>
          </p:grpSpPr>
          <p:grpSp>
            <p:nvGrpSpPr>
              <p:cNvPr id="9" name="Group 101"/>
              <p:cNvGrpSpPr/>
              <p:nvPr/>
            </p:nvGrpSpPr>
            <p:grpSpPr>
              <a:xfrm>
                <a:off x="715741" y="972020"/>
                <a:ext cx="5306772" cy="1017112"/>
                <a:chOff x="715741" y="972020"/>
                <a:chExt cx="5306772" cy="1017112"/>
              </a:xfrm>
            </p:grpSpPr>
            <p:grpSp>
              <p:nvGrpSpPr>
                <p:cNvPr id="10" name="Group 86"/>
                <p:cNvGrpSpPr/>
                <p:nvPr/>
              </p:nvGrpSpPr>
              <p:grpSpPr>
                <a:xfrm>
                  <a:off x="715741" y="976576"/>
                  <a:ext cx="1036369" cy="1006494"/>
                  <a:chOff x="715741" y="976576"/>
                  <a:chExt cx="1036369" cy="1006494"/>
                </a:xfrm>
              </p:grpSpPr>
              <p:pic>
                <p:nvPicPr>
                  <p:cNvPr id="190" name="Picture 2" descr="L:\DCIM\100OLYMP\P1010017.JPG"/>
                  <p:cNvPicPr>
                    <a:picLocks noChangeAspect="1" noChangeArrowheads="1"/>
                  </p:cNvPicPr>
                  <p:nvPr/>
                </p:nvPicPr>
                <p:blipFill>
                  <a:blip r:embed="rId22" cstate="print">
                    <a:lum bright="-8000" contrast="55000"/>
                  </a:blip>
                  <a:srcRect l="37130" t="10278" r="23889" b="38739"/>
                  <a:stretch>
                    <a:fillRect/>
                  </a:stretch>
                </p:blipFill>
                <p:spPr bwMode="auto">
                  <a:xfrm>
                    <a:off x="715741" y="976576"/>
                    <a:ext cx="1036369" cy="1006494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91" name="TextBox 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47446" y="995964"/>
                    <a:ext cx="620873" cy="21441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>
                        <a:solidFill>
                          <a:schemeClr val="bg1"/>
                        </a:solidFill>
                        <a:cs typeface="Times New Roman" pitchFamily="18" charset="0"/>
                      </a:rPr>
                      <a:t>Control (-)</a:t>
                    </a:r>
                  </a:p>
                </p:txBody>
              </p:sp>
            </p:grpSp>
            <p:grpSp>
              <p:nvGrpSpPr>
                <p:cNvPr id="11" name="Group 94"/>
                <p:cNvGrpSpPr/>
                <p:nvPr/>
              </p:nvGrpSpPr>
              <p:grpSpPr>
                <a:xfrm>
                  <a:off x="3915444" y="973385"/>
                  <a:ext cx="1031875" cy="1013243"/>
                  <a:chOff x="3915444" y="973385"/>
                  <a:chExt cx="1031875" cy="1013243"/>
                </a:xfrm>
              </p:grpSpPr>
              <p:pic>
                <p:nvPicPr>
                  <p:cNvPr id="188" name="Picture 5" descr="L:\DCIM\100OLYMP\P1010023.JPG"/>
                  <p:cNvPicPr>
                    <a:picLocks noChangeAspect="1" noChangeArrowheads="1"/>
                  </p:cNvPicPr>
                  <p:nvPr/>
                </p:nvPicPr>
                <p:blipFill>
                  <a:blip r:embed="rId23" cstate="print">
                    <a:lum bright="-10000" contrast="55000"/>
                  </a:blip>
                  <a:srcRect l="41605" t="10154" r="19886" b="38572"/>
                  <a:stretch>
                    <a:fillRect/>
                  </a:stretch>
                </p:blipFill>
                <p:spPr bwMode="auto">
                  <a:xfrm>
                    <a:off x="3915444" y="973385"/>
                    <a:ext cx="1031875" cy="1013243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89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45255" y="1010075"/>
                    <a:ext cx="607859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Cnr2+Rns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2" name="Group 91"/>
                <p:cNvGrpSpPr/>
                <p:nvPr/>
              </p:nvGrpSpPr>
              <p:grpSpPr>
                <a:xfrm>
                  <a:off x="1791869" y="975640"/>
                  <a:ext cx="1027064" cy="1008364"/>
                  <a:chOff x="1791869" y="975640"/>
                  <a:chExt cx="1027064" cy="1008364"/>
                </a:xfrm>
              </p:grpSpPr>
              <p:pic>
                <p:nvPicPr>
                  <p:cNvPr id="186" name="Picture 3" descr="L:\DCIM\100OLYMP\P1010018.JPG"/>
                  <p:cNvPicPr>
                    <a:picLocks noChangeAspect="1" noChangeArrowheads="1"/>
                  </p:cNvPicPr>
                  <p:nvPr/>
                </p:nvPicPr>
                <p:blipFill>
                  <a:blip r:embed="rId24" cstate="print">
                    <a:lum bright="-11000" contrast="55000"/>
                  </a:blip>
                  <a:srcRect l="39188" t="9980" r="21798" b="38955"/>
                  <a:stretch>
                    <a:fillRect/>
                  </a:stretch>
                </p:blipFill>
                <p:spPr bwMode="auto">
                  <a:xfrm>
                    <a:off x="1791869" y="975640"/>
                    <a:ext cx="1027064" cy="1008364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87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87143" y="980999"/>
                    <a:ext cx="692818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Cnr2+AggR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3" name="Group 92"/>
                <p:cNvGrpSpPr/>
                <p:nvPr/>
              </p:nvGrpSpPr>
              <p:grpSpPr>
                <a:xfrm>
                  <a:off x="2845481" y="972020"/>
                  <a:ext cx="1039185" cy="1014607"/>
                  <a:chOff x="2845481" y="972020"/>
                  <a:chExt cx="1039185" cy="1014607"/>
                </a:xfrm>
              </p:grpSpPr>
              <p:pic>
                <p:nvPicPr>
                  <p:cNvPr id="184" name="Picture 4" descr="L:\DCIM\100OLYMP\P1010021.JPG"/>
                  <p:cNvPicPr>
                    <a:picLocks noChangeAspect="1" noChangeArrowheads="1"/>
                  </p:cNvPicPr>
                  <p:nvPr/>
                </p:nvPicPr>
                <p:blipFill>
                  <a:blip r:embed="rId25" cstate="print">
                    <a:lum bright="-11000" contrast="55000"/>
                  </a:blip>
                  <a:srcRect l="37478" t="10212" r="23617" b="38747"/>
                  <a:stretch>
                    <a:fillRect/>
                  </a:stretch>
                </p:blipFill>
                <p:spPr bwMode="auto">
                  <a:xfrm>
                    <a:off x="2845481" y="972020"/>
                    <a:ext cx="1039185" cy="1014607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85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60023" y="976280"/>
                    <a:ext cx="668773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Cnr2+CfaD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4" name="Group 100"/>
                <p:cNvGrpSpPr/>
                <p:nvPr/>
              </p:nvGrpSpPr>
              <p:grpSpPr>
                <a:xfrm>
                  <a:off x="4980556" y="975777"/>
                  <a:ext cx="1041957" cy="1013355"/>
                  <a:chOff x="4980556" y="975777"/>
                  <a:chExt cx="1041957" cy="1013355"/>
                </a:xfrm>
              </p:grpSpPr>
              <p:pic>
                <p:nvPicPr>
                  <p:cNvPr id="182" name="Picture 6" descr="L:\DCIM\100OLYMP\P1010024.JPG"/>
                  <p:cNvPicPr>
                    <a:picLocks noChangeAspect="1" noChangeArrowheads="1"/>
                  </p:cNvPicPr>
                  <p:nvPr/>
                </p:nvPicPr>
                <p:blipFill>
                  <a:blip r:embed="rId26" cstate="print">
                    <a:lum bright="-8000" contrast="55000"/>
                  </a:blip>
                  <a:srcRect l="40126" t="10042" r="21293" b="38684"/>
                  <a:stretch>
                    <a:fillRect/>
                  </a:stretch>
                </p:blipFill>
                <p:spPr bwMode="auto">
                  <a:xfrm>
                    <a:off x="4980556" y="975777"/>
                    <a:ext cx="1041957" cy="101335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83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00467" y="992641"/>
                    <a:ext cx="641522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Cnr2+VirF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15" name="Group 111"/>
              <p:cNvGrpSpPr/>
              <p:nvPr/>
            </p:nvGrpSpPr>
            <p:grpSpPr>
              <a:xfrm>
                <a:off x="714710" y="2038350"/>
                <a:ext cx="5314616" cy="1019175"/>
                <a:chOff x="714710" y="2038350"/>
                <a:chExt cx="5314616" cy="1019175"/>
              </a:xfrm>
            </p:grpSpPr>
            <p:grpSp>
              <p:nvGrpSpPr>
                <p:cNvPr id="16" name="Group 103"/>
                <p:cNvGrpSpPr/>
                <p:nvPr/>
              </p:nvGrpSpPr>
              <p:grpSpPr>
                <a:xfrm>
                  <a:off x="714710" y="2041736"/>
                  <a:ext cx="1035086" cy="1012995"/>
                  <a:chOff x="714710" y="2041736"/>
                  <a:chExt cx="1035086" cy="1012995"/>
                </a:xfrm>
              </p:grpSpPr>
              <p:pic>
                <p:nvPicPr>
                  <p:cNvPr id="175" name="Picture 7" descr="L:\DCIM\100OLYMP\P1010026.JPG"/>
                  <p:cNvPicPr>
                    <a:picLocks noChangeAspect="1" noChangeArrowheads="1"/>
                  </p:cNvPicPr>
                  <p:nvPr/>
                </p:nvPicPr>
                <p:blipFill>
                  <a:blip r:embed="rId27" cstate="print">
                    <a:lum bright="-8000" contrast="55000"/>
                  </a:blip>
                  <a:srcRect l="38325" t="10028" r="22415" b="38719"/>
                  <a:stretch>
                    <a:fillRect/>
                  </a:stretch>
                </p:blipFill>
                <p:spPr bwMode="auto">
                  <a:xfrm>
                    <a:off x="714710" y="2041736"/>
                    <a:ext cx="1035086" cy="101299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76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95292" y="2056640"/>
                    <a:ext cx="686406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Cnr2+RegA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7" name="Group 104"/>
                <p:cNvGrpSpPr/>
                <p:nvPr/>
              </p:nvGrpSpPr>
              <p:grpSpPr>
                <a:xfrm>
                  <a:off x="1788929" y="2038350"/>
                  <a:ext cx="1029773" cy="1016382"/>
                  <a:chOff x="1788929" y="2048506"/>
                  <a:chExt cx="1029773" cy="1006225"/>
                </a:xfrm>
              </p:grpSpPr>
              <p:pic>
                <p:nvPicPr>
                  <p:cNvPr id="173" name="Picture 2" descr="L:\DCIM\100OLYMP\P1010028.JPG"/>
                  <p:cNvPicPr>
                    <a:picLocks noChangeAspect="1" noChangeArrowheads="1"/>
                  </p:cNvPicPr>
                  <p:nvPr/>
                </p:nvPicPr>
                <p:blipFill>
                  <a:blip r:embed="rId28" cstate="print">
                    <a:lum bright="-5000" contrast="55000"/>
                  </a:blip>
                  <a:srcRect l="41280" t="9009" r="20088" b="39803"/>
                  <a:stretch>
                    <a:fillRect/>
                  </a:stretch>
                </p:blipFill>
                <p:spPr bwMode="auto">
                  <a:xfrm>
                    <a:off x="1788929" y="2048506"/>
                    <a:ext cx="1029773" cy="100622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74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69829" y="2068957"/>
                    <a:ext cx="691215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Cnr2+GadX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8" name="Group 107"/>
                <p:cNvGrpSpPr/>
                <p:nvPr/>
              </p:nvGrpSpPr>
              <p:grpSpPr>
                <a:xfrm>
                  <a:off x="2843213" y="2040180"/>
                  <a:ext cx="1035844" cy="1014964"/>
                  <a:chOff x="2843213" y="2040180"/>
                  <a:chExt cx="1035844" cy="1014964"/>
                </a:xfrm>
              </p:grpSpPr>
              <p:pic>
                <p:nvPicPr>
                  <p:cNvPr id="171" name="Picture 3" descr="L:\DCIM\100OLYMP\P1010030.JPG"/>
                  <p:cNvPicPr>
                    <a:picLocks noChangeAspect="1" noChangeArrowheads="1"/>
                  </p:cNvPicPr>
                  <p:nvPr/>
                </p:nvPicPr>
                <p:blipFill>
                  <a:blip r:embed="rId29" cstate="print">
                    <a:lum bright="-8000" contrast="55000"/>
                  </a:blip>
                  <a:srcRect l="39199" t="10039" r="22080" b="38942"/>
                  <a:stretch>
                    <a:fillRect/>
                  </a:stretch>
                </p:blipFill>
                <p:spPr bwMode="auto">
                  <a:xfrm>
                    <a:off x="2843213" y="2040180"/>
                    <a:ext cx="1035844" cy="1014964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72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26774" y="2056823"/>
                    <a:ext cx="712054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Cnr2+EnvY 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19" name="Group 108"/>
                <p:cNvGrpSpPr/>
                <p:nvPr/>
              </p:nvGrpSpPr>
              <p:grpSpPr>
                <a:xfrm>
                  <a:off x="3912394" y="2038350"/>
                  <a:ext cx="1042986" cy="1019175"/>
                  <a:chOff x="3912394" y="2038350"/>
                  <a:chExt cx="1042986" cy="1019175"/>
                </a:xfrm>
              </p:grpSpPr>
              <p:pic>
                <p:nvPicPr>
                  <p:cNvPr id="169" name="Picture 4" descr="L:\DCIM\100OLYMP\P1010032.JPG"/>
                  <p:cNvPicPr>
                    <a:picLocks noChangeAspect="1" noChangeArrowheads="1"/>
                  </p:cNvPicPr>
                  <p:nvPr/>
                </p:nvPicPr>
                <p:blipFill>
                  <a:blip r:embed="rId30" cstate="print">
                    <a:lum bright="-8000" contrast="55000"/>
                  </a:blip>
                  <a:srcRect l="38380" t="9127" r="22831" b="39307"/>
                  <a:stretch>
                    <a:fillRect/>
                  </a:stretch>
                </p:blipFill>
                <p:spPr bwMode="auto">
                  <a:xfrm>
                    <a:off x="3912394" y="2038350"/>
                    <a:ext cx="1042986" cy="101917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70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44048" y="2068957"/>
                    <a:ext cx="713657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Cnr2+GadW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0" name="Group 109"/>
                <p:cNvGrpSpPr/>
                <p:nvPr/>
              </p:nvGrpSpPr>
              <p:grpSpPr>
                <a:xfrm>
                  <a:off x="4993482" y="2038351"/>
                  <a:ext cx="1035844" cy="1016793"/>
                  <a:chOff x="4993482" y="2038351"/>
                  <a:chExt cx="1035844" cy="1016793"/>
                </a:xfrm>
              </p:grpSpPr>
              <p:pic>
                <p:nvPicPr>
                  <p:cNvPr id="167" name="Picture 5" descr="L:\DCIM\100OLYMP\P1010034.JPG"/>
                  <p:cNvPicPr>
                    <a:picLocks noChangeAspect="1" noChangeArrowheads="1"/>
                  </p:cNvPicPr>
                  <p:nvPr/>
                </p:nvPicPr>
                <p:blipFill>
                  <a:blip r:embed="rId31" cstate="print">
                    <a:lum bright="-8000" contrast="55000"/>
                  </a:blip>
                  <a:srcRect l="41180" t="10405" r="20509" b="38303"/>
                  <a:stretch>
                    <a:fillRect/>
                  </a:stretch>
                </p:blipFill>
                <p:spPr bwMode="auto">
                  <a:xfrm>
                    <a:off x="4993482" y="2038351"/>
                    <a:ext cx="1035844" cy="1016793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68" name="Text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55666" y="2064627"/>
                    <a:ext cx="652743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Cnr2+HilD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21" name="Group 122"/>
              <p:cNvGrpSpPr/>
              <p:nvPr/>
            </p:nvGrpSpPr>
            <p:grpSpPr>
              <a:xfrm>
                <a:off x="710357" y="3101761"/>
                <a:ext cx="5324474" cy="1006465"/>
                <a:chOff x="710357" y="3101761"/>
                <a:chExt cx="5324474" cy="1006465"/>
              </a:xfrm>
            </p:grpSpPr>
            <p:grpSp>
              <p:nvGrpSpPr>
                <p:cNvPr id="22" name="Group 116"/>
                <p:cNvGrpSpPr/>
                <p:nvPr/>
              </p:nvGrpSpPr>
              <p:grpSpPr>
                <a:xfrm>
                  <a:off x="2848383" y="3107839"/>
                  <a:ext cx="1022390" cy="995742"/>
                  <a:chOff x="2848383" y="3107839"/>
                  <a:chExt cx="1022390" cy="995742"/>
                </a:xfrm>
              </p:grpSpPr>
              <p:pic>
                <p:nvPicPr>
                  <p:cNvPr id="160" name="Picture 8" descr="L:\DCIM\100OLYMP\P1010040.JPG"/>
                  <p:cNvPicPr>
                    <a:picLocks noChangeAspect="1" noChangeArrowheads="1"/>
                  </p:cNvPicPr>
                  <p:nvPr/>
                </p:nvPicPr>
                <p:blipFill>
                  <a:blip r:embed="rId32" cstate="print">
                    <a:lum bright="-8000" contrast="55000"/>
                  </a:blip>
                  <a:srcRect l="41829" t="10077" r="19559" b="38750"/>
                  <a:stretch>
                    <a:fillRect/>
                  </a:stretch>
                </p:blipFill>
                <p:spPr bwMode="auto">
                  <a:xfrm>
                    <a:off x="2848383" y="3107839"/>
                    <a:ext cx="1022390" cy="995742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61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6176" y="3150989"/>
                    <a:ext cx="681597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Cnr2+MelR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3" name="Group 114"/>
                <p:cNvGrpSpPr/>
                <p:nvPr/>
              </p:nvGrpSpPr>
              <p:grpSpPr>
                <a:xfrm>
                  <a:off x="1795076" y="3111399"/>
                  <a:ext cx="1021051" cy="989376"/>
                  <a:chOff x="1795076" y="3111399"/>
                  <a:chExt cx="1021051" cy="989376"/>
                </a:xfrm>
              </p:grpSpPr>
              <p:pic>
                <p:nvPicPr>
                  <p:cNvPr id="158" name="Picture 7" descr="L:\DCIM\100OLYMP\P1010039.JPG"/>
                  <p:cNvPicPr>
                    <a:picLocks noChangeAspect="1" noChangeArrowheads="1"/>
                  </p:cNvPicPr>
                  <p:nvPr/>
                </p:nvPicPr>
                <p:blipFill>
                  <a:blip r:embed="rId33" cstate="print">
                    <a:lum bright="-12000" contrast="55000"/>
                  </a:blip>
                  <a:srcRect l="45420" t="10582" r="16608" b="38530"/>
                  <a:stretch>
                    <a:fillRect/>
                  </a:stretch>
                </p:blipFill>
                <p:spPr bwMode="auto">
                  <a:xfrm>
                    <a:off x="1795076" y="3111399"/>
                    <a:ext cx="1021051" cy="989376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59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22780" y="3142082"/>
                    <a:ext cx="675185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Cnr2+ToxT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4" name="Group 120"/>
                <p:cNvGrpSpPr/>
                <p:nvPr/>
              </p:nvGrpSpPr>
              <p:grpSpPr>
                <a:xfrm>
                  <a:off x="4999061" y="3101761"/>
                  <a:ext cx="1035770" cy="1006465"/>
                  <a:chOff x="4999061" y="3101761"/>
                  <a:chExt cx="1035770" cy="1006465"/>
                </a:xfrm>
              </p:grpSpPr>
              <p:pic>
                <p:nvPicPr>
                  <p:cNvPr id="156" name="Picture 10" descr="L:\DCIM\100OLYMP\P1010044.JPG"/>
                  <p:cNvPicPr>
                    <a:picLocks noChangeAspect="1" noChangeArrowheads="1"/>
                  </p:cNvPicPr>
                  <p:nvPr/>
                </p:nvPicPr>
                <p:blipFill>
                  <a:blip r:embed="rId34" cstate="print">
                    <a:lum bright="-8000" contrast="55000"/>
                  </a:blip>
                  <a:srcRect l="40811" t="10457" r="20722" b="38687"/>
                  <a:stretch>
                    <a:fillRect/>
                  </a:stretch>
                </p:blipFill>
                <p:spPr bwMode="auto">
                  <a:xfrm>
                    <a:off x="4999061" y="3101761"/>
                    <a:ext cx="1035770" cy="100646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57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65008" y="3136961"/>
                    <a:ext cx="688009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Cnr2+ChbR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5" name="Group 113"/>
                <p:cNvGrpSpPr/>
                <p:nvPr/>
              </p:nvGrpSpPr>
              <p:grpSpPr>
                <a:xfrm>
                  <a:off x="710357" y="3108849"/>
                  <a:ext cx="1031359" cy="990240"/>
                  <a:chOff x="710357" y="3108849"/>
                  <a:chExt cx="1031359" cy="990240"/>
                </a:xfrm>
              </p:grpSpPr>
              <p:pic>
                <p:nvPicPr>
                  <p:cNvPr id="154" name="Picture 6" descr="L:\DCIM\100OLYMP\P1010036.JPG"/>
                  <p:cNvPicPr>
                    <a:picLocks noChangeAspect="1" noChangeArrowheads="1"/>
                  </p:cNvPicPr>
                  <p:nvPr/>
                </p:nvPicPr>
                <p:blipFill>
                  <a:blip r:embed="rId35" cstate="print">
                    <a:lum bright="-8000" contrast="55000"/>
                  </a:blip>
                  <a:srcRect l="38404" t="10141" r="22820" b="38369"/>
                  <a:stretch>
                    <a:fillRect/>
                  </a:stretch>
                </p:blipFill>
                <p:spPr bwMode="auto">
                  <a:xfrm>
                    <a:off x="710357" y="3108849"/>
                    <a:ext cx="1031359" cy="990240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55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91684" y="3150761"/>
                    <a:ext cx="647934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Cnr2+HilC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6" name="Group 119"/>
                <p:cNvGrpSpPr/>
                <p:nvPr/>
              </p:nvGrpSpPr>
              <p:grpSpPr>
                <a:xfrm>
                  <a:off x="3915326" y="3107565"/>
                  <a:ext cx="1037334" cy="998467"/>
                  <a:chOff x="3915326" y="3107565"/>
                  <a:chExt cx="1037334" cy="998467"/>
                </a:xfrm>
              </p:grpSpPr>
              <p:pic>
                <p:nvPicPr>
                  <p:cNvPr id="152" name="Picture 9" descr="L:\DCIM\100OLYMP\P1010042.JPG"/>
                  <p:cNvPicPr>
                    <a:picLocks noChangeAspect="1" noChangeArrowheads="1"/>
                  </p:cNvPicPr>
                  <p:nvPr/>
                </p:nvPicPr>
                <p:blipFill>
                  <a:blip r:embed="rId36" cstate="print">
                    <a:lum bright="-8000" contrast="55000"/>
                  </a:blip>
                  <a:srcRect l="42379" t="9837" r="19412" b="39313"/>
                  <a:stretch>
                    <a:fillRect/>
                  </a:stretch>
                </p:blipFill>
                <p:spPr bwMode="auto">
                  <a:xfrm>
                    <a:off x="3915326" y="3107565"/>
                    <a:ext cx="1037334" cy="998467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53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077180" y="3140279"/>
                    <a:ext cx="668773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Cnr2+AraC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</p:grpSp>
          <p:grpSp>
            <p:nvGrpSpPr>
              <p:cNvPr id="27" name="Group 131"/>
              <p:cNvGrpSpPr/>
              <p:nvPr/>
            </p:nvGrpSpPr>
            <p:grpSpPr>
              <a:xfrm>
                <a:off x="709964" y="4142850"/>
                <a:ext cx="4246309" cy="1012572"/>
                <a:chOff x="709964" y="4142850"/>
                <a:chExt cx="4246309" cy="1012572"/>
              </a:xfrm>
            </p:grpSpPr>
            <p:grpSp>
              <p:nvGrpSpPr>
                <p:cNvPr id="28" name="Group 129"/>
                <p:cNvGrpSpPr/>
                <p:nvPr/>
              </p:nvGrpSpPr>
              <p:grpSpPr>
                <a:xfrm>
                  <a:off x="2851055" y="4145654"/>
                  <a:ext cx="1025328" cy="1009767"/>
                  <a:chOff x="2851055" y="4145654"/>
                  <a:chExt cx="1025328" cy="1009767"/>
                </a:xfrm>
              </p:grpSpPr>
              <p:pic>
                <p:nvPicPr>
                  <p:cNvPr id="145" name="Picture 14" descr="L:\DCIM\100OLYMP\P1010052.JPG"/>
                  <p:cNvPicPr>
                    <a:picLocks noChangeAspect="1" noChangeArrowheads="1"/>
                  </p:cNvPicPr>
                  <p:nvPr/>
                </p:nvPicPr>
                <p:blipFill>
                  <a:blip r:embed="rId37" cstate="print">
                    <a:lum bright="-8000" contrast="55000"/>
                  </a:blip>
                  <a:srcRect l="38129" t="10185" r="23420" b="38643"/>
                  <a:stretch>
                    <a:fillRect/>
                  </a:stretch>
                </p:blipFill>
                <p:spPr bwMode="auto">
                  <a:xfrm>
                    <a:off x="2851055" y="4145654"/>
                    <a:ext cx="1025328" cy="1009767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6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59161" y="4181475"/>
                    <a:ext cx="681597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Cnr2+MxiE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29" name="Group 130"/>
                <p:cNvGrpSpPr/>
                <p:nvPr/>
              </p:nvGrpSpPr>
              <p:grpSpPr>
                <a:xfrm>
                  <a:off x="3923461" y="4142850"/>
                  <a:ext cx="1032812" cy="1012572"/>
                  <a:chOff x="3923461" y="4142850"/>
                  <a:chExt cx="1032812" cy="1012572"/>
                </a:xfrm>
              </p:grpSpPr>
              <p:pic>
                <p:nvPicPr>
                  <p:cNvPr id="143" name="Picture 15" descr="L:\DCIM\100OLYMP\P1010053.JPG"/>
                  <p:cNvPicPr>
                    <a:picLocks noChangeAspect="1" noChangeArrowheads="1"/>
                  </p:cNvPicPr>
                  <p:nvPr/>
                </p:nvPicPr>
                <p:blipFill>
                  <a:blip r:embed="rId38" cstate="print">
                    <a:lum bright="-8000" contrast="55000"/>
                  </a:blip>
                  <a:srcRect l="42688" t="10597" r="19425" b="38750"/>
                  <a:stretch>
                    <a:fillRect/>
                  </a:stretch>
                </p:blipFill>
                <p:spPr bwMode="auto">
                  <a:xfrm>
                    <a:off x="3923461" y="4142850"/>
                    <a:ext cx="1032812" cy="1012572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4" name="Text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138717" y="4183063"/>
                    <a:ext cx="644445" cy="21431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Control (+)</a:t>
                    </a:r>
                  </a:p>
                </p:txBody>
              </p:sp>
            </p:grpSp>
            <p:grpSp>
              <p:nvGrpSpPr>
                <p:cNvPr id="30" name="Group 127"/>
                <p:cNvGrpSpPr/>
                <p:nvPr/>
              </p:nvGrpSpPr>
              <p:grpSpPr>
                <a:xfrm>
                  <a:off x="709964" y="4148314"/>
                  <a:ext cx="1033462" cy="1004302"/>
                  <a:chOff x="709964" y="4148314"/>
                  <a:chExt cx="1033462" cy="1004302"/>
                </a:xfrm>
              </p:grpSpPr>
              <p:pic>
                <p:nvPicPr>
                  <p:cNvPr id="141" name="Picture 11" descr="L:\DCIM\100OLYMP\P1010046.JPG"/>
                  <p:cNvPicPr>
                    <a:picLocks noChangeAspect="1" noChangeArrowheads="1"/>
                  </p:cNvPicPr>
                  <p:nvPr/>
                </p:nvPicPr>
                <p:blipFill>
                  <a:blip r:embed="rId39" cstate="print">
                    <a:lum bright="-8000" contrast="55000"/>
                  </a:blip>
                  <a:srcRect l="43706" t="10039" r="18051" b="38851"/>
                  <a:stretch>
                    <a:fillRect/>
                  </a:stretch>
                </p:blipFill>
                <p:spPr bwMode="auto">
                  <a:xfrm>
                    <a:off x="709964" y="4148314"/>
                    <a:ext cx="1033462" cy="1004302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2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05300" y="4179888"/>
                    <a:ext cx="659155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Cnr2+EutR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  <p:grpSp>
              <p:nvGrpSpPr>
                <p:cNvPr id="31" name="Group 128"/>
                <p:cNvGrpSpPr/>
                <p:nvPr/>
              </p:nvGrpSpPr>
              <p:grpSpPr>
                <a:xfrm>
                  <a:off x="1791122" y="4150328"/>
                  <a:ext cx="1019395" cy="1002288"/>
                  <a:chOff x="1791122" y="4150328"/>
                  <a:chExt cx="1019395" cy="1002288"/>
                </a:xfrm>
              </p:grpSpPr>
              <p:pic>
                <p:nvPicPr>
                  <p:cNvPr id="139" name="Picture 13" descr="L:\DCIM\100OLYMP\P1010050.JPG"/>
                  <p:cNvPicPr>
                    <a:picLocks noChangeAspect="1" noChangeArrowheads="1"/>
                  </p:cNvPicPr>
                  <p:nvPr/>
                </p:nvPicPr>
                <p:blipFill>
                  <a:blip r:embed="rId40" cstate="print">
                    <a:lum bright="-10000" contrast="55000"/>
                  </a:blip>
                  <a:srcRect l="37083" t="9862" r="24144" b="38643"/>
                  <a:stretch>
                    <a:fillRect/>
                  </a:stretch>
                </p:blipFill>
                <p:spPr bwMode="auto">
                  <a:xfrm>
                    <a:off x="1791122" y="4150328"/>
                    <a:ext cx="1019395" cy="1002288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140" name="Text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92688" y="4175125"/>
                    <a:ext cx="641522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bg1"/>
                        </a:solidFill>
                        <a:cs typeface="Times New Roman" pitchFamily="18" charset="0"/>
                      </a:rPr>
                      <a:t>Cnr2+InvF</a:t>
                    </a:r>
                    <a:endParaRPr lang="en-US" sz="800" dirty="0">
                      <a:solidFill>
                        <a:schemeClr val="bg1"/>
                      </a:solidFill>
                      <a:cs typeface="Times New Roman" pitchFamily="18" charset="0"/>
                    </a:endParaRPr>
                  </a:p>
                </p:txBody>
              </p:sp>
            </p:grpSp>
          </p:grpSp>
        </p:grpSp>
      </p:grpSp>
      <p:sp>
        <p:nvSpPr>
          <p:cNvPr id="81922" name="TextBox 70"/>
          <p:cNvSpPr txBox="1">
            <a:spLocks noChangeArrowheads="1"/>
          </p:cNvSpPr>
          <p:nvPr/>
        </p:nvSpPr>
        <p:spPr bwMode="auto">
          <a:xfrm>
            <a:off x="1054289" y="45493"/>
            <a:ext cx="38343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A.</a:t>
            </a:r>
            <a:endParaRPr lang="en-US" sz="1600" i="1" baseline="-250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 smtClean="0"/>
          </a:p>
          <a:p>
            <a:r>
              <a:rPr lang="en-US" sz="1600" dirty="0" smtClean="0"/>
              <a:t>B</a:t>
            </a:r>
            <a:endParaRPr lang="en-US" sz="1600" dirty="0"/>
          </a:p>
        </p:txBody>
      </p:sp>
      <p:sp>
        <p:nvSpPr>
          <p:cNvPr id="114" name="TextBox 113"/>
          <p:cNvSpPr txBox="1"/>
          <p:nvPr/>
        </p:nvSpPr>
        <p:spPr>
          <a:xfrm>
            <a:off x="228600" y="7943671"/>
            <a:ext cx="6248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 S6.  </a:t>
            </a:r>
            <a:r>
              <a:rPr lang="en-US" b="1" dirty="0" err="1" smtClean="0"/>
              <a:t>Anr</a:t>
            </a:r>
            <a:r>
              <a:rPr lang="en-US" b="1" i="1" baseline="-25000" dirty="0" err="1" smtClean="0"/>
              <a:t>Vibrio</a:t>
            </a:r>
            <a:r>
              <a:rPr lang="en-US" b="1" dirty="0" smtClean="0"/>
              <a:t> and Cnr-2 interact with members of </a:t>
            </a:r>
            <a:r>
              <a:rPr lang="en-US" b="1" dirty="0" err="1" smtClean="0"/>
              <a:t>AraC</a:t>
            </a:r>
            <a:r>
              <a:rPr lang="en-US" b="1" dirty="0" smtClean="0"/>
              <a:t>/</a:t>
            </a:r>
            <a:r>
              <a:rPr lang="en-US" b="1" dirty="0" err="1" smtClean="0"/>
              <a:t>XylS</a:t>
            </a:r>
            <a:r>
              <a:rPr lang="en-US" b="1" dirty="0" smtClean="0"/>
              <a:t> family</a:t>
            </a:r>
            <a:endParaRPr lang="en-US" dirty="0" smtClean="0"/>
          </a:p>
          <a:p>
            <a:r>
              <a:rPr lang="en-US" dirty="0" smtClean="0"/>
              <a:t>Seventeen pKNT25 derivatives encoding </a:t>
            </a:r>
            <a:r>
              <a:rPr lang="en-US" dirty="0" err="1" smtClean="0"/>
              <a:t>AraC</a:t>
            </a:r>
            <a:r>
              <a:rPr lang="en-US" dirty="0" smtClean="0"/>
              <a:t> transcriptional activators were co-transformed with pUT18ANR</a:t>
            </a:r>
            <a:r>
              <a:rPr lang="en-US" i="1" baseline="-25000" dirty="0" smtClean="0"/>
              <a:t>Vibrio</a:t>
            </a:r>
            <a:r>
              <a:rPr lang="en-US" dirty="0" smtClean="0"/>
              <a:t> (Panel A) or pUT18Cnr-2 (Panel B) into </a:t>
            </a:r>
            <a:r>
              <a:rPr lang="en-US" i="1" dirty="0" smtClean="0"/>
              <a:t>E. coli</a:t>
            </a:r>
            <a:r>
              <a:rPr lang="en-US" dirty="0" smtClean="0"/>
              <a:t> BTH101.  The bacterial samples were plated on LB agar plates containing </a:t>
            </a:r>
            <a:r>
              <a:rPr lang="en-US" dirty="0" err="1" smtClean="0"/>
              <a:t>carbenicillin</a:t>
            </a:r>
            <a:r>
              <a:rPr lang="en-US" dirty="0" smtClean="0"/>
              <a:t>, </a:t>
            </a:r>
            <a:r>
              <a:rPr lang="en-US" dirty="0" err="1" smtClean="0"/>
              <a:t>kanamycin</a:t>
            </a:r>
            <a:r>
              <a:rPr lang="en-US" dirty="0" smtClean="0"/>
              <a:t>, X-Gal, and IPTG.  Data are representative of three independent experiments. 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14132</TotalTime>
  <Words>115</Words>
  <Application>Microsoft Office PowerPoint</Application>
  <PresentationFormat>On-screen Show (4:3)</PresentationFormat>
  <Paragraphs>59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UVA Health System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Santiago, Araceli E *HS</dc:creator>
  <cp:lastModifiedBy>AES8J</cp:lastModifiedBy>
  <cp:revision>295</cp:revision>
  <cp:lastPrinted>2015-04-14T15:01:29Z</cp:lastPrinted>
  <dcterms:created xsi:type="dcterms:W3CDTF">2014-09-22T14:48:56Z</dcterms:created>
  <dcterms:modified xsi:type="dcterms:W3CDTF">2016-03-16T13:44:59Z</dcterms:modified>
</cp:coreProperties>
</file>