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8" r:id="rId3"/>
    <p:sldId id="270" r:id="rId4"/>
    <p:sldId id="256" r:id="rId5"/>
    <p:sldId id="259" r:id="rId6"/>
    <p:sldId id="266" r:id="rId7"/>
    <p:sldId id="271" r:id="rId8"/>
    <p:sldId id="269" r:id="rId9"/>
    <p:sldId id="267" r:id="rId10"/>
    <p:sldId id="265" r:id="rId11"/>
    <p:sldId id="260" r:id="rId12"/>
    <p:sldId id="262" r:id="rId13"/>
    <p:sldId id="273" r:id="rId14"/>
    <p:sldId id="274" r:id="rId15"/>
    <p:sldId id="272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varik" initials="AK" lastIdx="2" clrIdx="0"/>
  <p:cmAuthor id="1" name="WENCAI WANG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272" autoAdjust="0"/>
    <p:restoredTop sz="94660"/>
  </p:normalViewPr>
  <p:slideViewPr>
    <p:cSldViewPr>
      <p:cViewPr>
        <p:scale>
          <a:sx n="90" d="100"/>
          <a:sy n="90" d="100"/>
        </p:scale>
        <p:origin x="-378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wencaiwang:Documents:myp:rDNA-SNPs_:draft:20_Nov_2014:35S_Deletion_Insertion_Replaceme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apers_2012-2013\Wencai_rdna\Manuscript_cycas\GCconte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IOEDIT_files\gymnosperms\18S\Cycas_methylation\Cycas_methylatin_referencegi_2588923_dbj_D85297.1_%20(Reads)%20-%20locally%20realigned%20(Variants)5%25%20frequency70reads%20coverera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cs-CZ"/>
  <c:style val="18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'22Jun15'!$D$7</c:f>
              <c:strCache>
                <c:ptCount val="1"/>
                <c:pt idx="0">
                  <c:v>MNV/kb</c:v>
                </c:pt>
              </c:strCache>
            </c:strRef>
          </c:tx>
          <c:cat>
            <c:multiLvlStrRef>
              <c:f>'22Jun15'!$B$8:$C$38</c:f>
              <c:multiLvlStrCache>
                <c:ptCount val="31"/>
                <c:lvl>
                  <c:pt idx="0">
                    <c:v>5'IGS</c:v>
                  </c:pt>
                  <c:pt idx="1">
                    <c:v>18S</c:v>
                  </c:pt>
                  <c:pt idx="2">
                    <c:v>ITS1</c:v>
                  </c:pt>
                  <c:pt idx="3">
                    <c:v>5.8S</c:v>
                  </c:pt>
                  <c:pt idx="4">
                    <c:v>ITS2</c:v>
                  </c:pt>
                  <c:pt idx="5">
                    <c:v>26S</c:v>
                  </c:pt>
                  <c:pt idx="6">
                    <c:v>3'IGS</c:v>
                  </c:pt>
                  <c:pt idx="8">
                    <c:v>5'IGS</c:v>
                  </c:pt>
                  <c:pt idx="9">
                    <c:v>18S</c:v>
                  </c:pt>
                  <c:pt idx="10">
                    <c:v>ITS1</c:v>
                  </c:pt>
                  <c:pt idx="11">
                    <c:v>5.8S</c:v>
                  </c:pt>
                  <c:pt idx="12">
                    <c:v>ITS2</c:v>
                  </c:pt>
                  <c:pt idx="13">
                    <c:v>26S</c:v>
                  </c:pt>
                  <c:pt idx="14">
                    <c:v>3'IGS</c:v>
                  </c:pt>
                  <c:pt idx="16">
                    <c:v>5'IGS</c:v>
                  </c:pt>
                  <c:pt idx="17">
                    <c:v>18S</c:v>
                  </c:pt>
                  <c:pt idx="18">
                    <c:v>ITS1</c:v>
                  </c:pt>
                  <c:pt idx="19">
                    <c:v>5.8S</c:v>
                  </c:pt>
                  <c:pt idx="20">
                    <c:v>ITS2</c:v>
                  </c:pt>
                  <c:pt idx="21">
                    <c:v>26S</c:v>
                  </c:pt>
                  <c:pt idx="22">
                    <c:v>3'IGS</c:v>
                  </c:pt>
                  <c:pt idx="24">
                    <c:v>5'IGS</c:v>
                  </c:pt>
                  <c:pt idx="25">
                    <c:v>18S</c:v>
                  </c:pt>
                  <c:pt idx="26">
                    <c:v>ITS1</c:v>
                  </c:pt>
                  <c:pt idx="27">
                    <c:v>5.8S</c:v>
                  </c:pt>
                  <c:pt idx="28">
                    <c:v>ITS2</c:v>
                  </c:pt>
                  <c:pt idx="29">
                    <c:v>26S</c:v>
                  </c:pt>
                  <c:pt idx="30">
                    <c:v>3'IGS</c:v>
                  </c:pt>
                </c:lvl>
                <c:lvl>
                  <c:pt idx="0">
                    <c:v>Abies sibirica</c:v>
                  </c:pt>
                  <c:pt idx="8">
                    <c:v>Cycas revoluta</c:v>
                  </c:pt>
                  <c:pt idx="16">
                    <c:v>Gnetum gnemon</c:v>
                  </c:pt>
                  <c:pt idx="24">
                    <c:v>Fritillaria imperialis</c:v>
                  </c:pt>
                </c:lvl>
              </c:multiLvlStrCache>
            </c:multiLvlStrRef>
          </c:cat>
          <c:val>
            <c:numRef>
              <c:f>'22Jun15'!$D$8:$D$38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1"/>
          <c:order val="1"/>
          <c:tx>
            <c:strRef>
              <c:f>'22Jun15'!$E$7</c:f>
              <c:strCache>
                <c:ptCount val="1"/>
                <c:pt idx="0">
                  <c:v>Deletion/kb</c:v>
                </c:pt>
              </c:strCache>
            </c:strRef>
          </c:tx>
          <c:cat>
            <c:multiLvlStrRef>
              <c:f>'22Jun15'!$B$8:$C$38</c:f>
              <c:multiLvlStrCache>
                <c:ptCount val="31"/>
                <c:lvl>
                  <c:pt idx="0">
                    <c:v>5'IGS</c:v>
                  </c:pt>
                  <c:pt idx="1">
                    <c:v>18S</c:v>
                  </c:pt>
                  <c:pt idx="2">
                    <c:v>ITS1</c:v>
                  </c:pt>
                  <c:pt idx="3">
                    <c:v>5.8S</c:v>
                  </c:pt>
                  <c:pt idx="4">
                    <c:v>ITS2</c:v>
                  </c:pt>
                  <c:pt idx="5">
                    <c:v>26S</c:v>
                  </c:pt>
                  <c:pt idx="6">
                    <c:v>3'IGS</c:v>
                  </c:pt>
                  <c:pt idx="8">
                    <c:v>5'IGS</c:v>
                  </c:pt>
                  <c:pt idx="9">
                    <c:v>18S</c:v>
                  </c:pt>
                  <c:pt idx="10">
                    <c:v>ITS1</c:v>
                  </c:pt>
                  <c:pt idx="11">
                    <c:v>5.8S</c:v>
                  </c:pt>
                  <c:pt idx="12">
                    <c:v>ITS2</c:v>
                  </c:pt>
                  <c:pt idx="13">
                    <c:v>26S</c:v>
                  </c:pt>
                  <c:pt idx="14">
                    <c:v>3'IGS</c:v>
                  </c:pt>
                  <c:pt idx="16">
                    <c:v>5'IGS</c:v>
                  </c:pt>
                  <c:pt idx="17">
                    <c:v>18S</c:v>
                  </c:pt>
                  <c:pt idx="18">
                    <c:v>ITS1</c:v>
                  </c:pt>
                  <c:pt idx="19">
                    <c:v>5.8S</c:v>
                  </c:pt>
                  <c:pt idx="20">
                    <c:v>ITS2</c:v>
                  </c:pt>
                  <c:pt idx="21">
                    <c:v>26S</c:v>
                  </c:pt>
                  <c:pt idx="22">
                    <c:v>3'IGS</c:v>
                  </c:pt>
                  <c:pt idx="24">
                    <c:v>5'IGS</c:v>
                  </c:pt>
                  <c:pt idx="25">
                    <c:v>18S</c:v>
                  </c:pt>
                  <c:pt idx="26">
                    <c:v>ITS1</c:v>
                  </c:pt>
                  <c:pt idx="27">
                    <c:v>5.8S</c:v>
                  </c:pt>
                  <c:pt idx="28">
                    <c:v>ITS2</c:v>
                  </c:pt>
                  <c:pt idx="29">
                    <c:v>26S</c:v>
                  </c:pt>
                  <c:pt idx="30">
                    <c:v>3'IGS</c:v>
                  </c:pt>
                </c:lvl>
                <c:lvl>
                  <c:pt idx="0">
                    <c:v>Abies sibirica</c:v>
                  </c:pt>
                  <c:pt idx="8">
                    <c:v>Cycas revoluta</c:v>
                  </c:pt>
                  <c:pt idx="16">
                    <c:v>Gnetum gnemon</c:v>
                  </c:pt>
                  <c:pt idx="24">
                    <c:v>Fritillaria imperialis</c:v>
                  </c:pt>
                </c:lvl>
              </c:multiLvlStrCache>
            </c:multiLvlStrRef>
          </c:cat>
          <c:val>
            <c:numRef>
              <c:f>'22Jun15'!$E$8:$E$38</c:f>
              <c:numCache>
                <c:formatCode>General</c:formatCode>
                <c:ptCount val="31"/>
                <c:pt idx="0">
                  <c:v>1.3537906137184088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2.5020850708924112</c:v>
                </c:pt>
                <c:pt idx="8">
                  <c:v>18.248175182481749</c:v>
                </c:pt>
                <c:pt idx="9">
                  <c:v>0</c:v>
                </c:pt>
                <c:pt idx="10">
                  <c:v>2.9411764705882337</c:v>
                </c:pt>
                <c:pt idx="11">
                  <c:v>0</c:v>
                </c:pt>
                <c:pt idx="12">
                  <c:v>8.1967213114754109</c:v>
                </c:pt>
                <c:pt idx="13">
                  <c:v>0.58668231152830752</c:v>
                </c:pt>
                <c:pt idx="14">
                  <c:v>2.8050490883590427</c:v>
                </c:pt>
                <c:pt idx="16">
                  <c:v>0.99304865938431064</c:v>
                </c:pt>
                <c:pt idx="17">
                  <c:v>0</c:v>
                </c:pt>
                <c:pt idx="18">
                  <c:v>1.0101010101010099</c:v>
                </c:pt>
                <c:pt idx="19">
                  <c:v>0</c:v>
                </c:pt>
                <c:pt idx="20">
                  <c:v>3.322259136212613</c:v>
                </c:pt>
                <c:pt idx="21">
                  <c:v>0</c:v>
                </c:pt>
                <c:pt idx="22">
                  <c:v>2.2111663902708667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13.33333333333333</c:v>
                </c:pt>
              </c:numCache>
            </c:numRef>
          </c:val>
        </c:ser>
        <c:ser>
          <c:idx val="2"/>
          <c:order val="2"/>
          <c:tx>
            <c:strRef>
              <c:f>'22Jun15'!$F$7</c:f>
              <c:strCache>
                <c:ptCount val="1"/>
                <c:pt idx="0">
                  <c:v>Insertion/kb</c:v>
                </c:pt>
              </c:strCache>
            </c:strRef>
          </c:tx>
          <c:cat>
            <c:multiLvlStrRef>
              <c:f>'22Jun15'!$B$8:$C$38</c:f>
              <c:multiLvlStrCache>
                <c:ptCount val="31"/>
                <c:lvl>
                  <c:pt idx="0">
                    <c:v>5'IGS</c:v>
                  </c:pt>
                  <c:pt idx="1">
                    <c:v>18S</c:v>
                  </c:pt>
                  <c:pt idx="2">
                    <c:v>ITS1</c:v>
                  </c:pt>
                  <c:pt idx="3">
                    <c:v>5.8S</c:v>
                  </c:pt>
                  <c:pt idx="4">
                    <c:v>ITS2</c:v>
                  </c:pt>
                  <c:pt idx="5">
                    <c:v>26S</c:v>
                  </c:pt>
                  <c:pt idx="6">
                    <c:v>3'IGS</c:v>
                  </c:pt>
                  <c:pt idx="8">
                    <c:v>5'IGS</c:v>
                  </c:pt>
                  <c:pt idx="9">
                    <c:v>18S</c:v>
                  </c:pt>
                  <c:pt idx="10">
                    <c:v>ITS1</c:v>
                  </c:pt>
                  <c:pt idx="11">
                    <c:v>5.8S</c:v>
                  </c:pt>
                  <c:pt idx="12">
                    <c:v>ITS2</c:v>
                  </c:pt>
                  <c:pt idx="13">
                    <c:v>26S</c:v>
                  </c:pt>
                  <c:pt idx="14">
                    <c:v>3'IGS</c:v>
                  </c:pt>
                  <c:pt idx="16">
                    <c:v>5'IGS</c:v>
                  </c:pt>
                  <c:pt idx="17">
                    <c:v>18S</c:v>
                  </c:pt>
                  <c:pt idx="18">
                    <c:v>ITS1</c:v>
                  </c:pt>
                  <c:pt idx="19">
                    <c:v>5.8S</c:v>
                  </c:pt>
                  <c:pt idx="20">
                    <c:v>ITS2</c:v>
                  </c:pt>
                  <c:pt idx="21">
                    <c:v>26S</c:v>
                  </c:pt>
                  <c:pt idx="22">
                    <c:v>3'IGS</c:v>
                  </c:pt>
                  <c:pt idx="24">
                    <c:v>5'IGS</c:v>
                  </c:pt>
                  <c:pt idx="25">
                    <c:v>18S</c:v>
                  </c:pt>
                  <c:pt idx="26">
                    <c:v>ITS1</c:v>
                  </c:pt>
                  <c:pt idx="27">
                    <c:v>5.8S</c:v>
                  </c:pt>
                  <c:pt idx="28">
                    <c:v>ITS2</c:v>
                  </c:pt>
                  <c:pt idx="29">
                    <c:v>26S</c:v>
                  </c:pt>
                  <c:pt idx="30">
                    <c:v>3'IGS</c:v>
                  </c:pt>
                </c:lvl>
                <c:lvl>
                  <c:pt idx="0">
                    <c:v>Abies sibirica</c:v>
                  </c:pt>
                  <c:pt idx="8">
                    <c:v>Cycas revoluta</c:v>
                  </c:pt>
                  <c:pt idx="16">
                    <c:v>Gnetum gnemon</c:v>
                  </c:pt>
                  <c:pt idx="24">
                    <c:v>Fritillaria imperialis</c:v>
                  </c:pt>
                </c:lvl>
              </c:multiLvlStrCache>
            </c:multiLvlStrRef>
          </c:cat>
          <c:val>
            <c:numRef>
              <c:f>'22Jun15'!$F$8:$F$38</c:f>
              <c:numCache>
                <c:formatCode>General</c:formatCode>
                <c:ptCount val="31"/>
                <c:pt idx="0">
                  <c:v>0.45126353790613644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0.701262272089761</c:v>
                </c:pt>
                <c:pt idx="16">
                  <c:v>0.99304865938431064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0.55279159756771812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er>
          <c:idx val="3"/>
          <c:order val="3"/>
          <c:tx>
            <c:strRef>
              <c:f>'22Jun15'!$G$7</c:f>
              <c:strCache>
                <c:ptCount val="1"/>
                <c:pt idx="0">
                  <c:v>Replacement/kb</c:v>
                </c:pt>
              </c:strCache>
            </c:strRef>
          </c:tx>
          <c:cat>
            <c:multiLvlStrRef>
              <c:f>'22Jun15'!$B$8:$C$38</c:f>
              <c:multiLvlStrCache>
                <c:ptCount val="31"/>
                <c:lvl>
                  <c:pt idx="0">
                    <c:v>5'IGS</c:v>
                  </c:pt>
                  <c:pt idx="1">
                    <c:v>18S</c:v>
                  </c:pt>
                  <c:pt idx="2">
                    <c:v>ITS1</c:v>
                  </c:pt>
                  <c:pt idx="3">
                    <c:v>5.8S</c:v>
                  </c:pt>
                  <c:pt idx="4">
                    <c:v>ITS2</c:v>
                  </c:pt>
                  <c:pt idx="5">
                    <c:v>26S</c:v>
                  </c:pt>
                  <c:pt idx="6">
                    <c:v>3'IGS</c:v>
                  </c:pt>
                  <c:pt idx="8">
                    <c:v>5'IGS</c:v>
                  </c:pt>
                  <c:pt idx="9">
                    <c:v>18S</c:v>
                  </c:pt>
                  <c:pt idx="10">
                    <c:v>ITS1</c:v>
                  </c:pt>
                  <c:pt idx="11">
                    <c:v>5.8S</c:v>
                  </c:pt>
                  <c:pt idx="12">
                    <c:v>ITS2</c:v>
                  </c:pt>
                  <c:pt idx="13">
                    <c:v>26S</c:v>
                  </c:pt>
                  <c:pt idx="14">
                    <c:v>3'IGS</c:v>
                  </c:pt>
                  <c:pt idx="16">
                    <c:v>5'IGS</c:v>
                  </c:pt>
                  <c:pt idx="17">
                    <c:v>18S</c:v>
                  </c:pt>
                  <c:pt idx="18">
                    <c:v>ITS1</c:v>
                  </c:pt>
                  <c:pt idx="19">
                    <c:v>5.8S</c:v>
                  </c:pt>
                  <c:pt idx="20">
                    <c:v>ITS2</c:v>
                  </c:pt>
                  <c:pt idx="21">
                    <c:v>26S</c:v>
                  </c:pt>
                  <c:pt idx="22">
                    <c:v>3'IGS</c:v>
                  </c:pt>
                  <c:pt idx="24">
                    <c:v>5'IGS</c:v>
                  </c:pt>
                  <c:pt idx="25">
                    <c:v>18S</c:v>
                  </c:pt>
                  <c:pt idx="26">
                    <c:v>ITS1</c:v>
                  </c:pt>
                  <c:pt idx="27">
                    <c:v>5.8S</c:v>
                  </c:pt>
                  <c:pt idx="28">
                    <c:v>ITS2</c:v>
                  </c:pt>
                  <c:pt idx="29">
                    <c:v>26S</c:v>
                  </c:pt>
                  <c:pt idx="30">
                    <c:v>3'IGS</c:v>
                  </c:pt>
                </c:lvl>
                <c:lvl>
                  <c:pt idx="0">
                    <c:v>Abies sibirica</c:v>
                  </c:pt>
                  <c:pt idx="8">
                    <c:v>Cycas revoluta</c:v>
                  </c:pt>
                  <c:pt idx="16">
                    <c:v>Gnetum gnemon</c:v>
                  </c:pt>
                  <c:pt idx="24">
                    <c:v>Fritillaria imperialis</c:v>
                  </c:pt>
                </c:lvl>
              </c:multiLvlStrCache>
            </c:multiLvlStrRef>
          </c:cat>
          <c:val>
            <c:numRef>
              <c:f>'22Jun15'!$G$8:$G$38</c:f>
              <c:numCache>
                <c:formatCode>General</c:formatCode>
                <c:ptCount val="3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</c:numCache>
            </c:numRef>
          </c:val>
        </c:ser>
        <c:shape val="box"/>
        <c:axId val="33970816"/>
        <c:axId val="34126848"/>
        <c:axId val="33872512"/>
      </c:bar3DChart>
      <c:catAx>
        <c:axId val="33970816"/>
        <c:scaling>
          <c:orientation val="minMax"/>
        </c:scaling>
        <c:axPos val="b"/>
        <c:tickLblPos val="nextTo"/>
        <c:txPr>
          <a:bodyPr/>
          <a:lstStyle/>
          <a:p>
            <a:pPr>
              <a:defRPr i="1"/>
            </a:pPr>
            <a:endParaRPr lang="cs-CZ"/>
          </a:p>
        </c:txPr>
        <c:crossAx val="34126848"/>
        <c:crosses val="autoZero"/>
        <c:auto val="1"/>
        <c:lblAlgn val="ctr"/>
        <c:lblOffset val="100"/>
      </c:catAx>
      <c:valAx>
        <c:axId val="34126848"/>
        <c:scaling>
          <c:orientation val="minMax"/>
        </c:scaling>
        <c:axPos val="l"/>
        <c:majorGridlines/>
        <c:numFmt formatCode="General" sourceLinked="1"/>
        <c:tickLblPos val="nextTo"/>
        <c:crossAx val="33970816"/>
        <c:crosses val="autoZero"/>
        <c:crossBetween val="between"/>
      </c:valAx>
      <c:serAx>
        <c:axId val="33872512"/>
        <c:scaling>
          <c:orientation val="minMax"/>
        </c:scaling>
        <c:axPos val="b"/>
        <c:tickLblPos val="nextTo"/>
        <c:crossAx val="34126848"/>
        <c:crosses val="autoZero"/>
      </c:ser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>
        <c:manualLayout>
          <c:layoutTarget val="inner"/>
          <c:xMode val="edge"/>
          <c:yMode val="edge"/>
          <c:x val="0.13959163267573443"/>
          <c:y val="8.1281312003178535E-2"/>
          <c:w val="0.86040836732426551"/>
          <c:h val="0.52429569483038363"/>
        </c:manualLayout>
      </c:layout>
      <c:barChart>
        <c:barDir val="col"/>
        <c:grouping val="clustered"/>
        <c:ser>
          <c:idx val="0"/>
          <c:order val="0"/>
          <c:dPt>
            <c:idx val="8"/>
            <c:spPr>
              <a:ln w="3175"/>
            </c:spPr>
          </c:dPt>
          <c:cat>
            <c:strRef>
              <c:f>List1!$A$2:$A$13</c:f>
              <c:strCache>
                <c:ptCount val="11"/>
                <c:pt idx="0">
                  <c:v>Cycas revoluta - genes</c:v>
                </c:pt>
                <c:pt idx="1">
                  <c:v>Cycas revoluta - pseudogenes</c:v>
                </c:pt>
                <c:pt idx="2">
                  <c:v>Cycas revoluta-all reads</c:v>
                </c:pt>
                <c:pt idx="3">
                  <c:v>Cycas circinalis</c:v>
                </c:pt>
                <c:pt idx="4">
                  <c:v>Ginkgo biloba</c:v>
                </c:pt>
                <c:pt idx="5">
                  <c:v>Gnetum gnemon</c:v>
                </c:pt>
                <c:pt idx="6">
                  <c:v>Abies siberica</c:v>
                </c:pt>
                <c:pt idx="7">
                  <c:v>Pinus taeda</c:v>
                </c:pt>
                <c:pt idx="8">
                  <c:v>Fritillaria imperalis</c:v>
                </c:pt>
                <c:pt idx="9">
                  <c:v>Arabidopsis thaliana</c:v>
                </c:pt>
                <c:pt idx="10">
                  <c:v>Cardamine amara</c:v>
                </c:pt>
              </c:strCache>
            </c:strRef>
          </c:cat>
          <c:val>
            <c:numRef>
              <c:f>List1!$C$2:$C$13</c:f>
              <c:numCache>
                <c:formatCode>General</c:formatCode>
                <c:ptCount val="12"/>
                <c:pt idx="0">
                  <c:v>50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54</c:v>
                </c:pt>
                <c:pt idx="5">
                  <c:v>54</c:v>
                </c:pt>
                <c:pt idx="6">
                  <c:v>50</c:v>
                </c:pt>
                <c:pt idx="7">
                  <c:v>48</c:v>
                </c:pt>
                <c:pt idx="8">
                  <c:v>48</c:v>
                </c:pt>
                <c:pt idx="9">
                  <c:v>48</c:v>
                </c:pt>
                <c:pt idx="10">
                  <c:v>48</c:v>
                </c:pt>
              </c:numCache>
            </c:numRef>
          </c:val>
        </c:ser>
        <c:axId val="35287040"/>
        <c:axId val="35288576"/>
      </c:barChart>
      <c:catAx>
        <c:axId val="35287040"/>
        <c:scaling>
          <c:orientation val="minMax"/>
        </c:scaling>
        <c:axPos val="b"/>
        <c:tickLblPos val="nextTo"/>
        <c:txPr>
          <a:bodyPr/>
          <a:lstStyle/>
          <a:p>
            <a:pPr>
              <a:defRPr sz="800"/>
            </a:pPr>
            <a:endParaRPr lang="cs-CZ"/>
          </a:p>
        </c:txPr>
        <c:crossAx val="35288576"/>
        <c:crosses val="autoZero"/>
        <c:auto val="1"/>
        <c:lblAlgn val="ctr"/>
        <c:lblOffset val="100"/>
      </c:catAx>
      <c:valAx>
        <c:axId val="35288576"/>
        <c:scaling>
          <c:orientation val="minMax"/>
          <c:min val="35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G+C (%)</a:t>
                </a:r>
              </a:p>
            </c:rich>
          </c:tx>
          <c:layout/>
        </c:title>
        <c:numFmt formatCode="General" sourceLinked="1"/>
        <c:tickLblPos val="nextTo"/>
        <c:crossAx val="35287040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cs-CZ"/>
  <c:chart>
    <c:plotArea>
      <c:layout/>
      <c:barChart>
        <c:barDir val="col"/>
        <c:grouping val="clustered"/>
        <c:ser>
          <c:idx val="0"/>
          <c:order val="0"/>
          <c:tx>
            <c:v>Functional genes</c:v>
          </c:tx>
          <c:cat>
            <c:strRef>
              <c:f>'Cycas_methylatin_referenceg (3)'!$G$79:$G$82</c:f>
              <c:strCache>
                <c:ptCount val="4"/>
                <c:pt idx="0">
                  <c:v>CG</c:v>
                </c:pt>
                <c:pt idx="1">
                  <c:v>CHG</c:v>
                </c:pt>
                <c:pt idx="2">
                  <c:v>CHH</c:v>
                </c:pt>
                <c:pt idx="3">
                  <c:v>total</c:v>
                </c:pt>
              </c:strCache>
            </c:strRef>
          </c:cat>
          <c:val>
            <c:numRef>
              <c:f>'Cycas_methylatin_referenceg (3)'!$I$79:$I$82</c:f>
              <c:numCache>
                <c:formatCode>General</c:formatCode>
                <c:ptCount val="4"/>
                <c:pt idx="0">
                  <c:v>94.4</c:v>
                </c:pt>
                <c:pt idx="1">
                  <c:v>95.2</c:v>
                </c:pt>
                <c:pt idx="2">
                  <c:v>2.9</c:v>
                </c:pt>
                <c:pt idx="3">
                  <c:v>60</c:v>
                </c:pt>
              </c:numCache>
            </c:numRef>
          </c:val>
        </c:ser>
        <c:ser>
          <c:idx val="1"/>
          <c:order val="1"/>
          <c:tx>
            <c:v>Pseudogenes</c:v>
          </c:tx>
          <c:cat>
            <c:strRef>
              <c:f>'Cycas_methylatin_referenceg (3)'!$G$79:$G$82</c:f>
              <c:strCache>
                <c:ptCount val="4"/>
                <c:pt idx="0">
                  <c:v>CG</c:v>
                </c:pt>
                <c:pt idx="1">
                  <c:v>CHG</c:v>
                </c:pt>
                <c:pt idx="2">
                  <c:v>CHH</c:v>
                </c:pt>
                <c:pt idx="3">
                  <c:v>total</c:v>
                </c:pt>
              </c:strCache>
            </c:strRef>
          </c:cat>
          <c:val>
            <c:numRef>
              <c:f>'Cycas_methylatin_referenceg (3)'!$J$79:$J$82</c:f>
              <c:numCache>
                <c:formatCode>General</c:formatCode>
                <c:ptCount val="4"/>
                <c:pt idx="0">
                  <c:v>32.200000000000003</c:v>
                </c:pt>
                <c:pt idx="1">
                  <c:v>47.7</c:v>
                </c:pt>
                <c:pt idx="2">
                  <c:v>8.7000000000000011</c:v>
                </c:pt>
                <c:pt idx="3">
                  <c:v>25</c:v>
                </c:pt>
              </c:numCache>
            </c:numRef>
          </c:val>
        </c:ser>
        <c:axId val="35302784"/>
        <c:axId val="36373632"/>
      </c:barChart>
      <c:catAx>
        <c:axId val="35302784"/>
        <c:scaling>
          <c:orientation val="minMax"/>
        </c:scaling>
        <c:axPos val="b"/>
        <c:numFmt formatCode="General" sourceLinked="0"/>
        <c:tickLblPos val="nextTo"/>
        <c:crossAx val="36373632"/>
        <c:crosses val="autoZero"/>
        <c:auto val="1"/>
        <c:lblAlgn val="ctr"/>
        <c:lblOffset val="100"/>
      </c:catAx>
      <c:valAx>
        <c:axId val="363736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Frequency of methylation</a:t>
                </a:r>
              </a:p>
            </c:rich>
          </c:tx>
          <c:layout/>
        </c:title>
        <c:numFmt formatCode="General" sourceLinked="1"/>
        <c:tickLblPos val="nextTo"/>
        <c:crossAx val="3530278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46031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0532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6302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5969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89570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54224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2545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6840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79583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5264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944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1F8C5-A0E5-4910-8F85-DAB45B0B0D62}" type="datetimeFigureOut">
              <a:rPr lang="cs-CZ" smtClean="0"/>
              <a:pPr/>
              <a:t>26.11.2015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3BB63-90CC-4C72-968F-68EC4BF8511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B9578FD-9A6A-6C4A-AB21-F469CF79194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11/26/2015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A1281D97-CA2E-5D40-AD10-BA8F9855ED9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205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kument_aplikac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589911"/>
            <a:ext cx="8604448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b="1" dirty="0" err="1" smtClean="0">
                <a:latin typeface="Arial" pitchFamily="34" charset="0"/>
                <a:cs typeface="Arial" pitchFamily="34" charset="0"/>
              </a:rPr>
              <a:t>Electronic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supplementary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b="1" dirty="0" err="1" smtClean="0">
                <a:latin typeface="Arial" pitchFamily="34" charset="0"/>
                <a:cs typeface="Arial" pitchFamily="34" charset="0"/>
              </a:rPr>
              <a:t>material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b="1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Journal: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Chromosoma</a:t>
            </a:r>
            <a:endParaRPr lang="cs-CZ" sz="1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Title: Astonishing 35S </a:t>
            </a:r>
            <a:r>
              <a:rPr kumimoji="0" lang="en-GB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rDNA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diversity in the gymnosperm species </a:t>
            </a:r>
            <a:r>
              <a:rPr kumimoji="0" lang="en-GB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Cycas</a:t>
            </a:r>
            <a:r>
              <a:rPr kumimoji="0" lang="en-GB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en-GB" sz="1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revoluta</a:t>
            </a:r>
            <a:r>
              <a:rPr kumimoji="0" lang="en-GB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en-GB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Thunb</a:t>
            </a:r>
            <a:endParaRPr kumimoji="0" lang="en-GB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400" b="1" dirty="0" smtClean="0"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Authors: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Wencai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Wang, Lu Ma,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Hannes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Becher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,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Sònia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Garcia,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Alena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Kovarikova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,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Ilia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J.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Leitch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, Andrew R. </a:t>
            </a: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Leitch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rgbClr val="141413"/>
                </a:solidFill>
                <a:effectLst/>
                <a:latin typeface="Arial" pitchFamily="34" charset="0"/>
                <a:ea typeface="MS Mincho" pitchFamily="49" charset="-128"/>
                <a:cs typeface="Arial" pitchFamily="34" charset="0"/>
              </a:rPr>
              <a:t> and Ales Kovarik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1400" dirty="0" smtClean="0">
              <a:solidFill>
                <a:srgbClr val="141413"/>
              </a:solidFill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rgbClr val="141413"/>
              </a:solidFill>
              <a:effectLst/>
              <a:latin typeface="Arial" pitchFamily="34" charset="0"/>
              <a:ea typeface="MS Mincho" pitchFamily="49" charset="-128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solidFill>
                  <a:srgbClr val="141413"/>
                </a:solidFill>
                <a:latin typeface="Arial" pitchFamily="34" charset="0"/>
                <a:ea typeface="MS Mincho" pitchFamily="49" charset="-128"/>
                <a:cs typeface="Arial" pitchFamily="34" charset="0"/>
              </a:rPr>
              <a:t>Email: kovarik@ibp.cz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4439"/>
            <a:ext cx="5740001" cy="535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23528" y="5419082"/>
            <a:ext cx="79208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</a:t>
            </a:r>
            <a:r>
              <a:rPr lang="cs-CZ" sz="1400" b="1" dirty="0" smtClean="0">
                <a:latin typeface="Arial" pitchFamily="34" charset="0"/>
                <a:cs typeface="Arial" pitchFamily="34" charset="0"/>
              </a:rPr>
              <a:t>8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Phylograms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showing the contrasting levels of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intragenomic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sequence diversity in the 26S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rRNA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gene for a selection of three gymnosperm and one angiosperm species.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Phylograms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were constructed by extracting reads from the NGS data that aligned to a 42-bp region (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Suppl. Fig. 2b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) from the 3´end of the 26S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rRNA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gene and then calculating </a:t>
            </a:r>
            <a:r>
              <a:rPr lang="en-GB" sz="1400" dirty="0" err="1" smtClean="0">
                <a:latin typeface="Arial" pitchFamily="34" charset="0"/>
                <a:cs typeface="Arial" pitchFamily="34" charset="0"/>
              </a:rPr>
              <a:t>pairwise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distances using a NJ method. Note the large scale bar for </a:t>
            </a:r>
            <a:r>
              <a:rPr lang="en-GB" sz="1400" i="1" dirty="0" smtClean="0">
                <a:latin typeface="Arial" pitchFamily="34" charset="0"/>
                <a:cs typeface="Arial" pitchFamily="34" charset="0"/>
              </a:rPr>
              <a:t>C. </a:t>
            </a:r>
            <a:r>
              <a:rPr lang="en-GB" sz="140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indicating high divergence between sequences in this species 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(N =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number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reads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analysed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97627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/>
          <p:cNvGraphicFramePr/>
          <p:nvPr/>
        </p:nvGraphicFramePr>
        <p:xfrm>
          <a:off x="2123728" y="2004291"/>
          <a:ext cx="4572000" cy="2741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755576" y="5157350"/>
            <a:ext cx="77048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1400" b="1" dirty="0" smtClean="0">
                <a:latin typeface="Arial"/>
                <a:ea typeface="Times New Roman"/>
                <a:cs typeface="Times New Roman"/>
              </a:rPr>
              <a:t>Suppl. Fig. 9</a:t>
            </a:r>
            <a:r>
              <a:rPr lang="en-US" sz="1400" dirty="0" smtClean="0">
                <a:solidFill>
                  <a:srgbClr val="000000"/>
                </a:solidFill>
                <a:latin typeface="Arial"/>
                <a:ea typeface="MS Mincho"/>
                <a:cs typeface="Times New Roman"/>
              </a:rPr>
              <a:t> 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Frequency of cytosine </a:t>
            </a:r>
            <a:r>
              <a:rPr lang="en-GB" sz="1400" dirty="0" err="1" smtClean="0">
                <a:latin typeface="Arial"/>
                <a:ea typeface="MS Mincho"/>
                <a:cs typeface="Times New Roman"/>
              </a:rPr>
              <a:t>methylation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 in 18S </a:t>
            </a:r>
            <a:r>
              <a:rPr lang="en-GB" sz="1400" dirty="0" err="1" smtClean="0">
                <a:latin typeface="Arial"/>
                <a:ea typeface="MS Mincho"/>
                <a:cs typeface="Times New Roman"/>
              </a:rPr>
              <a:t>rRNA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 genes of </a:t>
            </a:r>
            <a:r>
              <a:rPr lang="en-GB" sz="1400" i="1" dirty="0" smtClean="0">
                <a:latin typeface="Arial"/>
                <a:ea typeface="MS Mincho"/>
                <a:cs typeface="Times New Roman"/>
              </a:rPr>
              <a:t>C. </a:t>
            </a:r>
            <a:r>
              <a:rPr lang="en-GB" sz="1400" i="1" dirty="0" err="1" smtClean="0">
                <a:latin typeface="Arial"/>
                <a:ea typeface="MS Mincho"/>
                <a:cs typeface="Times New Roman"/>
              </a:rPr>
              <a:t>revoluta</a:t>
            </a:r>
            <a:r>
              <a:rPr lang="en-GB" sz="1400" i="1" dirty="0" smtClean="0">
                <a:latin typeface="Arial"/>
                <a:ea typeface="MS Mincho"/>
                <a:cs typeface="Times New Roman"/>
              </a:rPr>
              <a:t> 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analysed by </a:t>
            </a:r>
            <a:r>
              <a:rPr lang="en-GB" sz="1400" dirty="0" err="1" smtClean="0">
                <a:latin typeface="Arial"/>
                <a:ea typeface="MS Mincho"/>
                <a:cs typeface="Times New Roman"/>
              </a:rPr>
              <a:t>bisulfite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 sequencing of 23 Sanger clones. The 18S </a:t>
            </a:r>
            <a:r>
              <a:rPr lang="en-GB" sz="1400" dirty="0" err="1" smtClean="0">
                <a:latin typeface="Arial"/>
                <a:ea typeface="MS Mincho"/>
                <a:cs typeface="Times New Roman"/>
              </a:rPr>
              <a:t>rDNA</a:t>
            </a:r>
            <a:r>
              <a:rPr lang="en-GB" sz="1400" dirty="0" smtClean="0">
                <a:latin typeface="Arial"/>
                <a:ea typeface="MS Mincho"/>
                <a:cs typeface="Times New Roman"/>
              </a:rPr>
              <a:t> domain studied is shown in </a:t>
            </a:r>
            <a:r>
              <a:rPr lang="en-US" sz="1400" dirty="0" smtClean="0">
                <a:latin typeface="Arial"/>
                <a:ea typeface="Times New Roman"/>
                <a:cs typeface="Times New Roman"/>
              </a:rPr>
              <a:t>Suppl. Fig. 2a</a:t>
            </a:r>
            <a:endParaRPr lang="cs-CZ" sz="1400" dirty="0">
              <a:ea typeface="MS Mincho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557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23603" y="1026580"/>
            <a:ext cx="2738264" cy="25388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6385" y="1030161"/>
            <a:ext cx="2738264" cy="25388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93744" y="3576610"/>
            <a:ext cx="2549786" cy="31305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44649" y="3569025"/>
            <a:ext cx="2554698" cy="31365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61867" y="1030161"/>
            <a:ext cx="1301242" cy="525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61867" y="1673468"/>
            <a:ext cx="1420622" cy="680466"/>
          </a:xfrm>
          <a:prstGeom prst="rect">
            <a:avLst/>
          </a:prstGeom>
        </p:spPr>
      </p:pic>
      <p:sp>
        <p:nvSpPr>
          <p:cNvPr id="10" name="TextovéPole 9"/>
          <p:cNvSpPr txBox="1"/>
          <p:nvPr/>
        </p:nvSpPr>
        <p:spPr>
          <a:xfrm>
            <a:off x="0" y="0"/>
            <a:ext cx="90364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Suppl. Fig. 10 (a) </a:t>
            </a:r>
            <a:r>
              <a:rPr lang="en-US" sz="2000" dirty="0" smtClean="0"/>
              <a:t>Distribution of 5mC in </a:t>
            </a:r>
            <a:r>
              <a:rPr lang="en-US" sz="2000" i="1" dirty="0" smtClean="0"/>
              <a:t>C. </a:t>
            </a:r>
            <a:r>
              <a:rPr lang="en-US" sz="2000" i="1" dirty="0" err="1" smtClean="0"/>
              <a:t>revoluta</a:t>
            </a:r>
            <a:r>
              <a:rPr lang="en-US" sz="2000" dirty="0" smtClean="0"/>
              <a:t>. Note almost uniform staining of </a:t>
            </a:r>
            <a:r>
              <a:rPr lang="en-US" sz="2000" dirty="0" err="1" smtClean="0"/>
              <a:t>interphase</a:t>
            </a:r>
            <a:r>
              <a:rPr lang="en-US" sz="2000" dirty="0" smtClean="0"/>
              <a:t> nuclei with an antibody against 5mC. Even in DAPI-positive regions (AT rich), there is no significant enrichment of signals</a:t>
            </a:r>
            <a:endParaRPr lang="cs-CZ" sz="2000" b="1" dirty="0"/>
          </a:p>
        </p:txBody>
      </p:sp>
    </p:spTree>
    <p:extLst>
      <p:ext uri="{BB962C8B-B14F-4D97-AF65-F5344CB8AC3E}">
        <p14:creationId xmlns="" xmlns:p14="http://schemas.microsoft.com/office/powerpoint/2010/main" val="107127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10"/>
          <p:cNvGrpSpPr/>
          <p:nvPr/>
        </p:nvGrpSpPr>
        <p:grpSpPr>
          <a:xfrm>
            <a:off x="1673453" y="837792"/>
            <a:ext cx="5598862" cy="5704454"/>
            <a:chOff x="0" y="1187013"/>
            <a:chExt cx="5598862" cy="57044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/>
            <a:srcRect l="51358" b="49793"/>
            <a:stretch/>
          </p:blipFill>
          <p:spPr>
            <a:xfrm>
              <a:off x="2935339" y="1832233"/>
              <a:ext cx="2380518" cy="252887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 cstate="print"/>
            <a:srcRect l="47670" b="45875"/>
            <a:stretch/>
          </p:blipFill>
          <p:spPr>
            <a:xfrm>
              <a:off x="598715" y="1959232"/>
              <a:ext cx="2336624" cy="2487372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4218607"/>
              <a:ext cx="2798447" cy="267286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00415" y="4201895"/>
              <a:ext cx="2798447" cy="267286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04366" y="1273431"/>
              <a:ext cx="1384300" cy="5588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35339" y="1187013"/>
              <a:ext cx="1511300" cy="723900"/>
            </a:xfrm>
            <a:prstGeom prst="rect">
              <a:avLst/>
            </a:prstGeom>
          </p:spPr>
        </p:pic>
      </p:grpSp>
      <p:sp>
        <p:nvSpPr>
          <p:cNvPr id="11" name="TextovéPole 10"/>
          <p:cNvSpPr txBox="1"/>
          <p:nvPr/>
        </p:nvSpPr>
        <p:spPr>
          <a:xfrm>
            <a:off x="0" y="0"/>
            <a:ext cx="7444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Suppl. Fig. 10 (a) – continued</a:t>
            </a:r>
            <a:r>
              <a:rPr lang="en-US" sz="2000" dirty="0" smtClean="0"/>
              <a:t>. Results for additional </a:t>
            </a:r>
            <a:r>
              <a:rPr lang="en-US" sz="2000" i="1" dirty="0" smtClean="0"/>
              <a:t>C. </a:t>
            </a:r>
            <a:r>
              <a:rPr lang="en-US" sz="2000" i="1" dirty="0" err="1" smtClean="0"/>
              <a:t>revoluta</a:t>
            </a:r>
            <a:r>
              <a:rPr lang="en-US" sz="2000" dirty="0" smtClean="0"/>
              <a:t> nuclei</a:t>
            </a:r>
            <a:endParaRPr lang="cs-CZ" sz="2000" dirty="0"/>
          </a:p>
        </p:txBody>
      </p:sp>
    </p:spTree>
    <p:extLst>
      <p:ext uri="{BB962C8B-B14F-4D97-AF65-F5344CB8AC3E}">
        <p14:creationId xmlns="" xmlns:p14="http://schemas.microsoft.com/office/powerpoint/2010/main" val="2302143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r="33152"/>
          <a:stretch/>
        </p:blipFill>
        <p:spPr>
          <a:xfrm>
            <a:off x="388024" y="1829641"/>
            <a:ext cx="5593798" cy="21174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1467" y="4241520"/>
            <a:ext cx="2340811" cy="13067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4113" y="4079848"/>
            <a:ext cx="2623888" cy="15352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31949" y="2974655"/>
            <a:ext cx="2892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Jasencakova</a:t>
            </a:r>
            <a:r>
              <a:rPr lang="en-US" dirty="0" smtClean="0"/>
              <a:t> et al. 2003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48912" y="4845509"/>
            <a:ext cx="920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our test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36974" y="1387053"/>
            <a:ext cx="34166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DAPI                       5mC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183799" y="1417580"/>
            <a:ext cx="8740814" cy="44314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ovéPole 13"/>
          <p:cNvSpPr txBox="1"/>
          <p:nvPr/>
        </p:nvSpPr>
        <p:spPr>
          <a:xfrm>
            <a:off x="539552" y="1886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Suppl. Fig. 10 (b)</a:t>
            </a:r>
            <a:r>
              <a:rPr lang="en-US" dirty="0" smtClean="0"/>
              <a:t> Control experiment in </a:t>
            </a:r>
            <a:r>
              <a:rPr lang="en-US" i="1" dirty="0" smtClean="0"/>
              <a:t>Arabidopsis thaliana </a:t>
            </a:r>
            <a:r>
              <a:rPr lang="en-US" dirty="0" smtClean="0"/>
              <a:t>confirming the antibody specificity. Note, highly </a:t>
            </a:r>
            <a:r>
              <a:rPr lang="en-US" dirty="0" err="1" smtClean="0"/>
              <a:t>localised</a:t>
            </a:r>
            <a:r>
              <a:rPr lang="en-US" dirty="0" smtClean="0"/>
              <a:t> 5mC signals within the DAPI-positive </a:t>
            </a:r>
            <a:r>
              <a:rPr lang="en-US" dirty="0" err="1" smtClean="0"/>
              <a:t>chromocenters</a:t>
            </a:r>
            <a:endParaRPr lang="en-US" dirty="0" smtClean="0"/>
          </a:p>
          <a:p>
            <a:endParaRPr lang="cs-CZ" b="1" dirty="0"/>
          </a:p>
        </p:txBody>
      </p:sp>
    </p:spTree>
    <p:extLst>
      <p:ext uri="{BB962C8B-B14F-4D97-AF65-F5344CB8AC3E}">
        <p14:creationId xmlns="" xmlns:p14="http://schemas.microsoft.com/office/powerpoint/2010/main" val="238358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5085184"/>
            <a:ext cx="8229600" cy="1143000"/>
          </a:xfrm>
        </p:spPr>
        <p:txBody>
          <a:bodyPr>
            <a:normAutofit/>
          </a:bodyPr>
          <a:lstStyle/>
          <a:p>
            <a:r>
              <a:rPr lang="en-US" sz="1400" b="1" dirty="0" smtClean="0"/>
              <a:t>Suppl. Table 1</a:t>
            </a:r>
            <a:r>
              <a:rPr lang="en-US" sz="1400" dirty="0" smtClean="0"/>
              <a:t>. The Pi values calculated for each </a:t>
            </a:r>
            <a:r>
              <a:rPr lang="en-US" sz="1400" dirty="0" err="1" smtClean="0"/>
              <a:t>subregion</a:t>
            </a:r>
            <a:r>
              <a:rPr lang="en-US" sz="1400" dirty="0" smtClean="0"/>
              <a:t> from genomic (</a:t>
            </a:r>
            <a:r>
              <a:rPr lang="en-US" sz="1400" dirty="0" err="1" smtClean="0"/>
              <a:t>gDNA</a:t>
            </a:r>
            <a:r>
              <a:rPr lang="en-US" sz="1400" dirty="0" smtClean="0"/>
              <a:t>) and </a:t>
            </a:r>
            <a:r>
              <a:rPr lang="en-US" sz="1400" dirty="0" err="1" smtClean="0"/>
              <a:t>transcriptomic</a:t>
            </a:r>
            <a:r>
              <a:rPr lang="en-US" sz="1400" dirty="0" smtClean="0"/>
              <a:t> (</a:t>
            </a:r>
            <a:r>
              <a:rPr lang="en-US" sz="1400" dirty="0" err="1" smtClean="0"/>
              <a:t>cDNA</a:t>
            </a:r>
            <a:r>
              <a:rPr lang="en-US" sz="1400" dirty="0" smtClean="0"/>
              <a:t>) reads of </a:t>
            </a:r>
            <a:r>
              <a:rPr lang="en-US" sz="1400" i="1" dirty="0" smtClean="0"/>
              <a:t>C. </a:t>
            </a:r>
            <a:r>
              <a:rPr lang="en-US" sz="1400" i="1" dirty="0" err="1" smtClean="0"/>
              <a:t>revoluta</a:t>
            </a:r>
            <a:r>
              <a:rPr lang="en-US" sz="1400" dirty="0" smtClean="0"/>
              <a:t/>
            </a:r>
            <a:br>
              <a:rPr lang="en-US" sz="1400" dirty="0" smtClean="0"/>
            </a:br>
            <a:endParaRPr lang="cs-CZ" sz="1400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24141517"/>
              </p:ext>
            </p:extLst>
          </p:nvPr>
        </p:nvGraphicFramePr>
        <p:xfrm>
          <a:off x="1259632" y="548680"/>
          <a:ext cx="6552728" cy="3554090"/>
        </p:xfrm>
        <a:graphic>
          <a:graphicData uri="http://schemas.openxmlformats.org/presentationml/2006/ole">
            <p:oleObj spid="_x0000_s1029" name="Dokument" r:id="rId3" imgW="5914540" imgH="3192804" progId="Word.Document.12">
              <p:embed/>
            </p:oleObj>
          </a:graphicData>
        </a:graphic>
      </p:graphicFrame>
      <p:sp>
        <p:nvSpPr>
          <p:cNvPr id="8" name="Obdélník 7"/>
          <p:cNvSpPr/>
          <p:nvPr/>
        </p:nvSpPr>
        <p:spPr>
          <a:xfrm>
            <a:off x="1115616" y="3212976"/>
            <a:ext cx="57606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baseline="30000" dirty="0" err="1" smtClean="0"/>
              <a:t>a</a:t>
            </a:r>
            <a:r>
              <a:rPr lang="cs-CZ" sz="1100" dirty="0" err="1" smtClean="0"/>
              <a:t>Annotation</a:t>
            </a:r>
            <a:r>
              <a:rPr lang="en-US" sz="1100" dirty="0" smtClean="0"/>
              <a:t> of </a:t>
            </a:r>
            <a:r>
              <a:rPr lang="en-US" sz="1100" dirty="0" err="1" smtClean="0"/>
              <a:t>subregions</a:t>
            </a:r>
            <a:r>
              <a:rPr lang="cs-CZ" sz="1100" dirty="0" smtClean="0"/>
              <a:t> </a:t>
            </a:r>
            <a:r>
              <a:rPr lang="cs-CZ" sz="1100" dirty="0" err="1" smtClean="0"/>
              <a:t>is</a:t>
            </a:r>
            <a:r>
              <a:rPr lang="cs-CZ" sz="1100" dirty="0" smtClean="0"/>
              <a:t> </a:t>
            </a:r>
            <a:r>
              <a:rPr lang="cs-CZ" sz="1100" dirty="0" err="1" smtClean="0"/>
              <a:t>according</a:t>
            </a:r>
            <a:r>
              <a:rPr lang="cs-CZ" sz="1100" dirty="0" smtClean="0"/>
              <a:t> to </a:t>
            </a:r>
            <a:r>
              <a:rPr lang="cs-CZ" sz="1100" dirty="0" err="1" smtClean="0"/>
              <a:t>the</a:t>
            </a:r>
            <a:r>
              <a:rPr lang="cs-CZ" sz="1100" dirty="0" smtClean="0"/>
              <a:t> C. </a:t>
            </a:r>
            <a:r>
              <a:rPr lang="cs-CZ" sz="1100" dirty="0" err="1" smtClean="0"/>
              <a:t>revoluta</a:t>
            </a:r>
            <a:r>
              <a:rPr lang="cs-CZ" sz="1100" dirty="0" smtClean="0"/>
              <a:t> 7097-b</a:t>
            </a:r>
            <a:r>
              <a:rPr lang="en-US" sz="1100" dirty="0" smtClean="0"/>
              <a:t>p</a:t>
            </a:r>
            <a:r>
              <a:rPr lang="cs-CZ" sz="1100" dirty="0" smtClean="0"/>
              <a:t> cluster 4 </a:t>
            </a:r>
            <a:r>
              <a:rPr lang="cs-CZ" sz="1100" dirty="0" err="1" smtClean="0"/>
              <a:t>contig</a:t>
            </a:r>
            <a:r>
              <a:rPr lang="en-US" sz="1100" dirty="0" smtClean="0"/>
              <a:t> that contained part of ETS and 	IGS at  5’and 3’end, respectively</a:t>
            </a:r>
            <a:endParaRPr lang="cs-CZ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/>
          <p:cNvGrpSpPr/>
          <p:nvPr/>
        </p:nvGrpSpPr>
        <p:grpSpPr>
          <a:xfrm>
            <a:off x="2051720" y="1196752"/>
            <a:ext cx="4341540" cy="2326607"/>
            <a:chOff x="2295605" y="1202600"/>
            <a:chExt cx="4341540" cy="2326607"/>
          </a:xfrm>
        </p:grpSpPr>
        <p:cxnSp>
          <p:nvCxnSpPr>
            <p:cNvPr id="20" name="Straight Connector 19"/>
            <p:cNvCxnSpPr>
              <a:stCxn id="77" idx="1"/>
            </p:cNvCxnSpPr>
            <p:nvPr/>
          </p:nvCxnSpPr>
          <p:spPr>
            <a:xfrm flipH="1">
              <a:off x="3110594" y="2899264"/>
              <a:ext cx="249245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110592" y="1962414"/>
              <a:ext cx="0" cy="9368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3110592" y="1962414"/>
              <a:ext cx="4074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518083" y="1706656"/>
              <a:ext cx="0" cy="8133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78" idx="1"/>
            </p:cNvCxnSpPr>
            <p:nvPr/>
          </p:nvCxnSpPr>
          <p:spPr>
            <a:xfrm flipH="1" flipV="1">
              <a:off x="3518088" y="2549903"/>
              <a:ext cx="2084958" cy="97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519741" y="1706656"/>
              <a:ext cx="37349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879781" y="1418624"/>
              <a:ext cx="0" cy="64437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>
              <a:off x="3879781" y="2066696"/>
              <a:ext cx="1745048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703098" y="2407691"/>
              <a:ext cx="4074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703098" y="2407691"/>
              <a:ext cx="0" cy="93685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stCxn id="76" idx="1"/>
            </p:cNvCxnSpPr>
            <p:nvPr/>
          </p:nvCxnSpPr>
          <p:spPr>
            <a:xfrm flipH="1">
              <a:off x="2703099" y="3344541"/>
              <a:ext cx="2899946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2295605" y="2896699"/>
              <a:ext cx="4074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>
              <a:off x="5603045" y="3159875"/>
              <a:ext cx="10341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/>
                <a:t>Fritillaria</a:t>
              </a:r>
              <a:endParaRPr lang="en-US" i="1" dirty="0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603046" y="2714598"/>
              <a:ext cx="76892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/>
                <a:t>Cycas</a:t>
              </a:r>
              <a:endParaRPr lang="en-US" i="1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603046" y="2375009"/>
              <a:ext cx="90608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Ginkgo</a:t>
              </a:r>
              <a:endParaRPr lang="en-US" i="1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5607973" y="1850672"/>
              <a:ext cx="9335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/>
                <a:t>Gnetum</a:t>
              </a:r>
              <a:endParaRPr lang="en-US" i="1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679981" y="1202600"/>
              <a:ext cx="7140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err="1" smtClean="0"/>
                <a:t>Abies</a:t>
              </a:r>
              <a:endParaRPr lang="en-US" i="1" dirty="0"/>
            </a:p>
          </p:txBody>
        </p:sp>
      </p:grp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323528" y="4005064"/>
            <a:ext cx="83164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Schematic diagram showing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phylogenetic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relationships between the studied species, as adapted from: Chaw SM,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Aharkikh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A, Sung HM, Lau TC, Li WH (1997) Molecular phylogeny of extant gymnosperms and seed plant evolution: analysis of nuclear 18S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rRNA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sequences.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Molecular Biology and Evolution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14: 56–68. 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Pravá složená závorka 32"/>
          <p:cNvSpPr/>
          <p:nvPr/>
        </p:nvSpPr>
        <p:spPr>
          <a:xfrm>
            <a:off x="6588224" y="1277914"/>
            <a:ext cx="216024" cy="179104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Pravá složená závorka 34"/>
          <p:cNvSpPr/>
          <p:nvPr/>
        </p:nvSpPr>
        <p:spPr>
          <a:xfrm>
            <a:off x="6604817" y="3140968"/>
            <a:ext cx="198878" cy="2880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38" name="Straight Connector 37"/>
          <p:cNvCxnSpPr/>
          <p:nvPr/>
        </p:nvCxnSpPr>
        <p:spPr>
          <a:xfrm flipH="1">
            <a:off x="3635896" y="1412776"/>
            <a:ext cx="174504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948264" y="1916832"/>
            <a:ext cx="1453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Gymnosperm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20272" y="3068960"/>
            <a:ext cx="1314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Angiosperm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224927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4330552"/>
            <a:ext cx="8028384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2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Diagrams showing the structure of (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18S and (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26S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coding regions of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Cycas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(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Region selected for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bisulfite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analysis (Fig. 2c) is indicated by a blue bar. (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 Blue double-headed arrow line indicates the region used for amplification of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sequences (Fig. 6). Green bar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a+b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indicates region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used for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genomic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and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transcriptomic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analysis (Fig.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5,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Suppl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Table 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1,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Suppl. Fig.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8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and Pi calculations (Fig.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3).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Black lines indicate positions of probe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hybridisation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(Suppl. Fig. 5). Approximate position of variable V and D domains (brown arrows above lines) was identified based on the analogy with a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Drosophila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gene: Hancock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 et al.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(1988)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Molecular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coevolution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among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cryptically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simple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expansion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segments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of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eukaryotic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 26S/28S </a:t>
            </a:r>
            <a:r>
              <a:rPr lang="cs-CZ" sz="1400" dirty="0" err="1" smtClean="0">
                <a:latin typeface="Arial" pitchFamily="34" charset="0"/>
                <a:cs typeface="Arial" pitchFamily="34" charset="0"/>
              </a:rPr>
              <a:t>rRNAs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Mol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Biol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Evol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5: </a:t>
            </a:r>
            <a:r>
              <a:rPr lang="cs-CZ" sz="1400" dirty="0" smtClean="0">
                <a:latin typeface="Arial" pitchFamily="34" charset="0"/>
                <a:cs typeface="Arial" pitchFamily="34" charset="0"/>
              </a:rPr>
              <a:t>377-391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.  The V2 domain is longer in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(and other plants) than in animals. </a:t>
            </a:r>
            <a:endParaRPr lang="cs-CZ" sz="1400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latin typeface="Arial" pitchFamily="34" charset="0"/>
                <a:cs typeface="Arial" pitchFamily="34" charset="0"/>
              </a:rPr>
              <a:t>. </a:t>
            </a:r>
            <a:endParaRPr lang="cs-CZ" sz="14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611560" y="908720"/>
            <a:ext cx="8018060" cy="2710015"/>
            <a:chOff x="611560" y="908720"/>
            <a:chExt cx="8018060" cy="2710015"/>
          </a:xfrm>
        </p:grpSpPr>
        <p:sp>
          <p:nvSpPr>
            <p:cNvPr id="21" name="TextovéPole 20"/>
            <p:cNvSpPr txBox="1"/>
            <p:nvPr/>
          </p:nvSpPr>
          <p:spPr>
            <a:xfrm>
              <a:off x="611560" y="908720"/>
              <a:ext cx="2728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a</a:t>
              </a:r>
              <a:endParaRPr lang="cs-CZ" sz="1400" b="1" dirty="0"/>
            </a:p>
          </p:txBody>
        </p:sp>
        <p:sp>
          <p:nvSpPr>
            <p:cNvPr id="22" name="TextovéPole 21"/>
            <p:cNvSpPr txBox="1"/>
            <p:nvPr/>
          </p:nvSpPr>
          <p:spPr>
            <a:xfrm>
              <a:off x="689492" y="2531457"/>
              <a:ext cx="2808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b</a:t>
              </a:r>
              <a:endParaRPr lang="cs-CZ" sz="1400" b="1" dirty="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1123920" y="2534135"/>
              <a:ext cx="7505700" cy="1084600"/>
              <a:chOff x="1123920" y="2534135"/>
              <a:chExt cx="7505700" cy="1084600"/>
            </a:xfrm>
          </p:grpSpPr>
          <p:sp>
            <p:nvSpPr>
              <p:cNvPr id="29" name="TextovéPole 28"/>
              <p:cNvSpPr txBox="1"/>
              <p:nvPr/>
            </p:nvSpPr>
            <p:spPr>
              <a:xfrm>
                <a:off x="1381532" y="2534135"/>
                <a:ext cx="71577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D1                    D2         D3         D4  D5    D6    D7aD7b            D8                     D9    D10                                             D12</a:t>
                </a:r>
                <a:endParaRPr lang="cs-CZ" sz="1200" dirty="0"/>
              </a:p>
            </p:txBody>
          </p:sp>
          <p:cxnSp>
            <p:nvCxnSpPr>
              <p:cNvPr id="9" name="Přímá spojovací čára 8"/>
              <p:cNvCxnSpPr/>
              <p:nvPr/>
            </p:nvCxnSpPr>
            <p:spPr>
              <a:xfrm flipV="1">
                <a:off x="1123920" y="2942521"/>
                <a:ext cx="7505700" cy="1905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3" name="Šipka doprava 12"/>
              <p:cNvSpPr/>
              <p:nvPr/>
            </p:nvSpPr>
            <p:spPr>
              <a:xfrm>
                <a:off x="8020020" y="2713054"/>
                <a:ext cx="476251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16" name="Přímá spojovací šipka 15"/>
              <p:cNvCxnSpPr/>
              <p:nvPr/>
            </p:nvCxnSpPr>
            <p:spPr>
              <a:xfrm>
                <a:off x="7858396" y="3180646"/>
                <a:ext cx="457200" cy="0"/>
              </a:xfrm>
              <a:prstGeom prst="straightConnector1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bdélník 18"/>
              <p:cNvSpPr/>
              <p:nvPr/>
            </p:nvSpPr>
            <p:spPr>
              <a:xfrm>
                <a:off x="8088729" y="3327853"/>
                <a:ext cx="143165" cy="92363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4" name="Šipka doprava 13"/>
              <p:cNvSpPr/>
              <p:nvPr/>
            </p:nvSpPr>
            <p:spPr>
              <a:xfrm>
                <a:off x="2066548" y="2737163"/>
                <a:ext cx="576064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5" name="Šipka doprava 14"/>
              <p:cNvSpPr/>
              <p:nvPr/>
            </p:nvSpPr>
            <p:spPr>
              <a:xfrm>
                <a:off x="1346468" y="2737163"/>
                <a:ext cx="476251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7" name="Šipka doprava 16"/>
              <p:cNvSpPr/>
              <p:nvPr/>
            </p:nvSpPr>
            <p:spPr>
              <a:xfrm>
                <a:off x="2708981" y="2737163"/>
                <a:ext cx="360040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18" name="Šipka doprava 17"/>
              <p:cNvSpPr/>
              <p:nvPr/>
            </p:nvSpPr>
            <p:spPr>
              <a:xfrm>
                <a:off x="3382881" y="2737163"/>
                <a:ext cx="72007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3" name="Šipka doprava 22"/>
              <p:cNvSpPr/>
              <p:nvPr/>
            </p:nvSpPr>
            <p:spPr>
              <a:xfrm>
                <a:off x="3569316" y="2737163"/>
                <a:ext cx="14401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4" name="Šipka doprava 23"/>
              <p:cNvSpPr/>
              <p:nvPr/>
            </p:nvSpPr>
            <p:spPr>
              <a:xfrm>
                <a:off x="3875820" y="2737163"/>
                <a:ext cx="14401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5" name="Šipka doprava 24"/>
              <p:cNvSpPr/>
              <p:nvPr/>
            </p:nvSpPr>
            <p:spPr>
              <a:xfrm>
                <a:off x="4442812" y="2737163"/>
                <a:ext cx="72007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6" name="Šipka doprava 25"/>
              <p:cNvSpPr/>
              <p:nvPr/>
            </p:nvSpPr>
            <p:spPr>
              <a:xfrm>
                <a:off x="4948748" y="2737163"/>
                <a:ext cx="476251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7" name="Šipka doprava 26"/>
              <p:cNvSpPr/>
              <p:nvPr/>
            </p:nvSpPr>
            <p:spPr>
              <a:xfrm>
                <a:off x="6026988" y="2737163"/>
                <a:ext cx="14401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28" name="Šipka doprava 27"/>
              <p:cNvSpPr/>
              <p:nvPr/>
            </p:nvSpPr>
            <p:spPr>
              <a:xfrm>
                <a:off x="6215304" y="2737163"/>
                <a:ext cx="476251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0" name="Šipka doprava 29"/>
              <p:cNvSpPr/>
              <p:nvPr/>
            </p:nvSpPr>
            <p:spPr>
              <a:xfrm>
                <a:off x="4272968" y="2737163"/>
                <a:ext cx="14401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33" name="Přímá spojovací čára 32"/>
              <p:cNvCxnSpPr/>
              <p:nvPr/>
            </p:nvCxnSpPr>
            <p:spPr>
              <a:xfrm>
                <a:off x="5436096" y="3573016"/>
                <a:ext cx="1440160" cy="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ovéPole 38"/>
              <p:cNvSpPr txBox="1"/>
              <p:nvPr/>
            </p:nvSpPr>
            <p:spPr>
              <a:xfrm>
                <a:off x="5868144" y="3284984"/>
                <a:ext cx="56618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/>
                  <a:t>0.5 kb</a:t>
                </a:r>
                <a:endParaRPr lang="cs-CZ" sz="1200" dirty="0"/>
              </a:p>
            </p:txBody>
          </p:sp>
          <p:sp>
            <p:nvSpPr>
              <p:cNvPr id="35" name="Obdélník 34"/>
              <p:cNvSpPr/>
              <p:nvPr/>
            </p:nvSpPr>
            <p:spPr>
              <a:xfrm>
                <a:off x="7884368" y="3573016"/>
                <a:ext cx="432048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115616" y="1124744"/>
              <a:ext cx="5220006" cy="981823"/>
              <a:chOff x="1115616" y="1124744"/>
              <a:chExt cx="5220006" cy="981823"/>
            </a:xfrm>
          </p:grpSpPr>
          <p:sp>
            <p:nvSpPr>
              <p:cNvPr id="5" name="Obdélník 4"/>
              <p:cNvSpPr/>
              <p:nvPr/>
            </p:nvSpPr>
            <p:spPr>
              <a:xfrm>
                <a:off x="2547500" y="1670794"/>
                <a:ext cx="932873" cy="92363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6" name="Obdélník 5"/>
              <p:cNvSpPr/>
              <p:nvPr/>
            </p:nvSpPr>
            <p:spPr>
              <a:xfrm>
                <a:off x="2718372" y="1841666"/>
                <a:ext cx="143165" cy="92363"/>
              </a:xfrm>
              <a:prstGeom prst="rect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4" name="Obdélník 33"/>
              <p:cNvSpPr/>
              <p:nvPr/>
            </p:nvSpPr>
            <p:spPr>
              <a:xfrm>
                <a:off x="2555776" y="2060848"/>
                <a:ext cx="932873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1115616" y="1600200"/>
                <a:ext cx="5220006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Šipka doprava 14"/>
              <p:cNvSpPr/>
              <p:nvPr/>
            </p:nvSpPr>
            <p:spPr>
              <a:xfrm>
                <a:off x="1417320" y="1356767"/>
                <a:ext cx="576832" cy="200025"/>
              </a:xfrm>
              <a:prstGeom prst="rightArrow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7" name="Šipka doprava 22"/>
              <p:cNvSpPr/>
              <p:nvPr/>
            </p:nvSpPr>
            <p:spPr>
              <a:xfrm>
                <a:off x="2483768" y="1356767"/>
                <a:ext cx="171448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38" name="Šipka doprava 25"/>
              <p:cNvSpPr/>
              <p:nvPr/>
            </p:nvSpPr>
            <p:spPr>
              <a:xfrm>
                <a:off x="2953512" y="1356767"/>
                <a:ext cx="63169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0" name="Šipka doprava 22"/>
              <p:cNvSpPr/>
              <p:nvPr/>
            </p:nvSpPr>
            <p:spPr>
              <a:xfrm>
                <a:off x="4121664" y="1356767"/>
                <a:ext cx="189736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1" name="Šipka doprava 22"/>
              <p:cNvSpPr/>
              <p:nvPr/>
            </p:nvSpPr>
            <p:spPr>
              <a:xfrm>
                <a:off x="4932041" y="1356767"/>
                <a:ext cx="180591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2" name="Šipka doprava 22"/>
              <p:cNvSpPr/>
              <p:nvPr/>
            </p:nvSpPr>
            <p:spPr>
              <a:xfrm>
                <a:off x="5888736" y="1340768"/>
                <a:ext cx="253742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/>
              </a:p>
            </p:txBody>
          </p:sp>
          <p:sp>
            <p:nvSpPr>
              <p:cNvPr id="43" name="Šipka doprava 24"/>
              <p:cNvSpPr/>
              <p:nvPr/>
            </p:nvSpPr>
            <p:spPr>
              <a:xfrm>
                <a:off x="1280160" y="1356767"/>
                <a:ext cx="62863" cy="200025"/>
              </a:xfrm>
              <a:prstGeom prst="rightArrow">
                <a:avLst/>
              </a:prstGeom>
              <a:solidFill>
                <a:srgbClr val="953735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cs-CZ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115616" y="1124744"/>
                <a:ext cx="511256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V1       V2                    V3                 V4                      V5                  V6                        V7</a:t>
                </a:r>
                <a:endParaRPr lang="en-US" sz="1200" dirty="0"/>
              </a:p>
            </p:txBody>
          </p:sp>
        </p:grpSp>
      </p:grpSp>
      <p:sp>
        <p:nvSpPr>
          <p:cNvPr id="44" name="Obdélník 43"/>
          <p:cNvSpPr/>
          <p:nvPr/>
        </p:nvSpPr>
        <p:spPr>
          <a:xfrm>
            <a:off x="5575908" y="1768353"/>
            <a:ext cx="143165" cy="92363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Obdélník 44"/>
          <p:cNvSpPr/>
          <p:nvPr/>
        </p:nvSpPr>
        <p:spPr>
          <a:xfrm>
            <a:off x="3126195" y="3088283"/>
            <a:ext cx="143165" cy="92363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20030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5378733"/>
            <a:ext cx="77403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3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Length variation of different regions of the 35S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consensus sequence among species, based on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Illumina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data (except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Arabidopsis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thaliana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whose data was downloaded from NCBI (accession number: X52322)). 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FileS3_length_variati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052736"/>
            <a:ext cx="5895292" cy="409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02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107504" y="30444"/>
            <a:ext cx="8928992" cy="6442637"/>
            <a:chOff x="107504" y="30444"/>
            <a:chExt cx="8928992" cy="6442637"/>
          </a:xfrm>
        </p:grpSpPr>
        <p:sp>
          <p:nvSpPr>
            <p:cNvPr id="2049" name="Rectangle 1"/>
            <p:cNvSpPr>
              <a:spLocks noChangeArrowheads="1"/>
            </p:cNvSpPr>
            <p:nvPr/>
          </p:nvSpPr>
          <p:spPr bwMode="auto">
            <a:xfrm>
              <a:off x="6228184" y="3300953"/>
              <a:ext cx="2808312" cy="2862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Suppl. Fig. 4</a:t>
              </a:r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Graphs showing 35S 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rDNA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sequences dot plotted against themselves in species analysed.  From top left to bottom right: 5’-IGS (blue box), 18S (pink), ITS1 (dark green), 5.8S (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cadetblue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), ITS2 (light green), 26S (brown), 3’-IGS (purple). 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Dotplot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analysis was performed via default settings in 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Geneious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5.6 (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Biomatters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Ltd.) </a:t>
              </a:r>
            </a:p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Note: All species contained </a:t>
              </a:r>
              <a:r>
                <a:rPr lang="en-GB" sz="1200" dirty="0" err="1" smtClean="0">
                  <a:latin typeface="Arial" pitchFamily="34" charset="0"/>
                  <a:cs typeface="Arial" pitchFamily="34" charset="0"/>
                </a:rPr>
                <a:t>subrepeats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 in 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the IGS 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(purple). </a:t>
              </a:r>
            </a:p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Note: Sequence duplications were detected in ITS1 of </a:t>
              </a:r>
              <a:r>
                <a:rPr lang="en-GB" sz="1200" i="1" dirty="0" err="1" smtClean="0">
                  <a:latin typeface="Arial" pitchFamily="34" charset="0"/>
                  <a:cs typeface="Arial" pitchFamily="34" charset="0"/>
                </a:rPr>
                <a:t>Abies</a:t>
              </a:r>
              <a:r>
                <a:rPr lang="en-GB" sz="12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200" i="1" dirty="0" err="1" smtClean="0">
                  <a:latin typeface="Arial" pitchFamily="34" charset="0"/>
                  <a:cs typeface="Arial" pitchFamily="34" charset="0"/>
                </a:rPr>
                <a:t>siberica</a:t>
              </a:r>
              <a:r>
                <a:rPr lang="en-GB" sz="12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and </a:t>
              </a:r>
              <a:r>
                <a:rPr lang="en-GB" sz="1200" i="1" dirty="0" smtClean="0">
                  <a:latin typeface="Arial" pitchFamily="34" charset="0"/>
                  <a:cs typeface="Arial" pitchFamily="34" charset="0"/>
                </a:rPr>
                <a:t>Ginkgo </a:t>
              </a:r>
              <a:r>
                <a:rPr lang="en-GB" sz="1200" i="1" dirty="0" err="1" smtClean="0">
                  <a:latin typeface="Arial" pitchFamily="34" charset="0"/>
                  <a:cs typeface="Arial" pitchFamily="34" charset="0"/>
                </a:rPr>
                <a:t>biloba</a:t>
              </a:r>
              <a:endParaRPr lang="cs-CZ" sz="1200" i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" name="Picture 1" descr="Screen Shot 2015-09-22 at 11.51.21 AM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504" y="44624"/>
              <a:ext cx="2944368" cy="2854912"/>
            </a:xfrm>
            <a:prstGeom prst="rect">
              <a:avLst/>
            </a:prstGeom>
          </p:spPr>
        </p:pic>
        <p:pic>
          <p:nvPicPr>
            <p:cNvPr id="4" name="Picture 3" descr="Screen Shot 2015-09-22 at 11.52.09 AM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131840" y="33578"/>
              <a:ext cx="2944368" cy="2862581"/>
            </a:xfrm>
            <a:prstGeom prst="rect">
              <a:avLst/>
            </a:prstGeom>
          </p:spPr>
        </p:pic>
        <p:pic>
          <p:nvPicPr>
            <p:cNvPr id="5" name="Picture 4" descr="Screen Shot 2015-09-22 at 11.52.34 AM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03848" y="3284984"/>
              <a:ext cx="2944368" cy="2873798"/>
            </a:xfrm>
            <a:prstGeom prst="rect">
              <a:avLst/>
            </a:prstGeom>
          </p:spPr>
        </p:pic>
        <p:pic>
          <p:nvPicPr>
            <p:cNvPr id="6" name="Picture 5" descr="Screen Shot 2015-09-22 at 11.52.55 AM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84168" y="30444"/>
              <a:ext cx="2939189" cy="2880320"/>
            </a:xfrm>
            <a:prstGeom prst="rect">
              <a:avLst/>
            </a:prstGeom>
          </p:spPr>
        </p:pic>
        <p:pic>
          <p:nvPicPr>
            <p:cNvPr id="7" name="Picture 6" descr="Screen Shot 2015-09-22 at 11.53.23 AM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7504" y="3284984"/>
              <a:ext cx="2944368" cy="288138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27584" y="2852936"/>
              <a:ext cx="11762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/>
                <a:t>A</a:t>
              </a:r>
              <a:r>
                <a:rPr lang="en-US" altLang="zh-CN" sz="1400" i="1" dirty="0" err="1" smtClean="0"/>
                <a:t>bies</a:t>
              </a:r>
              <a:r>
                <a:rPr lang="zh-CN" altLang="en-US" sz="1400" i="1" dirty="0" smtClean="0"/>
                <a:t> </a:t>
              </a:r>
              <a:r>
                <a:rPr lang="en-US" altLang="zh-CN" sz="1400" i="1" dirty="0" err="1" smtClean="0"/>
                <a:t>sibirica</a:t>
              </a:r>
              <a:endParaRPr lang="en-US" sz="1400" i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23928" y="2852936"/>
              <a:ext cx="1285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/>
                <a:t>Cycas</a:t>
              </a:r>
              <a:r>
                <a:rPr lang="zh-CN" altLang="en-US" sz="1400" i="1" dirty="0" smtClean="0"/>
                <a:t> </a:t>
              </a:r>
              <a:r>
                <a:rPr lang="en-US" altLang="zh-CN" sz="1400" i="1" dirty="0" err="1" smtClean="0"/>
                <a:t>revoluta</a:t>
              </a:r>
              <a:endParaRPr lang="en-US" sz="1400" i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04248" y="2924944"/>
              <a:ext cx="123320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Ginkgo</a:t>
              </a:r>
              <a:r>
                <a:rPr lang="zh-CN" altLang="en-US" sz="1400" i="1" dirty="0" smtClean="0"/>
                <a:t> </a:t>
              </a:r>
              <a:r>
                <a:rPr lang="en-US" altLang="zh-CN" sz="1400" i="1" dirty="0" err="1" smtClean="0"/>
                <a:t>biloba</a:t>
              </a:r>
              <a:endParaRPr lang="en-US" sz="140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584" y="6165304"/>
              <a:ext cx="14514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/>
                <a:t>Gnetum</a:t>
              </a:r>
              <a:r>
                <a:rPr lang="zh-CN" altLang="en-US" sz="1400" i="1" dirty="0" smtClean="0"/>
                <a:t> </a:t>
              </a:r>
              <a:r>
                <a:rPr lang="en-US" altLang="zh-CN" sz="1400" i="1" dirty="0" err="1" smtClean="0"/>
                <a:t>gnemon</a:t>
              </a:r>
              <a:endParaRPr lang="en-US" sz="14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95936" y="6165304"/>
              <a:ext cx="163251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err="1" smtClean="0"/>
                <a:t>Fritillaria</a:t>
              </a:r>
              <a:r>
                <a:rPr lang="zh-CN" altLang="en-US" sz="1400" i="1" dirty="0" smtClean="0"/>
                <a:t> </a:t>
              </a:r>
              <a:r>
                <a:rPr lang="en-US" altLang="zh-CN" sz="1400" i="1" dirty="0" err="1" smtClean="0"/>
                <a:t>imperialis</a:t>
              </a:r>
              <a:endParaRPr lang="en-US" sz="1400" i="1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35455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660" y="0"/>
            <a:ext cx="666750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692696"/>
            <a:ext cx="2590244" cy="4485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0" y="5226784"/>
            <a:ext cx="867645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itchFamily="34" charset="0"/>
                <a:cs typeface="Arial" pitchFamily="34" charset="0"/>
              </a:rPr>
              <a:t>Suppl. Fig. 5</a:t>
            </a:r>
            <a:r>
              <a:rPr lang="en-US" sz="10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35S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analysed by Southern blot hybridisation in different gymnosperm and angiosperm species. </a:t>
            </a: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(a)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The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Bst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-digested genomic DNAs were hybridised with a 26S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probe to reveal the diversity of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families by band complexity. The band in the 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C. 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lane was fuzzy indicating polymorphisms </a:t>
            </a: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(b)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Taq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restriction digestion revealing polymorphisms within the 18S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coding region. Arrowheads indicate fragments resulting from mutated genes in 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.  </a:t>
            </a: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(c)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Methylation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analysis of 18S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rRNA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genes in 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Nicotiana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tabacum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using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methylation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sensitive and insensitive restriction enzymes. M-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Msp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, H-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Hpa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II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, B-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Bst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NI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, S-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Scr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FI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. Arrows indicate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hypomethylated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Msp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Hpa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II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hybridisation fragments. These fragments were more abundant in 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N.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tabacum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compared to 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C.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revoluta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DNA. </a:t>
            </a:r>
            <a:r>
              <a:rPr lang="en-GB" sz="1050" b="1" dirty="0" smtClean="0">
                <a:latin typeface="Arial" pitchFamily="34" charset="0"/>
                <a:cs typeface="Arial" pitchFamily="34" charset="0"/>
              </a:rPr>
              <a:t>(d)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Experimental estimation of 26S gene copies using Southern blot hybridisation. Signal intensities of hybridisation bands (red asterisks) were measured through the counting of radioactivity in selected areas using a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Phosphorimager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. Copy numbers  were calculated based on known copies (3000/1C) in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Nicotiana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i="1" dirty="0" err="1" smtClean="0">
                <a:latin typeface="Arial" pitchFamily="34" charset="0"/>
                <a:cs typeface="Arial" pitchFamily="34" charset="0"/>
              </a:rPr>
              <a:t>tabacum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(Lim et al. 2000)</a:t>
            </a:r>
            <a:r>
              <a:rPr lang="en-GB" sz="1050" i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and  known 1C values of individual genomes (Bennett and </a:t>
            </a:r>
            <a:r>
              <a:rPr lang="en-GB" sz="1050" dirty="0" err="1" smtClean="0">
                <a:latin typeface="Arial" pitchFamily="34" charset="0"/>
                <a:cs typeface="Arial" pitchFamily="34" charset="0"/>
              </a:rPr>
              <a:t>Leitch</a:t>
            </a:r>
            <a:r>
              <a:rPr lang="en-GB" sz="1050" dirty="0" smtClean="0">
                <a:latin typeface="Arial" pitchFamily="34" charset="0"/>
                <a:cs typeface="Arial" pitchFamily="34" charset="0"/>
              </a:rPr>
              <a:t>  2012).</a:t>
            </a:r>
            <a:endParaRPr lang="cs-CZ" sz="1050" dirty="0" smtClean="0">
              <a:latin typeface="Arial" pitchFamily="34" charset="0"/>
              <a:cs typeface="Arial" pitchFamily="34" charset="0"/>
            </a:endParaRPr>
          </a:p>
          <a:p>
            <a:endParaRPr lang="cs-CZ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315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5650" y="-1132522"/>
            <a:ext cx="1846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altLang="zh-CN" dirty="0">
              <a:solidFill>
                <a:srgbClr val="FF0000"/>
              </a:solidFill>
            </a:endParaRPr>
          </a:p>
          <a:p>
            <a:pPr defTabSz="457200"/>
            <a:endParaRPr lang="en-US" altLang="zh-CN" dirty="0" smtClean="0">
              <a:solidFill>
                <a:srgbClr val="FF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63688" y="5733256"/>
            <a:ext cx="62633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6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Frequency of SNPs (SNPs/kb) in different regions of 35S rDNA in five species based on Illumina data. </a:t>
            </a:r>
            <a:endParaRPr lang="cs-CZ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FileS4_22Ju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9401" y="908720"/>
            <a:ext cx="6871936" cy="4529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9578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5903893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Suppl. Fig. 7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(a)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G+C content of cumulative reads comprising whole 18S genes. 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(b)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A 3D graph showing the frequency of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indels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, insertions, replacements and multiple nucleotide variants (MNVs) in each region of the 35S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sequence for six species. Those four types of variation of 35S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rDNA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n-US" sz="1400" i="1" dirty="0" smtClean="0">
                <a:latin typeface="Arial" pitchFamily="34" charset="0"/>
                <a:cs typeface="Arial" pitchFamily="34" charset="0"/>
              </a:rPr>
              <a:t>Ginkgo </a:t>
            </a:r>
            <a:r>
              <a:rPr lang="en-US" sz="1400" i="1" dirty="0" err="1" smtClean="0">
                <a:latin typeface="Arial" pitchFamily="34" charset="0"/>
                <a:cs typeface="Arial" pitchFamily="34" charset="0"/>
              </a:rPr>
              <a:t>biloba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was undetectable</a:t>
            </a:r>
            <a:endParaRPr lang="cs-CZ" sz="1400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48536835"/>
              </p:ext>
            </p:extLst>
          </p:nvPr>
        </p:nvGraphicFramePr>
        <p:xfrm>
          <a:off x="611560" y="3068960"/>
          <a:ext cx="8144966" cy="3068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/>
          <p:cNvGraphicFramePr/>
          <p:nvPr/>
        </p:nvGraphicFramePr>
        <p:xfrm>
          <a:off x="395536" y="0"/>
          <a:ext cx="6048672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251520" y="47667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251520" y="31409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cs-CZ" dirty="0"/>
          </a:p>
        </p:txBody>
      </p:sp>
      <p:sp>
        <p:nvSpPr>
          <p:cNvPr id="8" name="Pravá složená závorka 7"/>
          <p:cNvSpPr/>
          <p:nvPr/>
        </p:nvSpPr>
        <p:spPr>
          <a:xfrm rot="5400000">
            <a:off x="3815916" y="771232"/>
            <a:ext cx="504056" cy="37444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3779912" y="2924944"/>
            <a:ext cx="722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All reads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xmlns="" val="17807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4904</TotalTime>
  <Words>876</Words>
  <Application>Microsoft Office PowerPoint</Application>
  <PresentationFormat>Předvádění na obrazovce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Motiv</vt:lpstr>
      </vt:variant>
      <vt:variant>
        <vt:i4>2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Motiv sady Office</vt:lpstr>
      <vt:lpstr>Office Theme</vt:lpstr>
      <vt:lpstr>Dokument</vt:lpstr>
      <vt:lpstr>Snímek 1</vt:lpstr>
      <vt:lpstr>Suppl. Table 1. The Pi values calculated for each subregion from genomic (gDNA) and transcriptomic (cDNA) reads of C. revoluta 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kovarik</dc:creator>
  <cp:lastModifiedBy>kovarik</cp:lastModifiedBy>
  <cp:revision>211</cp:revision>
  <dcterms:created xsi:type="dcterms:W3CDTF">2015-03-30T10:20:29Z</dcterms:created>
  <dcterms:modified xsi:type="dcterms:W3CDTF">2015-11-26T07:06:46Z</dcterms:modified>
</cp:coreProperties>
</file>