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7" r:id="rId2"/>
  </p:sldIdLst>
  <p:sldSz cx="6629400" cy="8229600"/>
  <p:notesSz cx="7023100" cy="9309100"/>
  <p:defaultTextStyle>
    <a:defPPr>
      <a:defRPr lang="en-US"/>
    </a:defPPr>
    <a:lvl1pPr marL="0" algn="l" defTabSz="1018824" rtl="0" eaLnBrk="1" latinLnBrk="0" hangingPunct="1">
      <a:defRPr sz="2000" kern="1200">
        <a:solidFill>
          <a:schemeClr val="tx1"/>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8A8F6"/>
    <a:srgbClr val="0000FF"/>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244" autoAdjust="0"/>
    <p:restoredTop sz="99882" autoAdjust="0"/>
  </p:normalViewPr>
  <p:slideViewPr>
    <p:cSldViewPr>
      <p:cViewPr>
        <p:scale>
          <a:sx n="200" d="100"/>
          <a:sy n="200" d="100"/>
        </p:scale>
        <p:origin x="-488" y="-80"/>
      </p:cViewPr>
      <p:guideLst>
        <p:guide orient="horz" pos="2592"/>
        <p:guide pos="208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43343" cy="465455"/>
          </a:xfrm>
          <a:prstGeom prst="rect">
            <a:avLst/>
          </a:prstGeom>
        </p:spPr>
        <p:txBody>
          <a:bodyPr vert="horz" lIns="92585" tIns="46292" rIns="92585" bIns="46292" rtlCol="0"/>
          <a:lstStyle>
            <a:lvl1pPr algn="l">
              <a:defRPr sz="1200"/>
            </a:lvl1pPr>
          </a:lstStyle>
          <a:p>
            <a:endParaRPr lang="en-US"/>
          </a:p>
        </p:txBody>
      </p:sp>
      <p:sp>
        <p:nvSpPr>
          <p:cNvPr id="3" name="Date Placeholder 2"/>
          <p:cNvSpPr>
            <a:spLocks noGrp="1"/>
          </p:cNvSpPr>
          <p:nvPr>
            <p:ph type="dt" idx="1"/>
          </p:nvPr>
        </p:nvSpPr>
        <p:spPr>
          <a:xfrm>
            <a:off x="3978134" y="0"/>
            <a:ext cx="3043343" cy="465455"/>
          </a:xfrm>
          <a:prstGeom prst="rect">
            <a:avLst/>
          </a:prstGeom>
        </p:spPr>
        <p:txBody>
          <a:bodyPr vert="horz" lIns="92585" tIns="46292" rIns="92585" bIns="46292" rtlCol="0"/>
          <a:lstStyle>
            <a:lvl1pPr algn="r">
              <a:defRPr sz="1200"/>
            </a:lvl1pPr>
          </a:lstStyle>
          <a:p>
            <a:fld id="{42245DE6-1CE9-4BE2-B9AD-082415EBA6FC}" type="datetimeFigureOut">
              <a:rPr lang="en-US" smtClean="0"/>
              <a:t>3/11/16</a:t>
            </a:fld>
            <a:endParaRPr lang="en-US"/>
          </a:p>
        </p:txBody>
      </p:sp>
      <p:sp>
        <p:nvSpPr>
          <p:cNvPr id="4" name="Slide Image Placeholder 3"/>
          <p:cNvSpPr>
            <a:spLocks noGrp="1" noRot="1" noChangeAspect="1"/>
          </p:cNvSpPr>
          <p:nvPr>
            <p:ph type="sldImg" idx="2"/>
          </p:nvPr>
        </p:nvSpPr>
        <p:spPr>
          <a:xfrm>
            <a:off x="2105025" y="698500"/>
            <a:ext cx="2813050" cy="3490913"/>
          </a:xfrm>
          <a:prstGeom prst="rect">
            <a:avLst/>
          </a:prstGeom>
          <a:noFill/>
          <a:ln w="12700">
            <a:solidFill>
              <a:prstClr val="black"/>
            </a:solidFill>
          </a:ln>
        </p:spPr>
        <p:txBody>
          <a:bodyPr vert="horz" lIns="92585" tIns="46292" rIns="92585" bIns="46292" rtlCol="0" anchor="ctr"/>
          <a:lstStyle/>
          <a:p>
            <a:endParaRPr lang="en-US"/>
          </a:p>
        </p:txBody>
      </p:sp>
      <p:sp>
        <p:nvSpPr>
          <p:cNvPr id="5" name="Notes Placeholder 4"/>
          <p:cNvSpPr>
            <a:spLocks noGrp="1"/>
          </p:cNvSpPr>
          <p:nvPr>
            <p:ph type="body" sz="quarter" idx="3"/>
          </p:nvPr>
        </p:nvSpPr>
        <p:spPr>
          <a:xfrm>
            <a:off x="702311" y="4421823"/>
            <a:ext cx="5618480" cy="4189095"/>
          </a:xfrm>
          <a:prstGeom prst="rect">
            <a:avLst/>
          </a:prstGeom>
        </p:spPr>
        <p:txBody>
          <a:bodyPr vert="horz" lIns="92585" tIns="46292" rIns="92585" bIns="4629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8842030"/>
            <a:ext cx="3043343" cy="465455"/>
          </a:xfrm>
          <a:prstGeom prst="rect">
            <a:avLst/>
          </a:prstGeom>
        </p:spPr>
        <p:txBody>
          <a:bodyPr vert="horz" lIns="92585" tIns="46292" rIns="92585" bIns="46292" rtlCol="0" anchor="b"/>
          <a:lstStyle>
            <a:lvl1pPr algn="l">
              <a:defRPr sz="1200"/>
            </a:lvl1pPr>
          </a:lstStyle>
          <a:p>
            <a:endParaRPr lang="en-US"/>
          </a:p>
        </p:txBody>
      </p:sp>
      <p:sp>
        <p:nvSpPr>
          <p:cNvPr id="7" name="Slide Number Placeholder 6"/>
          <p:cNvSpPr>
            <a:spLocks noGrp="1"/>
          </p:cNvSpPr>
          <p:nvPr>
            <p:ph type="sldNum" sz="quarter" idx="5"/>
          </p:nvPr>
        </p:nvSpPr>
        <p:spPr>
          <a:xfrm>
            <a:off x="3978134" y="8842030"/>
            <a:ext cx="3043343" cy="465455"/>
          </a:xfrm>
          <a:prstGeom prst="rect">
            <a:avLst/>
          </a:prstGeom>
        </p:spPr>
        <p:txBody>
          <a:bodyPr vert="horz" lIns="92585" tIns="46292" rIns="92585" bIns="46292" rtlCol="0" anchor="b"/>
          <a:lstStyle>
            <a:lvl1pPr algn="r">
              <a:defRPr sz="1200"/>
            </a:lvl1pPr>
          </a:lstStyle>
          <a:p>
            <a:fld id="{4C6A4BA8-F130-4B3D-BD24-83FC7AC1A65F}" type="slidenum">
              <a:rPr lang="en-US" smtClean="0"/>
              <a:t>‹#›</a:t>
            </a:fld>
            <a:endParaRPr lang="en-US"/>
          </a:p>
        </p:txBody>
      </p:sp>
    </p:spTree>
    <p:extLst>
      <p:ext uri="{BB962C8B-B14F-4D97-AF65-F5344CB8AC3E}">
        <p14:creationId xmlns:p14="http://schemas.microsoft.com/office/powerpoint/2010/main" val="1987881544"/>
      </p:ext>
    </p:extLst>
  </p:cSld>
  <p:clrMap bg1="lt1" tx1="dk1" bg2="lt2" tx2="dk2" accent1="accent1" accent2="accent2" accent3="accent3" accent4="accent4" accent5="accent5" accent6="accent6" hlink="hlink" folHlink="folHlink"/>
  <p:notesStyle>
    <a:lvl1pPr marL="0" algn="l" defTabSz="1018824" rtl="0" eaLnBrk="1" latinLnBrk="0" hangingPunct="1">
      <a:defRPr sz="1300" kern="1200">
        <a:solidFill>
          <a:schemeClr val="tx1"/>
        </a:solidFill>
        <a:latin typeface="+mn-lt"/>
        <a:ea typeface="+mn-ea"/>
        <a:cs typeface="+mn-cs"/>
      </a:defRPr>
    </a:lvl1pPr>
    <a:lvl2pPr marL="509412" algn="l" defTabSz="1018824" rtl="0" eaLnBrk="1" latinLnBrk="0" hangingPunct="1">
      <a:defRPr sz="1300" kern="1200">
        <a:solidFill>
          <a:schemeClr val="tx1"/>
        </a:solidFill>
        <a:latin typeface="+mn-lt"/>
        <a:ea typeface="+mn-ea"/>
        <a:cs typeface="+mn-cs"/>
      </a:defRPr>
    </a:lvl2pPr>
    <a:lvl3pPr marL="1018824" algn="l" defTabSz="1018824" rtl="0" eaLnBrk="1" latinLnBrk="0" hangingPunct="1">
      <a:defRPr sz="1300" kern="1200">
        <a:solidFill>
          <a:schemeClr val="tx1"/>
        </a:solidFill>
        <a:latin typeface="+mn-lt"/>
        <a:ea typeface="+mn-ea"/>
        <a:cs typeface="+mn-cs"/>
      </a:defRPr>
    </a:lvl3pPr>
    <a:lvl4pPr marL="1528237" algn="l" defTabSz="1018824" rtl="0" eaLnBrk="1" latinLnBrk="0" hangingPunct="1">
      <a:defRPr sz="1300" kern="1200">
        <a:solidFill>
          <a:schemeClr val="tx1"/>
        </a:solidFill>
        <a:latin typeface="+mn-lt"/>
        <a:ea typeface="+mn-ea"/>
        <a:cs typeface="+mn-cs"/>
      </a:defRPr>
    </a:lvl4pPr>
    <a:lvl5pPr marL="2037649" algn="l" defTabSz="1018824" rtl="0" eaLnBrk="1" latinLnBrk="0" hangingPunct="1">
      <a:defRPr sz="1300" kern="1200">
        <a:solidFill>
          <a:schemeClr val="tx1"/>
        </a:solidFill>
        <a:latin typeface="+mn-lt"/>
        <a:ea typeface="+mn-ea"/>
        <a:cs typeface="+mn-cs"/>
      </a:defRPr>
    </a:lvl5pPr>
    <a:lvl6pPr marL="2547061" algn="l" defTabSz="1018824" rtl="0" eaLnBrk="1" latinLnBrk="0" hangingPunct="1">
      <a:defRPr sz="1300" kern="1200">
        <a:solidFill>
          <a:schemeClr val="tx1"/>
        </a:solidFill>
        <a:latin typeface="+mn-lt"/>
        <a:ea typeface="+mn-ea"/>
        <a:cs typeface="+mn-cs"/>
      </a:defRPr>
    </a:lvl6pPr>
    <a:lvl7pPr marL="3056473" algn="l" defTabSz="1018824" rtl="0" eaLnBrk="1" latinLnBrk="0" hangingPunct="1">
      <a:defRPr sz="1300" kern="1200">
        <a:solidFill>
          <a:schemeClr val="tx1"/>
        </a:solidFill>
        <a:latin typeface="+mn-lt"/>
        <a:ea typeface="+mn-ea"/>
        <a:cs typeface="+mn-cs"/>
      </a:defRPr>
    </a:lvl7pPr>
    <a:lvl8pPr marL="3565886" algn="l" defTabSz="1018824" rtl="0" eaLnBrk="1" latinLnBrk="0" hangingPunct="1">
      <a:defRPr sz="1300" kern="1200">
        <a:solidFill>
          <a:schemeClr val="tx1"/>
        </a:solidFill>
        <a:latin typeface="+mn-lt"/>
        <a:ea typeface="+mn-ea"/>
        <a:cs typeface="+mn-cs"/>
      </a:defRPr>
    </a:lvl8pPr>
    <a:lvl9pPr marL="4075298" algn="l" defTabSz="1018824" rtl="0" eaLnBrk="1" latinLnBrk="0" hangingPunct="1">
      <a:defRPr sz="13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97205" y="2556512"/>
            <a:ext cx="5634990" cy="1764029"/>
          </a:xfrm>
        </p:spPr>
        <p:txBody>
          <a:bodyPr/>
          <a:lstStyle/>
          <a:p>
            <a:r>
              <a:rPr lang="en-US" smtClean="0"/>
              <a:t>Click to edit Master title style</a:t>
            </a:r>
            <a:endParaRPr lang="en-US"/>
          </a:p>
        </p:txBody>
      </p:sp>
      <p:sp>
        <p:nvSpPr>
          <p:cNvPr id="3" name="Subtitle 2"/>
          <p:cNvSpPr>
            <a:spLocks noGrp="1"/>
          </p:cNvSpPr>
          <p:nvPr>
            <p:ph type="subTitle" idx="1"/>
          </p:nvPr>
        </p:nvSpPr>
        <p:spPr>
          <a:xfrm>
            <a:off x="994410" y="4663440"/>
            <a:ext cx="4640580" cy="2103120"/>
          </a:xfrm>
        </p:spPr>
        <p:txBody>
          <a:bodyPr/>
          <a:lstStyle>
            <a:lvl1pPr marL="0" indent="0" algn="ctr">
              <a:buNone/>
              <a:defRPr>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0CEA8E1-2216-49FE-A4DC-2436BC86456F}" type="datetimeFigureOut">
              <a:rPr lang="en-US" smtClean="0"/>
              <a:t>3/11/16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D6CBF7-081A-4125-90D2-D187A1C63055}" type="slidenum">
              <a:rPr lang="en-US" smtClean="0"/>
              <a:t>‹#›</a:t>
            </a:fld>
            <a:endParaRPr lang="en-US"/>
          </a:p>
        </p:txBody>
      </p:sp>
    </p:spTree>
    <p:extLst>
      <p:ext uri="{BB962C8B-B14F-4D97-AF65-F5344CB8AC3E}">
        <p14:creationId xmlns:p14="http://schemas.microsoft.com/office/powerpoint/2010/main" val="12330253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CEA8E1-2216-49FE-A4DC-2436BC86456F}" type="datetimeFigureOut">
              <a:rPr lang="en-US" smtClean="0"/>
              <a:t>3/11/16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D6CBF7-081A-4125-90D2-D187A1C63055}" type="slidenum">
              <a:rPr lang="en-US" smtClean="0"/>
              <a:t>‹#›</a:t>
            </a:fld>
            <a:endParaRPr lang="en-US"/>
          </a:p>
        </p:txBody>
      </p:sp>
    </p:spTree>
    <p:extLst>
      <p:ext uri="{BB962C8B-B14F-4D97-AF65-F5344CB8AC3E}">
        <p14:creationId xmlns:p14="http://schemas.microsoft.com/office/powerpoint/2010/main" val="4099595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806316" y="329567"/>
            <a:ext cx="1491615" cy="702182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31471" y="329567"/>
            <a:ext cx="4364355" cy="70218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CEA8E1-2216-49FE-A4DC-2436BC86456F}" type="datetimeFigureOut">
              <a:rPr lang="en-US" smtClean="0"/>
              <a:t>3/11/16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D6CBF7-081A-4125-90D2-D187A1C63055}" type="slidenum">
              <a:rPr lang="en-US" smtClean="0"/>
              <a:t>‹#›</a:t>
            </a:fld>
            <a:endParaRPr lang="en-US"/>
          </a:p>
        </p:txBody>
      </p:sp>
    </p:spTree>
    <p:extLst>
      <p:ext uri="{BB962C8B-B14F-4D97-AF65-F5344CB8AC3E}">
        <p14:creationId xmlns:p14="http://schemas.microsoft.com/office/powerpoint/2010/main" val="1489926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CEA8E1-2216-49FE-A4DC-2436BC86456F}" type="datetimeFigureOut">
              <a:rPr lang="en-US" smtClean="0"/>
              <a:t>3/11/16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D6CBF7-081A-4125-90D2-D187A1C63055}" type="slidenum">
              <a:rPr lang="en-US" smtClean="0"/>
              <a:t>‹#›</a:t>
            </a:fld>
            <a:endParaRPr lang="en-US"/>
          </a:p>
        </p:txBody>
      </p:sp>
    </p:spTree>
    <p:extLst>
      <p:ext uri="{BB962C8B-B14F-4D97-AF65-F5344CB8AC3E}">
        <p14:creationId xmlns:p14="http://schemas.microsoft.com/office/powerpoint/2010/main" val="896667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23677" y="5288281"/>
            <a:ext cx="5634990" cy="1634490"/>
          </a:xfrm>
        </p:spPr>
        <p:txBody>
          <a:bodyPr anchor="t"/>
          <a:lstStyle>
            <a:lvl1pPr algn="l">
              <a:defRPr sz="4500" b="1" cap="all"/>
            </a:lvl1pPr>
          </a:lstStyle>
          <a:p>
            <a:r>
              <a:rPr lang="en-US" smtClean="0"/>
              <a:t>Click to edit Master title style</a:t>
            </a:r>
            <a:endParaRPr lang="en-US"/>
          </a:p>
        </p:txBody>
      </p:sp>
      <p:sp>
        <p:nvSpPr>
          <p:cNvPr id="3" name="Text Placeholder 2"/>
          <p:cNvSpPr>
            <a:spLocks noGrp="1"/>
          </p:cNvSpPr>
          <p:nvPr>
            <p:ph type="body" idx="1"/>
          </p:nvPr>
        </p:nvSpPr>
        <p:spPr>
          <a:xfrm>
            <a:off x="523677" y="3488056"/>
            <a:ext cx="5634990" cy="1800224"/>
          </a:xfrm>
        </p:spPr>
        <p:txBody>
          <a:bodyPr anchor="b"/>
          <a:lstStyle>
            <a:lvl1pPr marL="0" indent="0">
              <a:buNone/>
              <a:defRPr sz="2200">
                <a:solidFill>
                  <a:schemeClr val="tx1">
                    <a:tint val="75000"/>
                  </a:schemeClr>
                </a:solidFill>
              </a:defRPr>
            </a:lvl1pPr>
            <a:lvl2pPr marL="509412" indent="0">
              <a:buNone/>
              <a:defRPr sz="2000">
                <a:solidFill>
                  <a:schemeClr val="tx1">
                    <a:tint val="75000"/>
                  </a:schemeClr>
                </a:solidFill>
              </a:defRPr>
            </a:lvl2pPr>
            <a:lvl3pPr marL="1018824" indent="0">
              <a:buNone/>
              <a:defRPr sz="1800">
                <a:solidFill>
                  <a:schemeClr val="tx1">
                    <a:tint val="75000"/>
                  </a:schemeClr>
                </a:solidFill>
              </a:defRPr>
            </a:lvl3pPr>
            <a:lvl4pPr marL="1528237" indent="0">
              <a:buNone/>
              <a:defRPr sz="1600">
                <a:solidFill>
                  <a:schemeClr val="tx1">
                    <a:tint val="75000"/>
                  </a:schemeClr>
                </a:solidFill>
              </a:defRPr>
            </a:lvl4pPr>
            <a:lvl5pPr marL="2037649" indent="0">
              <a:buNone/>
              <a:defRPr sz="1600">
                <a:solidFill>
                  <a:schemeClr val="tx1">
                    <a:tint val="75000"/>
                  </a:schemeClr>
                </a:solidFill>
              </a:defRPr>
            </a:lvl5pPr>
            <a:lvl6pPr marL="2547061" indent="0">
              <a:buNone/>
              <a:defRPr sz="1600">
                <a:solidFill>
                  <a:schemeClr val="tx1">
                    <a:tint val="75000"/>
                  </a:schemeClr>
                </a:solidFill>
              </a:defRPr>
            </a:lvl6pPr>
            <a:lvl7pPr marL="3056473" indent="0">
              <a:buNone/>
              <a:defRPr sz="1600">
                <a:solidFill>
                  <a:schemeClr val="tx1">
                    <a:tint val="75000"/>
                  </a:schemeClr>
                </a:solidFill>
              </a:defRPr>
            </a:lvl7pPr>
            <a:lvl8pPr marL="3565886" indent="0">
              <a:buNone/>
              <a:defRPr sz="1600">
                <a:solidFill>
                  <a:schemeClr val="tx1">
                    <a:tint val="75000"/>
                  </a:schemeClr>
                </a:solidFill>
              </a:defRPr>
            </a:lvl8pPr>
            <a:lvl9pPr marL="4075298"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0CEA8E1-2216-49FE-A4DC-2436BC86456F}" type="datetimeFigureOut">
              <a:rPr lang="en-US" smtClean="0"/>
              <a:t>3/11/16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D6CBF7-081A-4125-90D2-D187A1C63055}" type="slidenum">
              <a:rPr lang="en-US" smtClean="0"/>
              <a:t>‹#›</a:t>
            </a:fld>
            <a:endParaRPr lang="en-US"/>
          </a:p>
        </p:txBody>
      </p:sp>
    </p:spTree>
    <p:extLst>
      <p:ext uri="{BB962C8B-B14F-4D97-AF65-F5344CB8AC3E}">
        <p14:creationId xmlns:p14="http://schemas.microsoft.com/office/powerpoint/2010/main" val="23587104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31471" y="1920243"/>
            <a:ext cx="2927985" cy="5431156"/>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369946" y="1920243"/>
            <a:ext cx="2927985" cy="5431156"/>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0CEA8E1-2216-49FE-A4DC-2436BC86456F}" type="datetimeFigureOut">
              <a:rPr lang="en-US" smtClean="0"/>
              <a:t>3/11/16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D6CBF7-081A-4125-90D2-D187A1C63055}" type="slidenum">
              <a:rPr lang="en-US" smtClean="0"/>
              <a:t>‹#›</a:t>
            </a:fld>
            <a:endParaRPr lang="en-US"/>
          </a:p>
        </p:txBody>
      </p:sp>
    </p:spTree>
    <p:extLst>
      <p:ext uri="{BB962C8B-B14F-4D97-AF65-F5344CB8AC3E}">
        <p14:creationId xmlns:p14="http://schemas.microsoft.com/office/powerpoint/2010/main" val="18176472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31470" y="1842135"/>
            <a:ext cx="2929137" cy="767715"/>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331470" y="2609850"/>
            <a:ext cx="2929137" cy="4741545"/>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367644" y="1842135"/>
            <a:ext cx="2930286" cy="767715"/>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3367644" y="2609850"/>
            <a:ext cx="2930286" cy="4741545"/>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0CEA8E1-2216-49FE-A4DC-2436BC86456F}" type="datetimeFigureOut">
              <a:rPr lang="en-US" smtClean="0"/>
              <a:t>3/11/16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D6CBF7-081A-4125-90D2-D187A1C63055}" type="slidenum">
              <a:rPr lang="en-US" smtClean="0"/>
              <a:t>‹#›</a:t>
            </a:fld>
            <a:endParaRPr lang="en-US"/>
          </a:p>
        </p:txBody>
      </p:sp>
    </p:spTree>
    <p:extLst>
      <p:ext uri="{BB962C8B-B14F-4D97-AF65-F5344CB8AC3E}">
        <p14:creationId xmlns:p14="http://schemas.microsoft.com/office/powerpoint/2010/main" val="21779164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0CEA8E1-2216-49FE-A4DC-2436BC86456F}" type="datetimeFigureOut">
              <a:rPr lang="en-US" smtClean="0"/>
              <a:t>3/11/16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D6CBF7-081A-4125-90D2-D187A1C63055}" type="slidenum">
              <a:rPr lang="en-US" smtClean="0"/>
              <a:t>‹#›</a:t>
            </a:fld>
            <a:endParaRPr lang="en-US"/>
          </a:p>
        </p:txBody>
      </p:sp>
    </p:spTree>
    <p:extLst>
      <p:ext uri="{BB962C8B-B14F-4D97-AF65-F5344CB8AC3E}">
        <p14:creationId xmlns:p14="http://schemas.microsoft.com/office/powerpoint/2010/main" val="223161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CEA8E1-2216-49FE-A4DC-2436BC86456F}" type="datetimeFigureOut">
              <a:rPr lang="en-US" smtClean="0"/>
              <a:t>3/11/16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D6CBF7-081A-4125-90D2-D187A1C63055}" type="slidenum">
              <a:rPr lang="en-US" smtClean="0"/>
              <a:t>‹#›</a:t>
            </a:fld>
            <a:endParaRPr lang="en-US"/>
          </a:p>
        </p:txBody>
      </p:sp>
    </p:spTree>
    <p:extLst>
      <p:ext uri="{BB962C8B-B14F-4D97-AF65-F5344CB8AC3E}">
        <p14:creationId xmlns:p14="http://schemas.microsoft.com/office/powerpoint/2010/main" val="10258804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31471" y="327661"/>
            <a:ext cx="2181027" cy="1394460"/>
          </a:xfrm>
        </p:spPr>
        <p:txBody>
          <a:bodyPr anchor="b"/>
          <a:lstStyle>
            <a:lvl1pPr algn="l">
              <a:defRPr sz="2200" b="1"/>
            </a:lvl1pPr>
          </a:lstStyle>
          <a:p>
            <a:r>
              <a:rPr lang="en-US" smtClean="0"/>
              <a:t>Click to edit Master title style</a:t>
            </a:r>
            <a:endParaRPr lang="en-US"/>
          </a:p>
        </p:txBody>
      </p:sp>
      <p:sp>
        <p:nvSpPr>
          <p:cNvPr id="3" name="Content Placeholder 2"/>
          <p:cNvSpPr>
            <a:spLocks noGrp="1"/>
          </p:cNvSpPr>
          <p:nvPr>
            <p:ph idx="1"/>
          </p:nvPr>
        </p:nvSpPr>
        <p:spPr>
          <a:xfrm>
            <a:off x="2591912" y="327660"/>
            <a:ext cx="3706019" cy="7023736"/>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31471" y="1722120"/>
            <a:ext cx="2181027" cy="5629276"/>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CEA8E1-2216-49FE-A4DC-2436BC86456F}" type="datetimeFigureOut">
              <a:rPr lang="en-US" smtClean="0"/>
              <a:t>3/11/16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D6CBF7-081A-4125-90D2-D187A1C63055}" type="slidenum">
              <a:rPr lang="en-US" smtClean="0"/>
              <a:t>‹#›</a:t>
            </a:fld>
            <a:endParaRPr lang="en-US"/>
          </a:p>
        </p:txBody>
      </p:sp>
    </p:spTree>
    <p:extLst>
      <p:ext uri="{BB962C8B-B14F-4D97-AF65-F5344CB8AC3E}">
        <p14:creationId xmlns:p14="http://schemas.microsoft.com/office/powerpoint/2010/main" val="1537159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9409" y="5760721"/>
            <a:ext cx="3977640" cy="680086"/>
          </a:xfrm>
        </p:spPr>
        <p:txBody>
          <a:bodyPr anchor="b"/>
          <a:lstStyle>
            <a:lvl1pPr algn="l">
              <a:defRPr sz="2200" b="1"/>
            </a:lvl1pPr>
          </a:lstStyle>
          <a:p>
            <a:r>
              <a:rPr lang="en-US" smtClean="0"/>
              <a:t>Click to edit Master title style</a:t>
            </a:r>
            <a:endParaRPr lang="en-US"/>
          </a:p>
        </p:txBody>
      </p:sp>
      <p:sp>
        <p:nvSpPr>
          <p:cNvPr id="3" name="Picture Placeholder 2"/>
          <p:cNvSpPr>
            <a:spLocks noGrp="1"/>
          </p:cNvSpPr>
          <p:nvPr>
            <p:ph type="pic" idx="1"/>
          </p:nvPr>
        </p:nvSpPr>
        <p:spPr>
          <a:xfrm>
            <a:off x="1299409" y="735329"/>
            <a:ext cx="3977640" cy="4937760"/>
          </a:xfr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endParaRPr lang="en-US"/>
          </a:p>
        </p:txBody>
      </p:sp>
      <p:sp>
        <p:nvSpPr>
          <p:cNvPr id="4" name="Text Placeholder 3"/>
          <p:cNvSpPr>
            <a:spLocks noGrp="1"/>
          </p:cNvSpPr>
          <p:nvPr>
            <p:ph type="body" sz="half" idx="2"/>
          </p:nvPr>
        </p:nvSpPr>
        <p:spPr>
          <a:xfrm>
            <a:off x="1299409" y="6440807"/>
            <a:ext cx="3977640" cy="965834"/>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CEA8E1-2216-49FE-A4DC-2436BC86456F}" type="datetimeFigureOut">
              <a:rPr lang="en-US" smtClean="0"/>
              <a:t>3/11/16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D6CBF7-081A-4125-90D2-D187A1C63055}" type="slidenum">
              <a:rPr lang="en-US" smtClean="0"/>
              <a:t>‹#›</a:t>
            </a:fld>
            <a:endParaRPr lang="en-US"/>
          </a:p>
        </p:txBody>
      </p:sp>
    </p:spTree>
    <p:extLst>
      <p:ext uri="{BB962C8B-B14F-4D97-AF65-F5344CB8AC3E}">
        <p14:creationId xmlns:p14="http://schemas.microsoft.com/office/powerpoint/2010/main" val="174397882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1470" y="329565"/>
            <a:ext cx="5966460" cy="1371600"/>
          </a:xfrm>
          <a:prstGeom prst="rect">
            <a:avLst/>
          </a:prstGeom>
        </p:spPr>
        <p:txBody>
          <a:bodyPr vert="horz" lIns="101882" tIns="50941" rIns="101882" bIns="50941"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31470" y="1920243"/>
            <a:ext cx="5966460" cy="5431156"/>
          </a:xfrm>
          <a:prstGeom prst="rect">
            <a:avLst/>
          </a:prstGeom>
        </p:spPr>
        <p:txBody>
          <a:bodyPr vert="horz" lIns="101882" tIns="50941" rIns="101882" bIns="5094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31470" y="7627621"/>
            <a:ext cx="1546860" cy="438149"/>
          </a:xfrm>
          <a:prstGeom prst="rect">
            <a:avLst/>
          </a:prstGeom>
        </p:spPr>
        <p:txBody>
          <a:bodyPr vert="horz" lIns="101882" tIns="50941" rIns="101882" bIns="50941" rtlCol="0" anchor="ctr"/>
          <a:lstStyle>
            <a:lvl1pPr algn="l">
              <a:defRPr sz="1300">
                <a:solidFill>
                  <a:schemeClr val="tx1">
                    <a:tint val="75000"/>
                  </a:schemeClr>
                </a:solidFill>
              </a:defRPr>
            </a:lvl1pPr>
          </a:lstStyle>
          <a:p>
            <a:fld id="{F0CEA8E1-2216-49FE-A4DC-2436BC86456F}" type="datetimeFigureOut">
              <a:rPr lang="en-US" smtClean="0"/>
              <a:t>3/11/16</a:t>
            </a:fld>
            <a:endParaRPr lang="en-US"/>
          </a:p>
        </p:txBody>
      </p:sp>
      <p:sp>
        <p:nvSpPr>
          <p:cNvPr id="5" name="Footer Placeholder 4"/>
          <p:cNvSpPr>
            <a:spLocks noGrp="1"/>
          </p:cNvSpPr>
          <p:nvPr>
            <p:ph type="ftr" sz="quarter" idx="3"/>
          </p:nvPr>
        </p:nvSpPr>
        <p:spPr>
          <a:xfrm>
            <a:off x="2265045" y="7627621"/>
            <a:ext cx="2099310" cy="438149"/>
          </a:xfrm>
          <a:prstGeom prst="rect">
            <a:avLst/>
          </a:prstGeom>
        </p:spPr>
        <p:txBody>
          <a:bodyPr vert="horz" lIns="101882" tIns="50941" rIns="101882" bIns="50941" rtlCol="0" anchor="ctr"/>
          <a:lstStyle>
            <a:lvl1pPr algn="ctr">
              <a:defRPr sz="1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751070" y="7627621"/>
            <a:ext cx="1546860" cy="438149"/>
          </a:xfrm>
          <a:prstGeom prst="rect">
            <a:avLst/>
          </a:prstGeom>
        </p:spPr>
        <p:txBody>
          <a:bodyPr vert="horz" lIns="101882" tIns="50941" rIns="101882" bIns="50941" rtlCol="0" anchor="ctr"/>
          <a:lstStyle>
            <a:lvl1pPr algn="r">
              <a:defRPr sz="1300">
                <a:solidFill>
                  <a:schemeClr val="tx1">
                    <a:tint val="75000"/>
                  </a:schemeClr>
                </a:solidFill>
              </a:defRPr>
            </a:lvl1pPr>
          </a:lstStyle>
          <a:p>
            <a:fld id="{F3D6CBF7-081A-4125-90D2-D187A1C63055}" type="slidenum">
              <a:rPr lang="en-US" smtClean="0"/>
              <a:t>‹#›</a:t>
            </a:fld>
            <a:endParaRPr lang="en-US"/>
          </a:p>
        </p:txBody>
      </p:sp>
    </p:spTree>
    <p:extLst>
      <p:ext uri="{BB962C8B-B14F-4D97-AF65-F5344CB8AC3E}">
        <p14:creationId xmlns:p14="http://schemas.microsoft.com/office/powerpoint/2010/main" val="2989817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18824" rtl="0" eaLnBrk="1" latinLnBrk="0" hangingPunct="1">
        <a:spcBef>
          <a:spcPct val="0"/>
        </a:spcBef>
        <a:buNone/>
        <a:defRPr sz="4900" kern="1200">
          <a:solidFill>
            <a:schemeClr val="tx1"/>
          </a:solidFill>
          <a:latin typeface="+mj-lt"/>
          <a:ea typeface="+mj-ea"/>
          <a:cs typeface="+mj-cs"/>
        </a:defRPr>
      </a:lvl1pPr>
    </p:titleStyle>
    <p:bodyStyle>
      <a:lvl1pPr marL="382059" indent="-382059" algn="l" defTabSz="1018824"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anose="020B0604020202020204"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9pPr>
    </p:bodyStyle>
    <p:otherStyle>
      <a:defPPr>
        <a:defRPr lang="en-US"/>
      </a:defPPr>
      <a:lvl1pPr marL="0" algn="l" defTabSz="1018824" rtl="0" eaLnBrk="1" latinLnBrk="0" hangingPunct="1">
        <a:defRPr sz="2000" kern="1200">
          <a:solidFill>
            <a:schemeClr val="tx1"/>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880" y="4231719"/>
            <a:ext cx="6488220" cy="209288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Supplementary Figure S1</a:t>
            </a:r>
            <a:r>
              <a:rPr lang="en-US" sz="1000" b="1" dirty="0" smtClean="0">
                <a:latin typeface="Arial" panose="020B0604020202020204" pitchFamily="34" charset="0"/>
                <a:cs typeface="Arial" panose="020B0604020202020204" pitchFamily="34" charset="0"/>
              </a:rPr>
              <a:t>.</a:t>
            </a:r>
            <a:r>
              <a:rPr lang="en-US" sz="1000" dirty="0" smtClean="0">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Uterine abnormalities resulting from neonatal exposure to </a:t>
            </a:r>
            <a:r>
              <a:rPr lang="en-US" sz="1000" dirty="0" smtClean="0">
                <a:latin typeface="Arial" panose="020B0604020202020204" pitchFamily="34" charset="0"/>
                <a:cs typeface="Arial" panose="020B0604020202020204" pitchFamily="34" charset="0"/>
              </a:rPr>
              <a:t>GEN or DES. </a:t>
            </a:r>
            <a:r>
              <a:rPr lang="en-US" sz="1000" dirty="0">
                <a:latin typeface="Arial" panose="020B0604020202020204" pitchFamily="34" charset="0"/>
                <a:cs typeface="Arial" panose="020B0604020202020204" pitchFamily="34" charset="0"/>
              </a:rPr>
              <a:t>A, Normal endometrium with regularly spaced glands lined by a single layer of epithelium. B, Cystic change, defined by dilatation of multiple endometrial glands not part of the central lumen. C, </a:t>
            </a:r>
            <a:r>
              <a:rPr lang="en-US" sz="1000" dirty="0" err="1" smtClean="0">
                <a:latin typeface="Arial" panose="020B0604020202020204" pitchFamily="34" charset="0"/>
                <a:cs typeface="Arial" panose="020B0604020202020204" pitchFamily="34" charset="0"/>
              </a:rPr>
              <a:t>Adenomyosis</a:t>
            </a:r>
            <a:r>
              <a:rPr lang="en-US" sz="1000" dirty="0" smtClean="0">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defined by </a:t>
            </a:r>
            <a:r>
              <a:rPr lang="en-US" sz="1000" dirty="0" err="1" smtClean="0">
                <a:latin typeface="Arial" panose="020B0604020202020204" pitchFamily="34" charset="0"/>
                <a:cs typeface="Arial" panose="020B0604020202020204" pitchFamily="34" charset="0"/>
              </a:rPr>
              <a:t>nonneoplastic</a:t>
            </a:r>
            <a:r>
              <a:rPr lang="en-US" sz="1000" dirty="0" smtClean="0">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endometrial </a:t>
            </a:r>
            <a:r>
              <a:rPr lang="en-US" sz="1000" dirty="0" smtClean="0">
                <a:latin typeface="Arial" panose="020B0604020202020204" pitchFamily="34" charset="0"/>
                <a:cs typeface="Arial" panose="020B0604020202020204" pitchFamily="34" charset="0"/>
              </a:rPr>
              <a:t>glands </a:t>
            </a:r>
            <a:r>
              <a:rPr lang="en-US" sz="1000" dirty="0">
                <a:latin typeface="Arial" panose="020B0604020202020204" pitchFamily="34" charset="0"/>
                <a:cs typeface="Arial" panose="020B0604020202020204" pitchFamily="34" charset="0"/>
              </a:rPr>
              <a:t>within the </a:t>
            </a:r>
            <a:r>
              <a:rPr lang="en-US" sz="1000" dirty="0" smtClean="0">
                <a:latin typeface="Arial" panose="020B0604020202020204" pitchFamily="34" charset="0"/>
                <a:cs typeface="Arial" panose="020B0604020202020204" pitchFamily="34" charset="0"/>
              </a:rPr>
              <a:t>myometrium (white arrowheads). </a:t>
            </a:r>
            <a:r>
              <a:rPr lang="en-US" sz="1000" dirty="0">
                <a:latin typeface="Arial" panose="020B0604020202020204" pitchFamily="34" charset="0"/>
                <a:cs typeface="Arial" panose="020B0604020202020204" pitchFamily="34" charset="0"/>
              </a:rPr>
              <a:t>D, Squamous metaplasia, defined by a maturation lineage of stratified squamous epithelial cells in place of glandular epithelium. E, Basal cell </a:t>
            </a:r>
            <a:r>
              <a:rPr lang="en-US" sz="1000" dirty="0" smtClean="0">
                <a:latin typeface="Arial" panose="020B0604020202020204" pitchFamily="34" charset="0"/>
                <a:cs typeface="Arial" panose="020B0604020202020204" pitchFamily="34" charset="0"/>
              </a:rPr>
              <a:t>metaplasia, </a:t>
            </a:r>
            <a:r>
              <a:rPr lang="en-US" sz="1000" dirty="0">
                <a:latin typeface="Arial" panose="020B0604020202020204" pitchFamily="34" charset="0"/>
                <a:cs typeface="Arial" panose="020B0604020202020204" pitchFamily="34" charset="0"/>
              </a:rPr>
              <a:t>defined by a distinct subluminal layer of cuboidal cells with round to oval nuclei and scant cytoplasm (white arrowheads). F, Atypical hyperplasia, defined by increased numbers and layers of luminal cells, often with loss of polarity, increased </a:t>
            </a:r>
            <a:r>
              <a:rPr lang="en-US" sz="1000" dirty="0" err="1">
                <a:latin typeface="Arial" panose="020B0604020202020204" pitchFamily="34" charset="0"/>
                <a:cs typeface="Arial" panose="020B0604020202020204" pitchFamily="34" charset="0"/>
              </a:rPr>
              <a:t>basophilia</a:t>
            </a:r>
            <a:r>
              <a:rPr lang="en-US" sz="1000" dirty="0">
                <a:latin typeface="Arial" panose="020B0604020202020204" pitchFamily="34" charset="0"/>
                <a:cs typeface="Arial" panose="020B0604020202020204" pitchFamily="34" charset="0"/>
              </a:rPr>
              <a:t>, mitoses, </a:t>
            </a:r>
            <a:r>
              <a:rPr lang="en-US" sz="1000" dirty="0" err="1">
                <a:latin typeface="Arial" panose="020B0604020202020204" pitchFamily="34" charset="0"/>
                <a:cs typeface="Arial" panose="020B0604020202020204" pitchFamily="34" charset="0"/>
              </a:rPr>
              <a:t>anisokaryosis</a:t>
            </a:r>
            <a:r>
              <a:rPr lang="en-US" sz="1000" dirty="0">
                <a:latin typeface="Arial" panose="020B0604020202020204" pitchFamily="34" charset="0"/>
                <a:cs typeface="Arial" panose="020B0604020202020204" pitchFamily="34" charset="0"/>
              </a:rPr>
              <a:t>, irregular glandular architecture, and/or </a:t>
            </a:r>
            <a:r>
              <a:rPr lang="en-US" sz="1000" dirty="0" smtClean="0">
                <a:latin typeface="Arial" panose="020B0604020202020204" pitchFamily="34" charset="0"/>
                <a:cs typeface="Arial" panose="020B0604020202020204" pitchFamily="34" charset="0"/>
              </a:rPr>
              <a:t>basal cell and squamous </a:t>
            </a:r>
            <a:r>
              <a:rPr lang="en-US" sz="1000" dirty="0">
                <a:latin typeface="Arial" panose="020B0604020202020204" pitchFamily="34" charset="0"/>
                <a:cs typeface="Arial" panose="020B0604020202020204" pitchFamily="34" charset="0"/>
              </a:rPr>
              <a:t>differentiation. G, Immunolabeling of hyperplastic glandular epithelial cells for the cell proliferation marker Ki67; and H, endometrial adenocarcinoma, defined by local invasion of endometrial stroma, myometrium, and/or lymphatics by atypical neoplastic glands. Images were taken from control (A) or DES-treated (B-H) mice at 6 </a:t>
            </a:r>
            <a:r>
              <a:rPr lang="en-US" sz="1000" dirty="0" smtClean="0">
                <a:latin typeface="Arial" panose="020B0604020202020204" pitchFamily="34" charset="0"/>
                <a:cs typeface="Arial" panose="020B0604020202020204" pitchFamily="34" charset="0"/>
              </a:rPr>
              <a:t>months of age. </a:t>
            </a:r>
            <a:r>
              <a:rPr lang="en-US" sz="1000" dirty="0">
                <a:latin typeface="Arial" panose="020B0604020202020204" pitchFamily="34" charset="0"/>
                <a:cs typeface="Arial" panose="020B0604020202020204" pitchFamily="34" charset="0"/>
              </a:rPr>
              <a:t>Representative images were taken at an objective magnification of 10x (A), 4x (B), 40x (C-G) or 20x (H). Slides for all images were stained with H&amp;E (A-F, H) or </a:t>
            </a:r>
            <a:r>
              <a:rPr lang="en-US" sz="1000" dirty="0" err="1">
                <a:latin typeface="Arial" panose="020B0604020202020204" pitchFamily="34" charset="0"/>
                <a:cs typeface="Arial" panose="020B0604020202020204" pitchFamily="34" charset="0"/>
              </a:rPr>
              <a:t>immunostained</a:t>
            </a:r>
            <a:r>
              <a:rPr lang="en-US" sz="1000" dirty="0">
                <a:latin typeface="Arial" panose="020B0604020202020204" pitchFamily="34" charset="0"/>
                <a:cs typeface="Arial" panose="020B0604020202020204" pitchFamily="34" charset="0"/>
              </a:rPr>
              <a:t> for Ki67 </a:t>
            </a:r>
            <a:r>
              <a:rPr lang="en-US" sz="1000" dirty="0" smtClean="0">
                <a:latin typeface="Arial" panose="020B0604020202020204" pitchFamily="34" charset="0"/>
                <a:cs typeface="Arial" panose="020B0604020202020204" pitchFamily="34" charset="0"/>
              </a:rPr>
              <a:t>(G).</a:t>
            </a:r>
            <a:endParaRPr lang="en-US" sz="1000" dirty="0">
              <a:latin typeface="Arial" panose="020B0604020202020204" pitchFamily="34" charset="0"/>
              <a:cs typeface="Arial" panose="020B0604020202020204" pitchFamily="34" charset="0"/>
            </a:endParaRPr>
          </a:p>
        </p:txBody>
      </p:sp>
      <p:grpSp>
        <p:nvGrpSpPr>
          <p:cNvPr id="5" name="Group 4"/>
          <p:cNvGrpSpPr/>
          <p:nvPr/>
        </p:nvGrpSpPr>
        <p:grpSpPr>
          <a:xfrm>
            <a:off x="0" y="683522"/>
            <a:ext cx="6629400" cy="3583678"/>
            <a:chOff x="0" y="683522"/>
            <a:chExt cx="6629400" cy="3583678"/>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83522"/>
              <a:ext cx="6629400" cy="3583678"/>
            </a:xfrm>
            <a:prstGeom prst="rect">
              <a:avLst/>
            </a:prstGeom>
          </p:spPr>
        </p:pic>
        <p:sp>
          <p:nvSpPr>
            <p:cNvPr id="24" name="TextBox 23"/>
            <p:cNvSpPr txBox="1"/>
            <p:nvPr/>
          </p:nvSpPr>
          <p:spPr>
            <a:xfrm>
              <a:off x="26880" y="717120"/>
              <a:ext cx="370614" cy="400110"/>
            </a:xfrm>
            <a:prstGeom prst="rect">
              <a:avLst/>
            </a:prstGeom>
            <a:noFill/>
          </p:spPr>
          <p:txBody>
            <a:bodyPr wrap="none" rtlCol="0">
              <a:spAutoFit/>
            </a:bodyPr>
            <a:lstStyle/>
            <a:p>
              <a:pPr algn="ctr"/>
              <a:r>
                <a:rPr lang="en-US" b="1" dirty="0" smtClean="0">
                  <a:ln>
                    <a:solidFill>
                      <a:schemeClr val="tx1"/>
                    </a:solidFill>
                  </a:ln>
                  <a:solidFill>
                    <a:schemeClr val="bg1"/>
                  </a:solidFill>
                  <a:latin typeface="Arial" panose="020B0604020202020204" pitchFamily="34" charset="0"/>
                  <a:cs typeface="Arial" panose="020B0604020202020204" pitchFamily="34" charset="0"/>
                </a:rPr>
                <a:t>A</a:t>
              </a:r>
              <a:endParaRPr lang="en-US" b="1" dirty="0">
                <a:ln>
                  <a:solidFill>
                    <a:schemeClr val="tx1"/>
                  </a:solidFill>
                </a:ln>
                <a:solidFill>
                  <a:schemeClr val="bg1"/>
                </a:solidFill>
                <a:latin typeface="Arial" panose="020B0604020202020204" pitchFamily="34" charset="0"/>
                <a:cs typeface="Arial" panose="020B0604020202020204" pitchFamily="34" charset="0"/>
              </a:endParaRPr>
            </a:p>
          </p:txBody>
        </p:sp>
        <p:sp>
          <p:nvSpPr>
            <p:cNvPr id="13" name="TextBox 12"/>
            <p:cNvSpPr txBox="1"/>
            <p:nvPr/>
          </p:nvSpPr>
          <p:spPr>
            <a:xfrm>
              <a:off x="1659570" y="717120"/>
              <a:ext cx="370614" cy="400110"/>
            </a:xfrm>
            <a:prstGeom prst="rect">
              <a:avLst/>
            </a:prstGeom>
            <a:noFill/>
          </p:spPr>
          <p:txBody>
            <a:bodyPr wrap="none" rtlCol="0">
              <a:spAutoFit/>
            </a:bodyPr>
            <a:lstStyle/>
            <a:p>
              <a:pPr algn="ctr"/>
              <a:r>
                <a:rPr lang="en-US" b="1" dirty="0" smtClean="0">
                  <a:ln>
                    <a:solidFill>
                      <a:schemeClr val="tx1"/>
                    </a:solidFill>
                  </a:ln>
                  <a:solidFill>
                    <a:schemeClr val="bg1"/>
                  </a:solidFill>
                  <a:latin typeface="Arial" panose="020B0604020202020204" pitchFamily="34" charset="0"/>
                  <a:cs typeface="Arial" panose="020B0604020202020204" pitchFamily="34" charset="0"/>
                </a:rPr>
                <a:t>B</a:t>
              </a:r>
              <a:endParaRPr lang="en-US" b="1" dirty="0">
                <a:ln>
                  <a:solidFill>
                    <a:schemeClr val="tx1"/>
                  </a:solidFill>
                </a:ln>
                <a:solidFill>
                  <a:schemeClr val="bg1"/>
                </a:solidFill>
                <a:latin typeface="Arial" panose="020B0604020202020204" pitchFamily="34" charset="0"/>
                <a:cs typeface="Arial" panose="020B0604020202020204" pitchFamily="34" charset="0"/>
              </a:endParaRPr>
            </a:p>
          </p:txBody>
        </p:sp>
        <p:sp>
          <p:nvSpPr>
            <p:cNvPr id="14" name="TextBox 13"/>
            <p:cNvSpPr txBox="1"/>
            <p:nvPr/>
          </p:nvSpPr>
          <p:spPr>
            <a:xfrm>
              <a:off x="3285476" y="717120"/>
              <a:ext cx="370614" cy="400110"/>
            </a:xfrm>
            <a:prstGeom prst="rect">
              <a:avLst/>
            </a:prstGeom>
            <a:noFill/>
          </p:spPr>
          <p:txBody>
            <a:bodyPr wrap="none" rtlCol="0">
              <a:spAutoFit/>
            </a:bodyPr>
            <a:lstStyle/>
            <a:p>
              <a:pPr algn="ctr"/>
              <a:r>
                <a:rPr lang="en-US" b="1" dirty="0">
                  <a:ln>
                    <a:solidFill>
                      <a:schemeClr val="tx1"/>
                    </a:solidFill>
                  </a:ln>
                  <a:solidFill>
                    <a:schemeClr val="bg1"/>
                  </a:solidFill>
                  <a:latin typeface="Arial" panose="020B0604020202020204" pitchFamily="34" charset="0"/>
                  <a:cs typeface="Arial" panose="020B0604020202020204" pitchFamily="34" charset="0"/>
                </a:rPr>
                <a:t>C</a:t>
              </a:r>
            </a:p>
          </p:txBody>
        </p:sp>
        <p:sp>
          <p:nvSpPr>
            <p:cNvPr id="17" name="TextBox 16"/>
            <p:cNvSpPr txBox="1"/>
            <p:nvPr/>
          </p:nvSpPr>
          <p:spPr>
            <a:xfrm>
              <a:off x="1659570" y="2350980"/>
              <a:ext cx="341760" cy="400110"/>
            </a:xfrm>
            <a:prstGeom prst="rect">
              <a:avLst/>
            </a:prstGeom>
            <a:noFill/>
          </p:spPr>
          <p:txBody>
            <a:bodyPr wrap="none" rtlCol="0">
              <a:spAutoFit/>
            </a:bodyPr>
            <a:lstStyle/>
            <a:p>
              <a:pPr algn="ctr"/>
              <a:r>
                <a:rPr lang="en-US" b="1" dirty="0">
                  <a:ln>
                    <a:solidFill>
                      <a:schemeClr val="tx1"/>
                    </a:solidFill>
                  </a:ln>
                  <a:solidFill>
                    <a:schemeClr val="bg1"/>
                  </a:solidFill>
                  <a:latin typeface="Arial" panose="020B0604020202020204" pitchFamily="34" charset="0"/>
                  <a:cs typeface="Arial" panose="020B0604020202020204" pitchFamily="34" charset="0"/>
                </a:rPr>
                <a:t>F</a:t>
              </a:r>
            </a:p>
          </p:txBody>
        </p:sp>
        <p:sp>
          <p:nvSpPr>
            <p:cNvPr id="18" name="TextBox 17"/>
            <p:cNvSpPr txBox="1"/>
            <p:nvPr/>
          </p:nvSpPr>
          <p:spPr>
            <a:xfrm>
              <a:off x="3285476" y="2350980"/>
              <a:ext cx="383438" cy="400110"/>
            </a:xfrm>
            <a:prstGeom prst="rect">
              <a:avLst/>
            </a:prstGeom>
            <a:noFill/>
          </p:spPr>
          <p:txBody>
            <a:bodyPr wrap="none" rtlCol="0">
              <a:spAutoFit/>
            </a:bodyPr>
            <a:lstStyle/>
            <a:p>
              <a:pPr algn="ctr"/>
              <a:r>
                <a:rPr lang="en-US" b="1" dirty="0">
                  <a:ln>
                    <a:solidFill>
                      <a:schemeClr val="tx1"/>
                    </a:solidFill>
                  </a:ln>
                  <a:solidFill>
                    <a:schemeClr val="bg1"/>
                  </a:solidFill>
                  <a:latin typeface="Arial" panose="020B0604020202020204" pitchFamily="34" charset="0"/>
                  <a:cs typeface="Arial" panose="020B0604020202020204" pitchFamily="34" charset="0"/>
                </a:rPr>
                <a:t>G</a:t>
              </a:r>
            </a:p>
          </p:txBody>
        </p:sp>
        <p:sp>
          <p:nvSpPr>
            <p:cNvPr id="16" name="TextBox 15"/>
            <p:cNvSpPr txBox="1"/>
            <p:nvPr/>
          </p:nvSpPr>
          <p:spPr>
            <a:xfrm>
              <a:off x="26880" y="2350980"/>
              <a:ext cx="356188" cy="400110"/>
            </a:xfrm>
            <a:prstGeom prst="rect">
              <a:avLst/>
            </a:prstGeom>
            <a:noFill/>
          </p:spPr>
          <p:txBody>
            <a:bodyPr wrap="none" rtlCol="0">
              <a:spAutoFit/>
            </a:bodyPr>
            <a:lstStyle/>
            <a:p>
              <a:pPr algn="ctr"/>
              <a:r>
                <a:rPr lang="en-US" b="1" dirty="0" smtClean="0">
                  <a:ln>
                    <a:solidFill>
                      <a:schemeClr val="tx1"/>
                    </a:solidFill>
                  </a:ln>
                  <a:solidFill>
                    <a:schemeClr val="bg1"/>
                  </a:solidFill>
                  <a:latin typeface="Arial" panose="020B0604020202020204" pitchFamily="34" charset="0"/>
                  <a:cs typeface="Arial" panose="020B0604020202020204" pitchFamily="34" charset="0"/>
                </a:rPr>
                <a:t>E</a:t>
              </a:r>
              <a:endParaRPr lang="en-US" b="1" dirty="0">
                <a:ln>
                  <a:solidFill>
                    <a:schemeClr val="tx1"/>
                  </a:solidFill>
                </a:ln>
                <a:solidFill>
                  <a:schemeClr val="bg1"/>
                </a:solidFill>
                <a:latin typeface="Arial" panose="020B0604020202020204" pitchFamily="34" charset="0"/>
                <a:cs typeface="Arial" panose="020B0604020202020204" pitchFamily="34" charset="0"/>
              </a:endParaRPr>
            </a:p>
          </p:txBody>
        </p:sp>
        <p:sp>
          <p:nvSpPr>
            <p:cNvPr id="19" name="TextBox 18"/>
            <p:cNvSpPr txBox="1"/>
            <p:nvPr/>
          </p:nvSpPr>
          <p:spPr>
            <a:xfrm>
              <a:off x="4880652" y="2350980"/>
              <a:ext cx="370614" cy="400110"/>
            </a:xfrm>
            <a:prstGeom prst="rect">
              <a:avLst/>
            </a:prstGeom>
            <a:noFill/>
          </p:spPr>
          <p:txBody>
            <a:bodyPr wrap="none" rtlCol="0">
              <a:spAutoFit/>
            </a:bodyPr>
            <a:lstStyle/>
            <a:p>
              <a:pPr algn="ctr"/>
              <a:r>
                <a:rPr lang="en-US" b="1" dirty="0">
                  <a:ln>
                    <a:solidFill>
                      <a:schemeClr val="tx1"/>
                    </a:solidFill>
                  </a:ln>
                  <a:solidFill>
                    <a:schemeClr val="bg1"/>
                  </a:solidFill>
                  <a:latin typeface="Arial" panose="020B0604020202020204" pitchFamily="34" charset="0"/>
                  <a:cs typeface="Arial" panose="020B0604020202020204" pitchFamily="34" charset="0"/>
                </a:rPr>
                <a:t>H</a:t>
              </a:r>
            </a:p>
          </p:txBody>
        </p:sp>
        <p:sp>
          <p:nvSpPr>
            <p:cNvPr id="20" name="TextBox 19"/>
            <p:cNvSpPr txBox="1"/>
            <p:nvPr/>
          </p:nvSpPr>
          <p:spPr>
            <a:xfrm>
              <a:off x="4880652" y="717120"/>
              <a:ext cx="370614" cy="400110"/>
            </a:xfrm>
            <a:prstGeom prst="rect">
              <a:avLst/>
            </a:prstGeom>
            <a:noFill/>
          </p:spPr>
          <p:txBody>
            <a:bodyPr wrap="none" rtlCol="0">
              <a:spAutoFit/>
            </a:bodyPr>
            <a:lstStyle/>
            <a:p>
              <a:pPr algn="ctr"/>
              <a:r>
                <a:rPr lang="en-US" b="1" dirty="0" smtClean="0">
                  <a:ln>
                    <a:solidFill>
                      <a:schemeClr val="tx1"/>
                    </a:solidFill>
                  </a:ln>
                  <a:solidFill>
                    <a:schemeClr val="bg1"/>
                  </a:solidFill>
                  <a:latin typeface="Arial" panose="020B0604020202020204" pitchFamily="34" charset="0"/>
                  <a:cs typeface="Arial" panose="020B0604020202020204" pitchFamily="34" charset="0"/>
                </a:rPr>
                <a:t>D</a:t>
              </a:r>
              <a:endParaRPr lang="en-US" b="1" dirty="0">
                <a:ln>
                  <a:solidFill>
                    <a:schemeClr val="tx1"/>
                  </a:solidFill>
                </a:ln>
                <a:solidFill>
                  <a:schemeClr val="bg1"/>
                </a:solidFill>
                <a:latin typeface="Arial" panose="020B0604020202020204" pitchFamily="34" charset="0"/>
                <a:cs typeface="Arial" panose="020B0604020202020204" pitchFamily="34" charset="0"/>
              </a:endParaRPr>
            </a:p>
          </p:txBody>
        </p:sp>
      </p:grpSp>
      <p:sp>
        <p:nvSpPr>
          <p:cNvPr id="31" name="TextBox 30"/>
          <p:cNvSpPr txBox="1"/>
          <p:nvPr/>
        </p:nvSpPr>
        <p:spPr>
          <a:xfrm>
            <a:off x="4120380" y="0"/>
            <a:ext cx="2509020" cy="338554"/>
          </a:xfrm>
          <a:prstGeom prst="rect">
            <a:avLst/>
          </a:prstGeom>
          <a:noFill/>
        </p:spPr>
        <p:txBody>
          <a:bodyPr wrap="none" rtlCol="0">
            <a:spAutoFit/>
          </a:bodyPr>
          <a:lstStyle/>
          <a:p>
            <a:r>
              <a:rPr lang="en-US" sz="1600" dirty="0" smtClean="0">
                <a:latin typeface="Arial"/>
                <a:cs typeface="Arial"/>
              </a:rPr>
              <a:t>Supplementary Figure S1</a:t>
            </a:r>
            <a:endParaRPr lang="en-US" sz="1600" dirty="0">
              <a:latin typeface="Arial"/>
              <a:cs typeface="Arial"/>
            </a:endParaRPr>
          </a:p>
        </p:txBody>
      </p:sp>
      <p:cxnSp>
        <p:nvCxnSpPr>
          <p:cNvPr id="23" name="Straight Arrow Connector 22"/>
          <p:cNvCxnSpPr/>
          <p:nvPr/>
        </p:nvCxnSpPr>
        <p:spPr>
          <a:xfrm flipH="1" flipV="1">
            <a:off x="1480456" y="3407142"/>
            <a:ext cx="43540" cy="54930"/>
          </a:xfrm>
          <a:prstGeom prst="straightConnector1">
            <a:avLst/>
          </a:prstGeom>
          <a:ln w="25400">
            <a:solidFill>
              <a:schemeClr val="bg1"/>
            </a:solidFill>
            <a:headEnd w="lg" len="lg"/>
            <a:tailEnd type="stealth" w="med"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flipV="1">
            <a:off x="1171574" y="3692890"/>
            <a:ext cx="43540" cy="54930"/>
          </a:xfrm>
          <a:prstGeom prst="straightConnector1">
            <a:avLst/>
          </a:prstGeom>
          <a:ln w="25400">
            <a:solidFill>
              <a:schemeClr val="bg1"/>
            </a:solidFill>
            <a:headEnd w="lg" len="lg"/>
            <a:tailEnd type="stealth" w="med"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flipV="1">
            <a:off x="3657604" y="1428748"/>
            <a:ext cx="43540" cy="54930"/>
          </a:xfrm>
          <a:prstGeom prst="straightConnector1">
            <a:avLst/>
          </a:prstGeom>
          <a:ln w="25400">
            <a:solidFill>
              <a:schemeClr val="bg1"/>
            </a:solidFill>
            <a:headEnd w="lg" len="lg"/>
            <a:tailEnd type="stealth" w="med"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flipV="1">
            <a:off x="4437975" y="1423724"/>
            <a:ext cx="43540" cy="54930"/>
          </a:xfrm>
          <a:prstGeom prst="straightConnector1">
            <a:avLst/>
          </a:prstGeom>
          <a:ln w="25400">
            <a:solidFill>
              <a:schemeClr val="bg1"/>
            </a:solidFill>
            <a:headEnd w="lg" len="lg"/>
            <a:tailEnd type="stealth" w="med"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337991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10500</TotalTime>
  <Words>287</Words>
  <Application>Microsoft Macintosh PowerPoint</Application>
  <PresentationFormat>Custom</PresentationFormat>
  <Paragraphs>10</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NIEHS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Suen, Alisa (NIH/NIEHS) [F]</dc:creator>
  <cp:lastModifiedBy>Carmen Williams</cp:lastModifiedBy>
  <cp:revision>393</cp:revision>
  <cp:lastPrinted>2016-02-02T21:41:02Z</cp:lastPrinted>
  <dcterms:created xsi:type="dcterms:W3CDTF">2015-08-25T18:33:57Z</dcterms:created>
  <dcterms:modified xsi:type="dcterms:W3CDTF">2016-03-11T15:06:44Z</dcterms:modified>
</cp:coreProperties>
</file>