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906000" type="A4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130" d="100"/>
          <a:sy n="130" d="100"/>
        </p:scale>
        <p:origin x="-2076" y="3294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80560-4910-4BE1-919F-2FA642BB319E}" type="datetimeFigureOut">
              <a:rPr lang="fr-FR" smtClean="0"/>
              <a:pPr/>
              <a:t>07/07/2016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552E8-D1D9-436B-B2EE-EB00E9311C7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80560-4910-4BE1-919F-2FA642BB319E}" type="datetimeFigureOut">
              <a:rPr lang="fr-FR" smtClean="0"/>
              <a:pPr/>
              <a:t>07/07/2016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552E8-D1D9-436B-B2EE-EB00E9311C7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3729037" y="529697"/>
            <a:ext cx="1157288" cy="1126807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57176" y="529697"/>
            <a:ext cx="3357563" cy="1126807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80560-4910-4BE1-919F-2FA642BB319E}" type="datetimeFigureOut">
              <a:rPr lang="fr-FR" smtClean="0"/>
              <a:pPr/>
              <a:t>07/07/2016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552E8-D1D9-436B-B2EE-EB00E9311C7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80560-4910-4BE1-919F-2FA642BB319E}" type="datetimeFigureOut">
              <a:rPr lang="fr-FR" smtClean="0"/>
              <a:pPr/>
              <a:t>07/07/2016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552E8-D1D9-436B-B2EE-EB00E9311C7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80560-4910-4BE1-919F-2FA642BB319E}" type="datetimeFigureOut">
              <a:rPr lang="fr-FR" smtClean="0"/>
              <a:pPr/>
              <a:t>07/07/2016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552E8-D1D9-436B-B2EE-EB00E9311C7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57176" y="3081867"/>
            <a:ext cx="2257425" cy="871590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628901" y="3081867"/>
            <a:ext cx="2257425" cy="871590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80560-4910-4BE1-919F-2FA642BB319E}" type="datetimeFigureOut">
              <a:rPr lang="fr-FR" smtClean="0"/>
              <a:pPr/>
              <a:t>07/07/2016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552E8-D1D9-436B-B2EE-EB00E9311C7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80560-4910-4BE1-919F-2FA642BB319E}" type="datetimeFigureOut">
              <a:rPr lang="fr-FR" smtClean="0"/>
              <a:pPr/>
              <a:t>07/07/2016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552E8-D1D9-436B-B2EE-EB00E9311C7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80560-4910-4BE1-919F-2FA642BB319E}" type="datetimeFigureOut">
              <a:rPr lang="fr-FR" smtClean="0"/>
              <a:pPr/>
              <a:t>07/07/2016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552E8-D1D9-436B-B2EE-EB00E9311C7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80560-4910-4BE1-919F-2FA642BB319E}" type="datetimeFigureOut">
              <a:rPr lang="fr-FR" smtClean="0"/>
              <a:pPr/>
              <a:t>07/07/2016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552E8-D1D9-436B-B2EE-EB00E9311C7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8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80560-4910-4BE1-919F-2FA642BB319E}" type="datetimeFigureOut">
              <a:rPr lang="fr-FR" smtClean="0"/>
              <a:pPr/>
              <a:t>07/07/2016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552E8-D1D9-436B-B2EE-EB00E9311C7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80560-4910-4BE1-919F-2FA642BB319E}" type="datetimeFigureOut">
              <a:rPr lang="fr-FR" smtClean="0"/>
              <a:pPr/>
              <a:t>07/07/2016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552E8-D1D9-436B-B2EE-EB00E9311C7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480560-4910-4BE1-919F-2FA642BB319E}" type="datetimeFigureOut">
              <a:rPr lang="fr-FR" smtClean="0"/>
              <a:pPr/>
              <a:t>07/07/2016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9181396"/>
            <a:ext cx="21717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9552E8-D1D9-436B-B2EE-EB00E9311C7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188640" y="470592"/>
            <a:ext cx="1044000" cy="46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 defTabSz="720000"/>
            <a:r>
              <a:rPr lang="fr-FR" sz="900" dirty="0" err="1" smtClean="0"/>
              <a:t>Preprocessed</a:t>
            </a:r>
            <a:r>
              <a:rPr lang="fr-FR" sz="900" dirty="0" smtClean="0"/>
              <a:t> and </a:t>
            </a:r>
            <a:r>
              <a:rPr lang="fr-FR" sz="900" dirty="0" err="1" smtClean="0"/>
              <a:t>filtered</a:t>
            </a:r>
            <a:r>
              <a:rPr lang="fr-FR" sz="900" dirty="0" smtClean="0"/>
              <a:t> </a:t>
            </a:r>
            <a:r>
              <a:rPr lang="fr-FR" sz="900" dirty="0" err="1" smtClean="0"/>
              <a:t>matrix</a:t>
            </a:r>
            <a:endParaRPr lang="fr-FR" sz="900" dirty="0" smtClean="0"/>
          </a:p>
          <a:p>
            <a:pPr algn="ctr" defTabSz="720000"/>
            <a:r>
              <a:rPr lang="fr-FR" sz="900" dirty="0" smtClean="0"/>
              <a:t>1718 variables</a:t>
            </a:r>
            <a:endParaRPr lang="fr-FR" sz="900" dirty="0"/>
          </a:p>
        </p:txBody>
      </p:sp>
      <p:sp>
        <p:nvSpPr>
          <p:cNvPr id="5" name="ZoneTexte 4"/>
          <p:cNvSpPr txBox="1"/>
          <p:nvPr/>
        </p:nvSpPr>
        <p:spPr>
          <a:xfrm>
            <a:off x="2852640" y="272592"/>
            <a:ext cx="900000" cy="36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900" dirty="0" smtClean="0"/>
              <a:t>PLS-DA A vs. E</a:t>
            </a:r>
          </a:p>
          <a:p>
            <a:pPr algn="ctr"/>
            <a:r>
              <a:rPr lang="fr-FR" sz="900" dirty="0" err="1" smtClean="0"/>
              <a:t>at</a:t>
            </a:r>
            <a:r>
              <a:rPr lang="fr-FR" sz="900" dirty="0" smtClean="0"/>
              <a:t> 9 </a:t>
            </a:r>
            <a:r>
              <a:rPr lang="fr-FR" sz="900" dirty="0" err="1" smtClean="0"/>
              <a:t>months</a:t>
            </a:r>
            <a:endParaRPr lang="fr-FR" sz="900" dirty="0"/>
          </a:p>
        </p:txBody>
      </p:sp>
      <p:sp>
        <p:nvSpPr>
          <p:cNvPr id="6" name="ZoneTexte 5"/>
          <p:cNvSpPr txBox="1"/>
          <p:nvPr/>
        </p:nvSpPr>
        <p:spPr>
          <a:xfrm>
            <a:off x="2852640" y="740592"/>
            <a:ext cx="1620000" cy="468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900" dirty="0" err="1" smtClean="0"/>
              <a:t>Feature</a:t>
            </a:r>
            <a:r>
              <a:rPr lang="fr-FR" sz="900" dirty="0" smtClean="0"/>
              <a:t> </a:t>
            </a:r>
            <a:r>
              <a:rPr lang="fr-FR" sz="900" dirty="0" err="1" smtClean="0"/>
              <a:t>selection</a:t>
            </a:r>
            <a:r>
              <a:rPr lang="fr-FR" sz="900" dirty="0" smtClean="0"/>
              <a:t> by </a:t>
            </a:r>
            <a:r>
              <a:rPr lang="fr-FR" sz="900" dirty="0" err="1" smtClean="0"/>
              <a:t>decreasing</a:t>
            </a:r>
            <a:r>
              <a:rPr lang="fr-FR" sz="900" dirty="0" smtClean="0"/>
              <a:t> VIP score in PLS-DA (</a:t>
            </a:r>
            <a:r>
              <a:rPr lang="fr-FR" sz="900" dirty="0" err="1" smtClean="0"/>
              <a:t>cut</a:t>
            </a:r>
            <a:r>
              <a:rPr lang="fr-FR" sz="900" dirty="0" smtClean="0"/>
              <a:t>-off: top 95) 95 variables</a:t>
            </a:r>
            <a:endParaRPr lang="fr-FR" sz="900" dirty="0"/>
          </a:p>
        </p:txBody>
      </p:sp>
      <p:sp>
        <p:nvSpPr>
          <p:cNvPr id="7" name="ZoneTexte 6"/>
          <p:cNvSpPr txBox="1"/>
          <p:nvPr/>
        </p:nvSpPr>
        <p:spPr>
          <a:xfrm>
            <a:off x="4697872" y="792000"/>
            <a:ext cx="864000" cy="36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900" dirty="0" smtClean="0"/>
              <a:t>PLS-DA A vs. E </a:t>
            </a:r>
            <a:r>
              <a:rPr lang="fr-FR" sz="900" dirty="0" err="1" smtClean="0"/>
              <a:t>at</a:t>
            </a:r>
            <a:r>
              <a:rPr lang="fr-FR" sz="900" dirty="0" smtClean="0"/>
              <a:t> 9 </a:t>
            </a:r>
            <a:r>
              <a:rPr lang="fr-FR" sz="900" dirty="0" err="1" smtClean="0"/>
              <a:t>months</a:t>
            </a:r>
            <a:endParaRPr lang="fr-FR" sz="900" dirty="0"/>
          </a:p>
        </p:txBody>
      </p:sp>
      <p:sp>
        <p:nvSpPr>
          <p:cNvPr id="8" name="ZoneTexte 7"/>
          <p:cNvSpPr txBox="1"/>
          <p:nvPr/>
        </p:nvSpPr>
        <p:spPr>
          <a:xfrm>
            <a:off x="179272" y="1872000"/>
            <a:ext cx="360000" cy="216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900" dirty="0" smtClean="0"/>
              <a:t>APCA</a:t>
            </a:r>
            <a:endParaRPr lang="fr-FR" sz="900" dirty="0"/>
          </a:p>
        </p:txBody>
      </p:sp>
      <p:sp>
        <p:nvSpPr>
          <p:cNvPr id="9" name="ZoneTexte 8"/>
          <p:cNvSpPr txBox="1"/>
          <p:nvPr/>
        </p:nvSpPr>
        <p:spPr>
          <a:xfrm>
            <a:off x="944256" y="1590232"/>
            <a:ext cx="1080000" cy="36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900" dirty="0" smtClean="0"/>
              <a:t>Time-point </a:t>
            </a:r>
            <a:r>
              <a:rPr lang="fr-FR" sz="900" dirty="0" err="1" smtClean="0"/>
              <a:t>matrix</a:t>
            </a:r>
            <a:endParaRPr lang="fr-FR" sz="900" dirty="0"/>
          </a:p>
          <a:p>
            <a:pPr algn="ctr"/>
            <a:r>
              <a:rPr lang="fr-FR" sz="900" dirty="0" smtClean="0"/>
              <a:t>1718 variables</a:t>
            </a:r>
            <a:endParaRPr lang="fr-FR" sz="900" dirty="0"/>
          </a:p>
        </p:txBody>
      </p:sp>
      <p:sp>
        <p:nvSpPr>
          <p:cNvPr id="10" name="ZoneTexte 9"/>
          <p:cNvSpPr txBox="1"/>
          <p:nvPr/>
        </p:nvSpPr>
        <p:spPr>
          <a:xfrm>
            <a:off x="944256" y="2052000"/>
            <a:ext cx="1080000" cy="360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900" dirty="0" smtClean="0"/>
              <a:t>Dose </a:t>
            </a:r>
            <a:r>
              <a:rPr lang="fr-FR" sz="900" dirty="0" err="1" smtClean="0"/>
              <a:t>matrix</a:t>
            </a:r>
            <a:endParaRPr lang="fr-FR" sz="900" dirty="0"/>
          </a:p>
          <a:p>
            <a:pPr algn="ctr"/>
            <a:r>
              <a:rPr lang="fr-FR" sz="900" dirty="0" smtClean="0"/>
              <a:t>1718 variables</a:t>
            </a:r>
            <a:endParaRPr lang="fr-FR" sz="900" dirty="0"/>
          </a:p>
        </p:txBody>
      </p:sp>
      <p:sp>
        <p:nvSpPr>
          <p:cNvPr id="11" name="ZoneTexte 10"/>
          <p:cNvSpPr txBox="1"/>
          <p:nvPr/>
        </p:nvSpPr>
        <p:spPr>
          <a:xfrm>
            <a:off x="2303272" y="1590232"/>
            <a:ext cx="2376000" cy="36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900" dirty="0" err="1" smtClean="0"/>
              <a:t>Feature</a:t>
            </a:r>
            <a:r>
              <a:rPr lang="fr-FR" sz="900" dirty="0" smtClean="0"/>
              <a:t> </a:t>
            </a:r>
            <a:r>
              <a:rPr lang="fr-FR" sz="900" dirty="0" err="1" smtClean="0"/>
              <a:t>selection</a:t>
            </a:r>
            <a:r>
              <a:rPr lang="fr-FR" sz="900" dirty="0" smtClean="0"/>
              <a:t> by </a:t>
            </a:r>
            <a:r>
              <a:rPr lang="fr-FR" sz="900" dirty="0" err="1" smtClean="0"/>
              <a:t>absolute</a:t>
            </a:r>
            <a:r>
              <a:rPr lang="fr-FR" sz="900" dirty="0" smtClean="0"/>
              <a:t> value of </a:t>
            </a:r>
            <a:r>
              <a:rPr lang="fr-FR" sz="900" dirty="0" err="1" smtClean="0"/>
              <a:t>loadings</a:t>
            </a:r>
            <a:r>
              <a:rPr lang="fr-FR" sz="900" dirty="0" smtClean="0"/>
              <a:t> in PCA (</a:t>
            </a:r>
            <a:r>
              <a:rPr lang="fr-FR" sz="900" dirty="0" err="1" smtClean="0"/>
              <a:t>cut</a:t>
            </a:r>
            <a:r>
              <a:rPr lang="fr-FR" sz="900" dirty="0" smtClean="0"/>
              <a:t>-off: &gt; ± 2SD) 121 variables</a:t>
            </a:r>
            <a:endParaRPr lang="fr-FR" sz="900" dirty="0"/>
          </a:p>
        </p:txBody>
      </p:sp>
      <p:sp>
        <p:nvSpPr>
          <p:cNvPr id="12" name="ZoneTexte 11"/>
          <p:cNvSpPr txBox="1"/>
          <p:nvPr/>
        </p:nvSpPr>
        <p:spPr>
          <a:xfrm>
            <a:off x="4976440" y="1590232"/>
            <a:ext cx="1602000" cy="36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900" dirty="0" smtClean="0"/>
              <a:t>PLS-DA 3 </a:t>
            </a:r>
            <a:r>
              <a:rPr lang="fr-FR" sz="900" dirty="0" err="1" smtClean="0"/>
              <a:t>months</a:t>
            </a:r>
            <a:r>
              <a:rPr lang="fr-FR" sz="900" dirty="0" smtClean="0"/>
              <a:t> vs. 6 </a:t>
            </a:r>
            <a:r>
              <a:rPr lang="fr-FR" sz="900" dirty="0" err="1" smtClean="0"/>
              <a:t>months</a:t>
            </a:r>
            <a:r>
              <a:rPr lang="fr-FR" sz="900" dirty="0" smtClean="0"/>
              <a:t> vs. 9 </a:t>
            </a:r>
            <a:r>
              <a:rPr lang="fr-FR" sz="900" dirty="0" err="1" smtClean="0"/>
              <a:t>months</a:t>
            </a:r>
            <a:r>
              <a:rPr lang="fr-FR" sz="900" dirty="0" smtClean="0"/>
              <a:t> for all doses</a:t>
            </a:r>
            <a:endParaRPr lang="fr-FR" sz="900" dirty="0"/>
          </a:p>
        </p:txBody>
      </p:sp>
      <p:sp>
        <p:nvSpPr>
          <p:cNvPr id="13" name="ZoneTexte 12"/>
          <p:cNvSpPr txBox="1"/>
          <p:nvPr/>
        </p:nvSpPr>
        <p:spPr>
          <a:xfrm>
            <a:off x="4040336" y="2160000"/>
            <a:ext cx="2520000" cy="216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900" dirty="0" smtClean="0"/>
              <a:t>PLS-DA A vs. B vs. C vs. D vs. E </a:t>
            </a:r>
            <a:r>
              <a:rPr lang="fr-FR" sz="900" dirty="0" err="1" smtClean="0"/>
              <a:t>at</a:t>
            </a:r>
            <a:r>
              <a:rPr lang="fr-FR" sz="900" dirty="0" smtClean="0"/>
              <a:t> all time points</a:t>
            </a:r>
            <a:endParaRPr lang="fr-FR" sz="900" dirty="0"/>
          </a:p>
        </p:txBody>
      </p:sp>
      <p:sp>
        <p:nvSpPr>
          <p:cNvPr id="14" name="ZoneTexte 13"/>
          <p:cNvSpPr txBox="1"/>
          <p:nvPr/>
        </p:nvSpPr>
        <p:spPr>
          <a:xfrm>
            <a:off x="4040336" y="2556000"/>
            <a:ext cx="2520000" cy="216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900" dirty="0" smtClean="0"/>
              <a:t>PLS-DA A vs. B vs. C vs. D </a:t>
            </a:r>
            <a:r>
              <a:rPr lang="fr-FR" sz="900" dirty="0" err="1" smtClean="0"/>
              <a:t>at</a:t>
            </a:r>
            <a:r>
              <a:rPr lang="fr-FR" sz="900" dirty="0" smtClean="0"/>
              <a:t> all time points</a:t>
            </a:r>
            <a:endParaRPr lang="fr-FR" sz="900" dirty="0"/>
          </a:p>
        </p:txBody>
      </p:sp>
      <p:sp>
        <p:nvSpPr>
          <p:cNvPr id="15" name="ZoneTexte 14"/>
          <p:cNvSpPr txBox="1"/>
          <p:nvPr/>
        </p:nvSpPr>
        <p:spPr>
          <a:xfrm>
            <a:off x="412768" y="3512672"/>
            <a:ext cx="1692000" cy="216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900" dirty="0" smtClean="0"/>
              <a:t>PLS-DA A vs. B </a:t>
            </a:r>
            <a:r>
              <a:rPr lang="fr-FR" sz="900" dirty="0" err="1" smtClean="0"/>
              <a:t>at</a:t>
            </a:r>
            <a:r>
              <a:rPr lang="fr-FR" sz="900" dirty="0" smtClean="0"/>
              <a:t> all time points</a:t>
            </a:r>
            <a:endParaRPr lang="fr-FR" sz="900" dirty="0"/>
          </a:p>
        </p:txBody>
      </p:sp>
      <p:sp>
        <p:nvSpPr>
          <p:cNvPr id="16" name="ZoneTexte 15"/>
          <p:cNvSpPr txBox="1"/>
          <p:nvPr/>
        </p:nvSpPr>
        <p:spPr>
          <a:xfrm>
            <a:off x="412768" y="3872736"/>
            <a:ext cx="1692000" cy="216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900" dirty="0" smtClean="0"/>
              <a:t>PLS-DA A vs. B </a:t>
            </a:r>
            <a:r>
              <a:rPr lang="fr-FR" sz="900" dirty="0" err="1" smtClean="0"/>
              <a:t>at</a:t>
            </a:r>
            <a:r>
              <a:rPr lang="fr-FR" sz="900" dirty="0" smtClean="0"/>
              <a:t> 3 </a:t>
            </a:r>
            <a:r>
              <a:rPr lang="fr-FR" sz="900" dirty="0" err="1" smtClean="0"/>
              <a:t>months</a:t>
            </a:r>
            <a:endParaRPr lang="fr-FR" sz="900" dirty="0"/>
          </a:p>
        </p:txBody>
      </p:sp>
      <p:sp>
        <p:nvSpPr>
          <p:cNvPr id="17" name="ZoneTexte 16"/>
          <p:cNvSpPr txBox="1"/>
          <p:nvPr/>
        </p:nvSpPr>
        <p:spPr>
          <a:xfrm>
            <a:off x="412768" y="4232776"/>
            <a:ext cx="1692000" cy="216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900" dirty="0" smtClean="0"/>
              <a:t>PLS-DA A vs. B </a:t>
            </a:r>
            <a:r>
              <a:rPr lang="fr-FR" sz="900" dirty="0" err="1" smtClean="0"/>
              <a:t>at</a:t>
            </a:r>
            <a:r>
              <a:rPr lang="fr-FR" sz="900" dirty="0" smtClean="0"/>
              <a:t> 6 </a:t>
            </a:r>
            <a:r>
              <a:rPr lang="fr-FR" sz="900" dirty="0" err="1" smtClean="0"/>
              <a:t>months</a:t>
            </a:r>
            <a:endParaRPr lang="fr-FR" sz="900" dirty="0"/>
          </a:p>
        </p:txBody>
      </p:sp>
      <p:sp>
        <p:nvSpPr>
          <p:cNvPr id="18" name="ZoneTexte 17"/>
          <p:cNvSpPr txBox="1"/>
          <p:nvPr/>
        </p:nvSpPr>
        <p:spPr>
          <a:xfrm>
            <a:off x="412768" y="4592816"/>
            <a:ext cx="1692000" cy="216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900" dirty="0" smtClean="0"/>
              <a:t>PLS-DA A vs. B </a:t>
            </a:r>
            <a:r>
              <a:rPr lang="fr-FR" sz="900" dirty="0" err="1" smtClean="0"/>
              <a:t>at</a:t>
            </a:r>
            <a:r>
              <a:rPr lang="fr-FR" sz="900" dirty="0" smtClean="0"/>
              <a:t> 9 </a:t>
            </a:r>
            <a:r>
              <a:rPr lang="fr-FR" sz="900" dirty="0" err="1" smtClean="0"/>
              <a:t>months</a:t>
            </a:r>
            <a:endParaRPr lang="fr-FR" sz="900" dirty="0"/>
          </a:p>
        </p:txBody>
      </p:sp>
      <p:sp>
        <p:nvSpPr>
          <p:cNvPr id="19" name="ZoneTexte 18"/>
          <p:cNvSpPr txBox="1"/>
          <p:nvPr/>
        </p:nvSpPr>
        <p:spPr>
          <a:xfrm>
            <a:off x="2384152" y="3440664"/>
            <a:ext cx="1836000" cy="36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900" dirty="0" err="1" smtClean="0"/>
              <a:t>Feature</a:t>
            </a:r>
            <a:r>
              <a:rPr lang="fr-FR" sz="900" dirty="0" smtClean="0"/>
              <a:t> </a:t>
            </a:r>
            <a:r>
              <a:rPr lang="fr-FR" sz="900" dirty="0" err="1" smtClean="0"/>
              <a:t>selection</a:t>
            </a:r>
            <a:r>
              <a:rPr lang="fr-FR" sz="900" dirty="0" smtClean="0"/>
              <a:t> by </a:t>
            </a:r>
            <a:r>
              <a:rPr lang="fr-FR" sz="900" dirty="0" err="1" smtClean="0"/>
              <a:t>decreasing</a:t>
            </a:r>
            <a:r>
              <a:rPr lang="fr-FR" sz="900" dirty="0" smtClean="0"/>
              <a:t> VIP score (</a:t>
            </a:r>
            <a:r>
              <a:rPr lang="fr-FR" sz="900" dirty="0" err="1" smtClean="0"/>
              <a:t>cut</a:t>
            </a:r>
            <a:r>
              <a:rPr lang="fr-FR" sz="900" dirty="0" smtClean="0"/>
              <a:t>-off: VIP&gt;1.2) 31 variables</a:t>
            </a:r>
            <a:endParaRPr lang="fr-FR" sz="900" dirty="0"/>
          </a:p>
        </p:txBody>
      </p:sp>
      <p:sp>
        <p:nvSpPr>
          <p:cNvPr id="20" name="ZoneTexte 19"/>
          <p:cNvSpPr txBox="1"/>
          <p:nvPr/>
        </p:nvSpPr>
        <p:spPr>
          <a:xfrm>
            <a:off x="2384152" y="4880864"/>
            <a:ext cx="1836000" cy="36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900" dirty="0" err="1" smtClean="0"/>
              <a:t>Feature</a:t>
            </a:r>
            <a:r>
              <a:rPr lang="fr-FR" sz="900" dirty="0" smtClean="0"/>
              <a:t> </a:t>
            </a:r>
            <a:r>
              <a:rPr lang="fr-FR" sz="900" dirty="0" err="1" smtClean="0"/>
              <a:t>selection</a:t>
            </a:r>
            <a:r>
              <a:rPr lang="fr-FR" sz="900" dirty="0" smtClean="0"/>
              <a:t> by </a:t>
            </a:r>
            <a:r>
              <a:rPr lang="fr-FR" sz="900" dirty="0" err="1" smtClean="0"/>
              <a:t>decreasing</a:t>
            </a:r>
            <a:r>
              <a:rPr lang="fr-FR" sz="900" dirty="0" smtClean="0"/>
              <a:t> VIP score (</a:t>
            </a:r>
            <a:r>
              <a:rPr lang="fr-FR" sz="900" dirty="0" err="1" smtClean="0"/>
              <a:t>cut</a:t>
            </a:r>
            <a:r>
              <a:rPr lang="fr-FR" sz="900" dirty="0" smtClean="0"/>
              <a:t>-off: VIP&gt;1.2)</a:t>
            </a:r>
            <a:r>
              <a:rPr lang="fr-FR" sz="900" dirty="0"/>
              <a:t> </a:t>
            </a:r>
            <a:r>
              <a:rPr lang="fr-FR" sz="900" dirty="0" smtClean="0"/>
              <a:t>26 variables</a:t>
            </a:r>
            <a:endParaRPr lang="fr-FR" sz="900" dirty="0"/>
          </a:p>
        </p:txBody>
      </p:sp>
      <p:sp>
        <p:nvSpPr>
          <p:cNvPr id="21" name="ZoneTexte 20"/>
          <p:cNvSpPr txBox="1"/>
          <p:nvPr/>
        </p:nvSpPr>
        <p:spPr>
          <a:xfrm>
            <a:off x="2384152" y="6321024"/>
            <a:ext cx="1836000" cy="36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900" dirty="0" err="1" smtClean="0"/>
              <a:t>Feature</a:t>
            </a:r>
            <a:r>
              <a:rPr lang="fr-FR" sz="900" dirty="0" smtClean="0"/>
              <a:t> </a:t>
            </a:r>
            <a:r>
              <a:rPr lang="fr-FR" sz="900" dirty="0" err="1" smtClean="0"/>
              <a:t>selection</a:t>
            </a:r>
            <a:r>
              <a:rPr lang="fr-FR" sz="900" dirty="0" smtClean="0"/>
              <a:t> by </a:t>
            </a:r>
            <a:r>
              <a:rPr lang="fr-FR" sz="900" dirty="0" err="1" smtClean="0"/>
              <a:t>decreasing</a:t>
            </a:r>
            <a:r>
              <a:rPr lang="fr-FR" sz="900" dirty="0" smtClean="0"/>
              <a:t> VIP score (</a:t>
            </a:r>
            <a:r>
              <a:rPr lang="fr-FR" sz="900" dirty="0" err="1" smtClean="0"/>
              <a:t>cut</a:t>
            </a:r>
            <a:r>
              <a:rPr lang="fr-FR" sz="900" dirty="0" smtClean="0"/>
              <a:t>-off: VIP&gt;1.2) 28 variables</a:t>
            </a:r>
            <a:endParaRPr lang="fr-FR" sz="900" dirty="0"/>
          </a:p>
        </p:txBody>
      </p:sp>
      <p:sp>
        <p:nvSpPr>
          <p:cNvPr id="22" name="ZoneTexte 21"/>
          <p:cNvSpPr txBox="1"/>
          <p:nvPr/>
        </p:nvSpPr>
        <p:spPr>
          <a:xfrm>
            <a:off x="880632" y="2633552"/>
            <a:ext cx="2376000" cy="360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900" dirty="0" err="1" smtClean="0"/>
              <a:t>Feature</a:t>
            </a:r>
            <a:r>
              <a:rPr lang="fr-FR" sz="900" dirty="0" smtClean="0"/>
              <a:t> </a:t>
            </a:r>
            <a:r>
              <a:rPr lang="fr-FR" sz="900" dirty="0" err="1" smtClean="0"/>
              <a:t>selection</a:t>
            </a:r>
            <a:r>
              <a:rPr lang="fr-FR" sz="900" dirty="0" smtClean="0"/>
              <a:t> by </a:t>
            </a:r>
            <a:r>
              <a:rPr lang="fr-FR" sz="900" dirty="0" err="1" smtClean="0"/>
              <a:t>absolute</a:t>
            </a:r>
            <a:r>
              <a:rPr lang="fr-FR" sz="900" dirty="0" smtClean="0"/>
              <a:t> value of </a:t>
            </a:r>
            <a:r>
              <a:rPr lang="fr-FR" sz="900" dirty="0" err="1" smtClean="0"/>
              <a:t>loadings</a:t>
            </a:r>
            <a:r>
              <a:rPr lang="fr-FR" sz="900" dirty="0" smtClean="0"/>
              <a:t> in PCA (</a:t>
            </a:r>
            <a:r>
              <a:rPr lang="fr-FR" sz="900" dirty="0" err="1" smtClean="0"/>
              <a:t>cut</a:t>
            </a:r>
            <a:r>
              <a:rPr lang="fr-FR" sz="900" dirty="0" smtClean="0"/>
              <a:t>-off: &gt; ± 2SD) 126 variables</a:t>
            </a:r>
            <a:endParaRPr lang="fr-FR" sz="900" dirty="0"/>
          </a:p>
        </p:txBody>
      </p:sp>
      <p:sp>
        <p:nvSpPr>
          <p:cNvPr id="23" name="ZoneTexte 22"/>
          <p:cNvSpPr txBox="1"/>
          <p:nvPr/>
        </p:nvSpPr>
        <p:spPr>
          <a:xfrm>
            <a:off x="412768" y="4952856"/>
            <a:ext cx="1692000" cy="216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900" dirty="0" smtClean="0"/>
              <a:t>PLS-DA A vs. C </a:t>
            </a:r>
            <a:r>
              <a:rPr lang="fr-FR" sz="900" dirty="0" err="1" smtClean="0"/>
              <a:t>at</a:t>
            </a:r>
            <a:r>
              <a:rPr lang="fr-FR" sz="900" dirty="0" smtClean="0"/>
              <a:t> all time points</a:t>
            </a:r>
            <a:endParaRPr lang="fr-FR" sz="900" dirty="0"/>
          </a:p>
        </p:txBody>
      </p:sp>
      <p:sp>
        <p:nvSpPr>
          <p:cNvPr id="24" name="ZoneTexte 23"/>
          <p:cNvSpPr txBox="1"/>
          <p:nvPr/>
        </p:nvSpPr>
        <p:spPr>
          <a:xfrm>
            <a:off x="412768" y="5312896"/>
            <a:ext cx="1692000" cy="216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900" dirty="0" smtClean="0"/>
              <a:t>PLS-DA A vs. C </a:t>
            </a:r>
            <a:r>
              <a:rPr lang="fr-FR" sz="900" dirty="0" err="1" smtClean="0"/>
              <a:t>at</a:t>
            </a:r>
            <a:r>
              <a:rPr lang="fr-FR" sz="900" dirty="0" smtClean="0"/>
              <a:t> 3 </a:t>
            </a:r>
            <a:r>
              <a:rPr lang="fr-FR" sz="900" dirty="0" err="1" smtClean="0"/>
              <a:t>months</a:t>
            </a:r>
            <a:endParaRPr lang="fr-FR" sz="900" dirty="0"/>
          </a:p>
        </p:txBody>
      </p:sp>
      <p:sp>
        <p:nvSpPr>
          <p:cNvPr id="25" name="ZoneTexte 24"/>
          <p:cNvSpPr txBox="1"/>
          <p:nvPr/>
        </p:nvSpPr>
        <p:spPr>
          <a:xfrm>
            <a:off x="412768" y="5672936"/>
            <a:ext cx="1692000" cy="216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900" dirty="0" smtClean="0"/>
              <a:t>PLS-DA A vs. C </a:t>
            </a:r>
            <a:r>
              <a:rPr lang="fr-FR" sz="900" dirty="0" err="1" smtClean="0"/>
              <a:t>at</a:t>
            </a:r>
            <a:r>
              <a:rPr lang="fr-FR" sz="900" dirty="0" smtClean="0"/>
              <a:t> 6 </a:t>
            </a:r>
            <a:r>
              <a:rPr lang="fr-FR" sz="900" dirty="0" err="1" smtClean="0"/>
              <a:t>months</a:t>
            </a:r>
            <a:endParaRPr lang="fr-FR" sz="900" dirty="0"/>
          </a:p>
        </p:txBody>
      </p:sp>
      <p:sp>
        <p:nvSpPr>
          <p:cNvPr id="26" name="ZoneTexte 25"/>
          <p:cNvSpPr txBox="1"/>
          <p:nvPr/>
        </p:nvSpPr>
        <p:spPr>
          <a:xfrm>
            <a:off x="412768" y="6032976"/>
            <a:ext cx="1692000" cy="216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900" dirty="0" smtClean="0"/>
              <a:t>PLS-DA A vs. C </a:t>
            </a:r>
            <a:r>
              <a:rPr lang="fr-FR" sz="900" dirty="0" err="1" smtClean="0"/>
              <a:t>at</a:t>
            </a:r>
            <a:r>
              <a:rPr lang="fr-FR" sz="900" dirty="0" smtClean="0"/>
              <a:t> 9 </a:t>
            </a:r>
            <a:r>
              <a:rPr lang="fr-FR" sz="900" dirty="0" err="1" smtClean="0"/>
              <a:t>months</a:t>
            </a:r>
            <a:endParaRPr lang="fr-FR" sz="900" dirty="0"/>
          </a:p>
        </p:txBody>
      </p:sp>
      <p:sp>
        <p:nvSpPr>
          <p:cNvPr id="27" name="ZoneTexte 26"/>
          <p:cNvSpPr txBox="1"/>
          <p:nvPr/>
        </p:nvSpPr>
        <p:spPr>
          <a:xfrm>
            <a:off x="412768" y="6393016"/>
            <a:ext cx="1692000" cy="216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900" dirty="0" smtClean="0"/>
              <a:t>PLS-DA A vs. D </a:t>
            </a:r>
            <a:r>
              <a:rPr lang="fr-FR" sz="900" dirty="0" err="1" smtClean="0"/>
              <a:t>at</a:t>
            </a:r>
            <a:r>
              <a:rPr lang="fr-FR" sz="900" dirty="0" smtClean="0"/>
              <a:t> all time points</a:t>
            </a:r>
            <a:endParaRPr lang="fr-FR" sz="900" dirty="0"/>
          </a:p>
        </p:txBody>
      </p:sp>
      <p:sp>
        <p:nvSpPr>
          <p:cNvPr id="28" name="ZoneTexte 27"/>
          <p:cNvSpPr txBox="1"/>
          <p:nvPr/>
        </p:nvSpPr>
        <p:spPr>
          <a:xfrm>
            <a:off x="412768" y="6753056"/>
            <a:ext cx="1692000" cy="216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900" dirty="0" smtClean="0"/>
              <a:t>PLS-DA A vs. D </a:t>
            </a:r>
            <a:r>
              <a:rPr lang="fr-FR" sz="900" dirty="0" err="1" smtClean="0"/>
              <a:t>at</a:t>
            </a:r>
            <a:r>
              <a:rPr lang="fr-FR" sz="900" dirty="0" smtClean="0"/>
              <a:t> 3 </a:t>
            </a:r>
            <a:r>
              <a:rPr lang="fr-FR" sz="900" dirty="0" err="1" smtClean="0"/>
              <a:t>months</a:t>
            </a:r>
            <a:endParaRPr lang="fr-FR" sz="900" dirty="0"/>
          </a:p>
        </p:txBody>
      </p:sp>
      <p:sp>
        <p:nvSpPr>
          <p:cNvPr id="29" name="ZoneTexte 28"/>
          <p:cNvSpPr txBox="1"/>
          <p:nvPr/>
        </p:nvSpPr>
        <p:spPr>
          <a:xfrm>
            <a:off x="412768" y="7113096"/>
            <a:ext cx="1692000" cy="216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900" dirty="0" smtClean="0"/>
              <a:t>PLS-DA A vs. D </a:t>
            </a:r>
            <a:r>
              <a:rPr lang="fr-FR" sz="900" dirty="0" err="1" smtClean="0"/>
              <a:t>at</a:t>
            </a:r>
            <a:r>
              <a:rPr lang="fr-FR" sz="900" dirty="0" smtClean="0"/>
              <a:t> 6 </a:t>
            </a:r>
            <a:r>
              <a:rPr lang="fr-FR" sz="900" dirty="0" err="1" smtClean="0"/>
              <a:t>months</a:t>
            </a:r>
            <a:endParaRPr lang="fr-FR" sz="900" dirty="0"/>
          </a:p>
        </p:txBody>
      </p:sp>
      <p:sp>
        <p:nvSpPr>
          <p:cNvPr id="30" name="ZoneTexte 29"/>
          <p:cNvSpPr txBox="1"/>
          <p:nvPr/>
        </p:nvSpPr>
        <p:spPr>
          <a:xfrm>
            <a:off x="412768" y="7473136"/>
            <a:ext cx="1692000" cy="216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900" dirty="0" smtClean="0"/>
              <a:t>PLS-DA A vs. D </a:t>
            </a:r>
            <a:r>
              <a:rPr lang="fr-FR" sz="900" dirty="0" err="1" smtClean="0"/>
              <a:t>at</a:t>
            </a:r>
            <a:r>
              <a:rPr lang="fr-FR" sz="900" dirty="0" smtClean="0"/>
              <a:t> 9 </a:t>
            </a:r>
            <a:r>
              <a:rPr lang="fr-FR" sz="900" dirty="0" err="1" smtClean="0"/>
              <a:t>months</a:t>
            </a:r>
            <a:endParaRPr lang="fr-FR" sz="900" dirty="0"/>
          </a:p>
        </p:txBody>
      </p:sp>
      <p:sp>
        <p:nvSpPr>
          <p:cNvPr id="31" name="ZoneTexte 30"/>
          <p:cNvSpPr txBox="1"/>
          <p:nvPr/>
        </p:nvSpPr>
        <p:spPr>
          <a:xfrm>
            <a:off x="412768" y="7833176"/>
            <a:ext cx="1692000" cy="216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900" dirty="0" smtClean="0"/>
              <a:t>PLS-DA A vs. E </a:t>
            </a:r>
            <a:r>
              <a:rPr lang="fr-FR" sz="900" dirty="0" err="1" smtClean="0"/>
              <a:t>at</a:t>
            </a:r>
            <a:r>
              <a:rPr lang="fr-FR" sz="900" dirty="0" smtClean="0"/>
              <a:t> all time points</a:t>
            </a:r>
            <a:endParaRPr lang="fr-FR" sz="900" dirty="0"/>
          </a:p>
        </p:txBody>
      </p:sp>
      <p:sp>
        <p:nvSpPr>
          <p:cNvPr id="32" name="ZoneTexte 31"/>
          <p:cNvSpPr txBox="1"/>
          <p:nvPr/>
        </p:nvSpPr>
        <p:spPr>
          <a:xfrm>
            <a:off x="412768" y="8193216"/>
            <a:ext cx="1692000" cy="216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900" dirty="0" smtClean="0"/>
              <a:t>PLS-DA A vs. E </a:t>
            </a:r>
            <a:r>
              <a:rPr lang="fr-FR" sz="900" dirty="0" err="1" smtClean="0"/>
              <a:t>at</a:t>
            </a:r>
            <a:r>
              <a:rPr lang="fr-FR" sz="900" dirty="0" smtClean="0"/>
              <a:t> 3 </a:t>
            </a:r>
            <a:r>
              <a:rPr lang="fr-FR" sz="900" dirty="0" err="1" smtClean="0"/>
              <a:t>months</a:t>
            </a:r>
            <a:endParaRPr lang="fr-FR" sz="900" dirty="0"/>
          </a:p>
        </p:txBody>
      </p:sp>
      <p:sp>
        <p:nvSpPr>
          <p:cNvPr id="33" name="ZoneTexte 32"/>
          <p:cNvSpPr txBox="1"/>
          <p:nvPr/>
        </p:nvSpPr>
        <p:spPr>
          <a:xfrm>
            <a:off x="412768" y="8553256"/>
            <a:ext cx="1692000" cy="216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900" dirty="0" smtClean="0"/>
              <a:t>PLS-DA A vs. E </a:t>
            </a:r>
            <a:r>
              <a:rPr lang="fr-FR" sz="900" dirty="0" err="1" smtClean="0"/>
              <a:t>at</a:t>
            </a:r>
            <a:r>
              <a:rPr lang="fr-FR" sz="900" dirty="0" smtClean="0"/>
              <a:t> 6 </a:t>
            </a:r>
            <a:r>
              <a:rPr lang="fr-FR" sz="900" dirty="0" err="1" smtClean="0"/>
              <a:t>months</a:t>
            </a:r>
            <a:endParaRPr lang="fr-FR" sz="900" dirty="0"/>
          </a:p>
        </p:txBody>
      </p:sp>
      <p:sp>
        <p:nvSpPr>
          <p:cNvPr id="34" name="ZoneTexte 33"/>
          <p:cNvSpPr txBox="1"/>
          <p:nvPr/>
        </p:nvSpPr>
        <p:spPr>
          <a:xfrm>
            <a:off x="412768" y="8913296"/>
            <a:ext cx="1692000" cy="216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900" dirty="0" smtClean="0"/>
              <a:t>PLS-DA A vs. E </a:t>
            </a:r>
            <a:r>
              <a:rPr lang="fr-FR" sz="900" dirty="0" err="1" smtClean="0"/>
              <a:t>at</a:t>
            </a:r>
            <a:r>
              <a:rPr lang="fr-FR" sz="900" dirty="0" smtClean="0"/>
              <a:t> 9 </a:t>
            </a:r>
            <a:r>
              <a:rPr lang="fr-FR" sz="900" dirty="0" err="1" smtClean="0"/>
              <a:t>months</a:t>
            </a:r>
            <a:endParaRPr lang="fr-FR" sz="900" dirty="0"/>
          </a:p>
        </p:txBody>
      </p:sp>
      <p:sp>
        <p:nvSpPr>
          <p:cNvPr id="35" name="ZoneTexte 34"/>
          <p:cNvSpPr txBox="1"/>
          <p:nvPr/>
        </p:nvSpPr>
        <p:spPr>
          <a:xfrm>
            <a:off x="4499256" y="4952856"/>
            <a:ext cx="684000" cy="216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900" dirty="0" err="1" smtClean="0"/>
              <a:t>Venn</a:t>
            </a:r>
            <a:r>
              <a:rPr lang="fr-FR" sz="900" dirty="0" smtClean="0"/>
              <a:t> </a:t>
            </a:r>
            <a:r>
              <a:rPr lang="fr-FR" sz="900" dirty="0" err="1" smtClean="0"/>
              <a:t>diagram</a:t>
            </a:r>
            <a:endParaRPr lang="fr-FR" sz="900" dirty="0"/>
          </a:p>
        </p:txBody>
      </p:sp>
      <p:sp>
        <p:nvSpPr>
          <p:cNvPr id="36" name="ZoneTexte 35"/>
          <p:cNvSpPr txBox="1"/>
          <p:nvPr/>
        </p:nvSpPr>
        <p:spPr>
          <a:xfrm>
            <a:off x="5408488" y="4844872"/>
            <a:ext cx="1152000" cy="468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900" dirty="0" smtClean="0"/>
              <a:t>Common </a:t>
            </a:r>
            <a:r>
              <a:rPr lang="fr-FR" sz="900" dirty="0" err="1" smtClean="0"/>
              <a:t>features</a:t>
            </a:r>
            <a:r>
              <a:rPr lang="fr-FR" sz="900" dirty="0" smtClean="0"/>
              <a:t> to </a:t>
            </a:r>
            <a:r>
              <a:rPr lang="fr-FR" sz="900" dirty="0" err="1" smtClean="0"/>
              <a:t>at</a:t>
            </a:r>
            <a:r>
              <a:rPr lang="fr-FR" sz="900" dirty="0" smtClean="0"/>
              <a:t> least 2 doses</a:t>
            </a:r>
          </a:p>
          <a:p>
            <a:pPr algn="ctr"/>
            <a:r>
              <a:rPr lang="fr-FR" sz="900" dirty="0" smtClean="0"/>
              <a:t>22 variables</a:t>
            </a:r>
            <a:endParaRPr lang="fr-FR" sz="900" dirty="0"/>
          </a:p>
        </p:txBody>
      </p:sp>
      <p:sp>
        <p:nvSpPr>
          <p:cNvPr id="37" name="ZoneTexte 36"/>
          <p:cNvSpPr txBox="1"/>
          <p:nvPr/>
        </p:nvSpPr>
        <p:spPr>
          <a:xfrm>
            <a:off x="2384160" y="8121184"/>
            <a:ext cx="1836000" cy="36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900" dirty="0" err="1" smtClean="0"/>
              <a:t>Feature</a:t>
            </a:r>
            <a:r>
              <a:rPr lang="fr-FR" sz="900" dirty="0" smtClean="0"/>
              <a:t> </a:t>
            </a:r>
            <a:r>
              <a:rPr lang="fr-FR" sz="900" dirty="0" err="1" smtClean="0"/>
              <a:t>selection</a:t>
            </a:r>
            <a:r>
              <a:rPr lang="fr-FR" sz="900" dirty="0" smtClean="0"/>
              <a:t> by </a:t>
            </a:r>
            <a:r>
              <a:rPr lang="fr-FR" sz="900" dirty="0" err="1" smtClean="0"/>
              <a:t>decreasing</a:t>
            </a:r>
            <a:r>
              <a:rPr lang="fr-FR" sz="900" dirty="0" smtClean="0"/>
              <a:t> VIP score (</a:t>
            </a:r>
            <a:r>
              <a:rPr lang="fr-FR" sz="900" dirty="0" err="1" smtClean="0"/>
              <a:t>cut</a:t>
            </a:r>
            <a:r>
              <a:rPr lang="fr-FR" sz="900" dirty="0" smtClean="0"/>
              <a:t>-off: VIP&gt;1.2) 23 variables</a:t>
            </a:r>
            <a:endParaRPr lang="fr-FR" sz="900" dirty="0"/>
          </a:p>
        </p:txBody>
      </p:sp>
      <p:sp>
        <p:nvSpPr>
          <p:cNvPr id="38" name="ZoneTexte 37"/>
          <p:cNvSpPr txBox="1"/>
          <p:nvPr/>
        </p:nvSpPr>
        <p:spPr>
          <a:xfrm>
            <a:off x="2384160" y="8481264"/>
            <a:ext cx="1836000" cy="36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900" dirty="0" err="1" smtClean="0"/>
              <a:t>Feature</a:t>
            </a:r>
            <a:r>
              <a:rPr lang="fr-FR" sz="900" dirty="0" smtClean="0"/>
              <a:t> </a:t>
            </a:r>
            <a:r>
              <a:rPr lang="fr-FR" sz="900" dirty="0" err="1" smtClean="0"/>
              <a:t>selection</a:t>
            </a:r>
            <a:r>
              <a:rPr lang="fr-FR" sz="900" dirty="0" smtClean="0"/>
              <a:t> by </a:t>
            </a:r>
            <a:r>
              <a:rPr lang="fr-FR" sz="900" dirty="0" err="1" smtClean="0"/>
              <a:t>decreasing</a:t>
            </a:r>
            <a:r>
              <a:rPr lang="fr-FR" sz="900" dirty="0" smtClean="0"/>
              <a:t> VIP score (</a:t>
            </a:r>
            <a:r>
              <a:rPr lang="fr-FR" sz="900" dirty="0" err="1" smtClean="0"/>
              <a:t>cut</a:t>
            </a:r>
            <a:r>
              <a:rPr lang="fr-FR" sz="900" dirty="0" smtClean="0"/>
              <a:t>-off: VIP&gt;1.2)</a:t>
            </a:r>
            <a:r>
              <a:rPr lang="fr-FR" sz="900" dirty="0"/>
              <a:t> </a:t>
            </a:r>
            <a:r>
              <a:rPr lang="fr-FR" sz="900" dirty="0" smtClean="0"/>
              <a:t>34 variables</a:t>
            </a:r>
            <a:endParaRPr lang="fr-FR" sz="900" dirty="0"/>
          </a:p>
        </p:txBody>
      </p:sp>
      <p:sp>
        <p:nvSpPr>
          <p:cNvPr id="39" name="ZoneTexte 38"/>
          <p:cNvSpPr txBox="1"/>
          <p:nvPr/>
        </p:nvSpPr>
        <p:spPr>
          <a:xfrm>
            <a:off x="2384160" y="8841304"/>
            <a:ext cx="1836000" cy="36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900" dirty="0" err="1" smtClean="0"/>
              <a:t>Feature</a:t>
            </a:r>
            <a:r>
              <a:rPr lang="fr-FR" sz="900" dirty="0" smtClean="0"/>
              <a:t> </a:t>
            </a:r>
            <a:r>
              <a:rPr lang="fr-FR" sz="900" dirty="0" err="1" smtClean="0"/>
              <a:t>selection</a:t>
            </a:r>
            <a:r>
              <a:rPr lang="fr-FR" sz="900" dirty="0" smtClean="0"/>
              <a:t> by </a:t>
            </a:r>
            <a:r>
              <a:rPr lang="fr-FR" sz="900" dirty="0" err="1" smtClean="0"/>
              <a:t>decreasing</a:t>
            </a:r>
            <a:r>
              <a:rPr lang="fr-FR" sz="900" dirty="0" smtClean="0"/>
              <a:t> VIP score (</a:t>
            </a:r>
            <a:r>
              <a:rPr lang="fr-FR" sz="900" dirty="0" err="1" smtClean="0"/>
              <a:t>cut</a:t>
            </a:r>
            <a:r>
              <a:rPr lang="fr-FR" sz="900" dirty="0" smtClean="0"/>
              <a:t>-off: VIP&gt;1.2) 29 variables</a:t>
            </a:r>
            <a:endParaRPr lang="fr-FR" sz="900" dirty="0"/>
          </a:p>
        </p:txBody>
      </p:sp>
      <p:sp>
        <p:nvSpPr>
          <p:cNvPr id="40" name="ZoneTexte 39"/>
          <p:cNvSpPr txBox="1"/>
          <p:nvPr/>
        </p:nvSpPr>
        <p:spPr>
          <a:xfrm>
            <a:off x="4508464" y="8553256"/>
            <a:ext cx="684000" cy="216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900" dirty="0" err="1" smtClean="0"/>
              <a:t>Venn</a:t>
            </a:r>
            <a:r>
              <a:rPr lang="fr-FR" sz="900" dirty="0" smtClean="0"/>
              <a:t> </a:t>
            </a:r>
            <a:r>
              <a:rPr lang="fr-FR" sz="900" dirty="0" err="1" smtClean="0"/>
              <a:t>diagram</a:t>
            </a:r>
            <a:endParaRPr lang="fr-FR" sz="900" dirty="0"/>
          </a:p>
        </p:txBody>
      </p:sp>
      <p:sp>
        <p:nvSpPr>
          <p:cNvPr id="41" name="ZoneTexte 40"/>
          <p:cNvSpPr txBox="1"/>
          <p:nvPr/>
        </p:nvSpPr>
        <p:spPr>
          <a:xfrm>
            <a:off x="5408488" y="8445272"/>
            <a:ext cx="1152000" cy="468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900" dirty="0" smtClean="0"/>
              <a:t>Common </a:t>
            </a:r>
            <a:r>
              <a:rPr lang="fr-FR" sz="900" dirty="0" err="1" smtClean="0"/>
              <a:t>features</a:t>
            </a:r>
            <a:r>
              <a:rPr lang="fr-FR" sz="900" dirty="0" smtClean="0"/>
              <a:t> to </a:t>
            </a:r>
            <a:r>
              <a:rPr lang="fr-FR" sz="900" dirty="0" err="1" smtClean="0"/>
              <a:t>at</a:t>
            </a:r>
            <a:r>
              <a:rPr lang="fr-FR" sz="900" dirty="0" smtClean="0"/>
              <a:t> least 2 </a:t>
            </a:r>
            <a:r>
              <a:rPr lang="fr-FR" sz="900" dirty="0" err="1" smtClean="0"/>
              <a:t>durations</a:t>
            </a:r>
            <a:endParaRPr lang="fr-FR" sz="900" dirty="0" smtClean="0"/>
          </a:p>
          <a:p>
            <a:pPr algn="ctr"/>
            <a:r>
              <a:rPr lang="fr-FR" sz="900" dirty="0" smtClean="0"/>
              <a:t>14 variables</a:t>
            </a:r>
            <a:endParaRPr lang="fr-FR" sz="900" dirty="0"/>
          </a:p>
        </p:txBody>
      </p:sp>
      <p:cxnSp>
        <p:nvCxnSpPr>
          <p:cNvPr id="43" name="Connecteur droit avec flèche 42"/>
          <p:cNvCxnSpPr/>
          <p:nvPr/>
        </p:nvCxnSpPr>
        <p:spPr>
          <a:xfrm flipV="1">
            <a:off x="1232640" y="704592"/>
            <a:ext cx="216000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cteur droit avec flèche 43"/>
          <p:cNvCxnSpPr/>
          <p:nvPr/>
        </p:nvCxnSpPr>
        <p:spPr>
          <a:xfrm>
            <a:off x="4481752" y="956592"/>
            <a:ext cx="216000" cy="48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ectangle 45"/>
          <p:cNvSpPr/>
          <p:nvPr/>
        </p:nvSpPr>
        <p:spPr>
          <a:xfrm>
            <a:off x="135000" y="128592"/>
            <a:ext cx="6588000" cy="115200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7" name="ZoneTexte 46"/>
          <p:cNvSpPr txBox="1"/>
          <p:nvPr/>
        </p:nvSpPr>
        <p:spPr>
          <a:xfrm>
            <a:off x="4968000" y="108000"/>
            <a:ext cx="184858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b="1" i="1" u="sng" dirty="0" err="1" smtClean="0"/>
              <a:t>Step</a:t>
            </a:r>
            <a:r>
              <a:rPr lang="fr-FR" sz="900" b="1" i="1" u="sng" dirty="0" smtClean="0"/>
              <a:t> 1: </a:t>
            </a:r>
            <a:r>
              <a:rPr lang="fr-FR" sz="900" b="1" i="1" u="sng" dirty="0" err="1" smtClean="0"/>
              <a:t>Comparison</a:t>
            </a:r>
            <a:r>
              <a:rPr lang="fr-FR" sz="900" b="1" i="1" u="sng" dirty="0" smtClean="0"/>
              <a:t> to 2013 </a:t>
            </a:r>
            <a:r>
              <a:rPr lang="fr-FR" sz="900" b="1" i="1" u="sng" dirty="0" err="1" smtClean="0"/>
              <a:t>cohort</a:t>
            </a:r>
            <a:endParaRPr lang="fr-FR" sz="900" b="1" i="1" u="sng" dirty="0"/>
          </a:p>
        </p:txBody>
      </p:sp>
      <p:cxnSp>
        <p:nvCxnSpPr>
          <p:cNvPr id="49" name="Connecteur droit avec flèche 48"/>
          <p:cNvCxnSpPr/>
          <p:nvPr/>
        </p:nvCxnSpPr>
        <p:spPr>
          <a:xfrm flipH="1">
            <a:off x="369368" y="936000"/>
            <a:ext cx="0" cy="9360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necteur droit 49"/>
          <p:cNvCxnSpPr/>
          <p:nvPr/>
        </p:nvCxnSpPr>
        <p:spPr>
          <a:xfrm>
            <a:off x="547968" y="1980000"/>
            <a:ext cx="18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necteur droit 50"/>
          <p:cNvCxnSpPr/>
          <p:nvPr/>
        </p:nvCxnSpPr>
        <p:spPr>
          <a:xfrm>
            <a:off x="727968" y="1767248"/>
            <a:ext cx="0" cy="468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necteur droit avec flèche 51"/>
          <p:cNvCxnSpPr/>
          <p:nvPr/>
        </p:nvCxnSpPr>
        <p:spPr>
          <a:xfrm>
            <a:off x="727968" y="1770232"/>
            <a:ext cx="216288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necteur droit avec flèche 52"/>
          <p:cNvCxnSpPr/>
          <p:nvPr/>
        </p:nvCxnSpPr>
        <p:spPr>
          <a:xfrm>
            <a:off x="727968" y="2232000"/>
            <a:ext cx="216288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angle 53"/>
          <p:cNvSpPr/>
          <p:nvPr/>
        </p:nvSpPr>
        <p:spPr>
          <a:xfrm>
            <a:off x="135000" y="1440000"/>
            <a:ext cx="6588000" cy="169200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5" name="ZoneTexte 54"/>
          <p:cNvSpPr txBox="1"/>
          <p:nvPr/>
        </p:nvSpPr>
        <p:spPr>
          <a:xfrm>
            <a:off x="3960000" y="2916000"/>
            <a:ext cx="283282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b="1" i="1" u="sng" dirty="0" err="1" smtClean="0"/>
              <a:t>Step</a:t>
            </a:r>
            <a:r>
              <a:rPr lang="fr-FR" sz="900" b="1" i="1" u="sng" dirty="0" smtClean="0"/>
              <a:t> 2: </a:t>
            </a:r>
            <a:r>
              <a:rPr lang="fr-FR" sz="900" b="1" i="1" u="sng" dirty="0" err="1" smtClean="0"/>
              <a:t>Separate</a:t>
            </a:r>
            <a:r>
              <a:rPr lang="fr-FR" sz="900" b="1" i="1" u="sng" dirty="0" smtClean="0"/>
              <a:t> </a:t>
            </a:r>
            <a:r>
              <a:rPr lang="fr-FR" sz="900" b="1" i="1" u="sng" dirty="0" err="1" smtClean="0"/>
              <a:t>analysis</a:t>
            </a:r>
            <a:r>
              <a:rPr lang="fr-FR" sz="900" b="1" i="1" u="sng" dirty="0" smtClean="0"/>
              <a:t> of time-point and dose </a:t>
            </a:r>
            <a:r>
              <a:rPr lang="fr-FR" sz="900" b="1" i="1" u="sng" dirty="0" err="1" smtClean="0"/>
              <a:t>effects</a:t>
            </a:r>
            <a:endParaRPr lang="fr-FR" sz="900" b="1" i="1" u="sng" dirty="0"/>
          </a:p>
        </p:txBody>
      </p:sp>
      <p:sp>
        <p:nvSpPr>
          <p:cNvPr id="56" name="ZoneTexte 55"/>
          <p:cNvSpPr txBox="1"/>
          <p:nvPr/>
        </p:nvSpPr>
        <p:spPr>
          <a:xfrm>
            <a:off x="2753560" y="98248"/>
            <a:ext cx="93166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i="1" dirty="0" smtClean="0"/>
              <a:t>Table 2, Panel A</a:t>
            </a:r>
            <a:endParaRPr lang="fr-FR" sz="900" i="1" dirty="0"/>
          </a:p>
        </p:txBody>
      </p:sp>
      <p:sp>
        <p:nvSpPr>
          <p:cNvPr id="57" name="ZoneTexte 56"/>
          <p:cNvSpPr txBox="1"/>
          <p:nvPr/>
        </p:nvSpPr>
        <p:spPr>
          <a:xfrm>
            <a:off x="4563339" y="648000"/>
            <a:ext cx="1646605" cy="1949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ts val="800"/>
              </a:lnSpc>
            </a:pPr>
            <a:r>
              <a:rPr lang="fr-FR" sz="900" i="1" dirty="0" smtClean="0"/>
              <a:t>Table 2, Panel A; Fig. 1, Panel A</a:t>
            </a:r>
            <a:endParaRPr lang="fr-FR" sz="900" i="1" dirty="0"/>
          </a:p>
        </p:txBody>
      </p:sp>
      <p:sp>
        <p:nvSpPr>
          <p:cNvPr id="58" name="Rectangle 57"/>
          <p:cNvSpPr/>
          <p:nvPr/>
        </p:nvSpPr>
        <p:spPr>
          <a:xfrm>
            <a:off x="135000" y="3296816"/>
            <a:ext cx="6588000" cy="5976664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9" name="ZoneTexte 58"/>
          <p:cNvSpPr txBox="1"/>
          <p:nvPr/>
        </p:nvSpPr>
        <p:spPr>
          <a:xfrm>
            <a:off x="4608000" y="3276000"/>
            <a:ext cx="221246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b="1" i="1" u="sng" dirty="0" err="1" smtClean="0"/>
              <a:t>Step</a:t>
            </a:r>
            <a:r>
              <a:rPr lang="fr-FR" sz="900" b="1" i="1" u="sng" dirty="0" smtClean="0"/>
              <a:t> 3: </a:t>
            </a:r>
            <a:r>
              <a:rPr lang="fr-FR" sz="900" b="1" i="1" u="sng" dirty="0" err="1" smtClean="0"/>
              <a:t>Refined</a:t>
            </a:r>
            <a:r>
              <a:rPr lang="fr-FR" sz="900" b="1" i="1" u="sng" dirty="0" smtClean="0"/>
              <a:t> </a:t>
            </a:r>
            <a:r>
              <a:rPr lang="fr-FR" sz="900" b="1" i="1" u="sng" dirty="0" err="1" smtClean="0"/>
              <a:t>analysis</a:t>
            </a:r>
            <a:r>
              <a:rPr lang="fr-FR" sz="900" b="1" i="1" u="sng" dirty="0" smtClean="0"/>
              <a:t> of the dose </a:t>
            </a:r>
            <a:r>
              <a:rPr lang="fr-FR" sz="900" b="1" i="1" u="sng" dirty="0" err="1" smtClean="0"/>
              <a:t>effect</a:t>
            </a:r>
            <a:endParaRPr lang="fr-FR" sz="900" b="1" i="1" u="sng" dirty="0"/>
          </a:p>
        </p:txBody>
      </p:sp>
      <p:cxnSp>
        <p:nvCxnSpPr>
          <p:cNvPr id="60" name="Connecteur droit avec flèche 59"/>
          <p:cNvCxnSpPr/>
          <p:nvPr/>
        </p:nvCxnSpPr>
        <p:spPr>
          <a:xfrm>
            <a:off x="2024256" y="1770232"/>
            <a:ext cx="288000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Connecteur droit avec flèche 60"/>
          <p:cNvCxnSpPr/>
          <p:nvPr/>
        </p:nvCxnSpPr>
        <p:spPr>
          <a:xfrm>
            <a:off x="4688408" y="1770232"/>
            <a:ext cx="288000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Connecteur droit avec flèche 61"/>
          <p:cNvCxnSpPr/>
          <p:nvPr/>
        </p:nvCxnSpPr>
        <p:spPr>
          <a:xfrm flipH="1">
            <a:off x="1511272" y="2412000"/>
            <a:ext cx="0" cy="2160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Connecteur droit 62"/>
          <p:cNvCxnSpPr/>
          <p:nvPr/>
        </p:nvCxnSpPr>
        <p:spPr>
          <a:xfrm>
            <a:off x="223912" y="2810808"/>
            <a:ext cx="0" cy="6282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Connecteur droit avec flèche 63"/>
          <p:cNvCxnSpPr/>
          <p:nvPr/>
        </p:nvCxnSpPr>
        <p:spPr>
          <a:xfrm flipV="1">
            <a:off x="232560" y="3620672"/>
            <a:ext cx="180000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Connecteur droit 64"/>
          <p:cNvCxnSpPr/>
          <p:nvPr/>
        </p:nvCxnSpPr>
        <p:spPr>
          <a:xfrm flipH="1" flipV="1">
            <a:off x="232560" y="2813792"/>
            <a:ext cx="64807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ZoneTexte 65"/>
          <p:cNvSpPr txBox="1"/>
          <p:nvPr/>
        </p:nvSpPr>
        <p:spPr>
          <a:xfrm>
            <a:off x="5840536" y="1980000"/>
            <a:ext cx="843501" cy="2160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i="1" dirty="0" smtClean="0"/>
              <a:t>Fig. 2, Panel A</a:t>
            </a:r>
            <a:endParaRPr lang="fr-FR" sz="900" i="1" dirty="0"/>
          </a:p>
        </p:txBody>
      </p:sp>
      <p:sp>
        <p:nvSpPr>
          <p:cNvPr id="67" name="ZoneTexte 66"/>
          <p:cNvSpPr txBox="1"/>
          <p:nvPr/>
        </p:nvSpPr>
        <p:spPr>
          <a:xfrm>
            <a:off x="5840536" y="2376000"/>
            <a:ext cx="8386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i="1" dirty="0" smtClean="0"/>
              <a:t>Fig. 2, Panel B</a:t>
            </a:r>
            <a:endParaRPr lang="fr-FR" sz="900" i="1" dirty="0"/>
          </a:p>
        </p:txBody>
      </p:sp>
      <p:sp>
        <p:nvSpPr>
          <p:cNvPr id="68" name="ZoneTexte 67"/>
          <p:cNvSpPr txBox="1"/>
          <p:nvPr/>
        </p:nvSpPr>
        <p:spPr>
          <a:xfrm>
            <a:off x="6264000" y="7416000"/>
            <a:ext cx="43633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i="1" dirty="0" smtClean="0"/>
              <a:t>Fig. 3</a:t>
            </a:r>
            <a:endParaRPr lang="fr-FR" sz="900" i="1" dirty="0"/>
          </a:p>
        </p:txBody>
      </p:sp>
      <p:sp>
        <p:nvSpPr>
          <p:cNvPr id="69" name="ZoneTexte 68"/>
          <p:cNvSpPr txBox="1"/>
          <p:nvPr/>
        </p:nvSpPr>
        <p:spPr>
          <a:xfrm>
            <a:off x="799976" y="3332816"/>
            <a:ext cx="92685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i="1" dirty="0" smtClean="0"/>
              <a:t>Table 2, panel B</a:t>
            </a:r>
            <a:endParaRPr lang="fr-FR" sz="900" i="1" dirty="0"/>
          </a:p>
        </p:txBody>
      </p:sp>
      <p:cxnSp>
        <p:nvCxnSpPr>
          <p:cNvPr id="70" name="Connecteur droit avec flèche 69"/>
          <p:cNvCxnSpPr/>
          <p:nvPr/>
        </p:nvCxnSpPr>
        <p:spPr>
          <a:xfrm>
            <a:off x="3824312" y="2268000"/>
            <a:ext cx="216304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Connecteur droit avec flèche 70"/>
          <p:cNvCxnSpPr/>
          <p:nvPr/>
        </p:nvCxnSpPr>
        <p:spPr>
          <a:xfrm>
            <a:off x="3824032" y="2664000"/>
            <a:ext cx="216304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Connecteur droit 71"/>
          <p:cNvCxnSpPr/>
          <p:nvPr/>
        </p:nvCxnSpPr>
        <p:spPr>
          <a:xfrm>
            <a:off x="3815272" y="2268000"/>
            <a:ext cx="0" cy="54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Connecteur droit 72"/>
          <p:cNvCxnSpPr/>
          <p:nvPr/>
        </p:nvCxnSpPr>
        <p:spPr>
          <a:xfrm flipV="1">
            <a:off x="3256632" y="2813792"/>
            <a:ext cx="55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Connecteur droit avec flèche 73"/>
          <p:cNvCxnSpPr/>
          <p:nvPr/>
        </p:nvCxnSpPr>
        <p:spPr>
          <a:xfrm flipV="1">
            <a:off x="232560" y="3980816"/>
            <a:ext cx="180000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Connecteur droit avec flèche 74"/>
          <p:cNvCxnSpPr/>
          <p:nvPr/>
        </p:nvCxnSpPr>
        <p:spPr>
          <a:xfrm flipV="1">
            <a:off x="232560" y="4340816"/>
            <a:ext cx="180000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Connecteur droit avec flèche 75"/>
          <p:cNvCxnSpPr/>
          <p:nvPr/>
        </p:nvCxnSpPr>
        <p:spPr>
          <a:xfrm flipV="1">
            <a:off x="232560" y="4700816"/>
            <a:ext cx="180000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Connecteur droit avec flèche 76"/>
          <p:cNvCxnSpPr/>
          <p:nvPr/>
        </p:nvCxnSpPr>
        <p:spPr>
          <a:xfrm flipV="1">
            <a:off x="232560" y="5060816"/>
            <a:ext cx="180000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Connecteur droit avec flèche 77"/>
          <p:cNvCxnSpPr/>
          <p:nvPr/>
        </p:nvCxnSpPr>
        <p:spPr>
          <a:xfrm flipV="1">
            <a:off x="232560" y="5420816"/>
            <a:ext cx="180000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Connecteur droit avec flèche 78"/>
          <p:cNvCxnSpPr/>
          <p:nvPr/>
        </p:nvCxnSpPr>
        <p:spPr>
          <a:xfrm flipV="1">
            <a:off x="232560" y="5780816"/>
            <a:ext cx="180000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Connecteur droit avec flèche 79"/>
          <p:cNvCxnSpPr/>
          <p:nvPr/>
        </p:nvCxnSpPr>
        <p:spPr>
          <a:xfrm flipV="1">
            <a:off x="232560" y="6140816"/>
            <a:ext cx="180000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Connecteur droit avec flèche 80"/>
          <p:cNvCxnSpPr/>
          <p:nvPr/>
        </p:nvCxnSpPr>
        <p:spPr>
          <a:xfrm flipV="1">
            <a:off x="232560" y="6500816"/>
            <a:ext cx="180000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Connecteur droit avec flèche 81"/>
          <p:cNvCxnSpPr/>
          <p:nvPr/>
        </p:nvCxnSpPr>
        <p:spPr>
          <a:xfrm flipV="1">
            <a:off x="232560" y="6860816"/>
            <a:ext cx="180000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Connecteur droit avec flèche 82"/>
          <p:cNvCxnSpPr/>
          <p:nvPr/>
        </p:nvCxnSpPr>
        <p:spPr>
          <a:xfrm flipV="1">
            <a:off x="232560" y="7220816"/>
            <a:ext cx="180000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Connecteur droit avec flèche 83"/>
          <p:cNvCxnSpPr/>
          <p:nvPr/>
        </p:nvCxnSpPr>
        <p:spPr>
          <a:xfrm flipV="1">
            <a:off x="232560" y="7580816"/>
            <a:ext cx="180000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Connecteur droit avec flèche 84"/>
          <p:cNvCxnSpPr/>
          <p:nvPr/>
        </p:nvCxnSpPr>
        <p:spPr>
          <a:xfrm flipV="1">
            <a:off x="232560" y="7940816"/>
            <a:ext cx="180000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Connecteur droit avec flèche 85"/>
          <p:cNvCxnSpPr/>
          <p:nvPr/>
        </p:nvCxnSpPr>
        <p:spPr>
          <a:xfrm flipV="1">
            <a:off x="232560" y="8300816"/>
            <a:ext cx="180000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Connecteur droit avec flèche 86"/>
          <p:cNvCxnSpPr/>
          <p:nvPr/>
        </p:nvCxnSpPr>
        <p:spPr>
          <a:xfrm flipV="1">
            <a:off x="232560" y="8660816"/>
            <a:ext cx="180000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Connecteur droit avec flèche 87"/>
          <p:cNvCxnSpPr/>
          <p:nvPr/>
        </p:nvCxnSpPr>
        <p:spPr>
          <a:xfrm flipV="1">
            <a:off x="232560" y="9092816"/>
            <a:ext cx="180000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Connecteur droit avec flèche 88"/>
          <p:cNvCxnSpPr/>
          <p:nvPr/>
        </p:nvCxnSpPr>
        <p:spPr>
          <a:xfrm>
            <a:off x="2104768" y="3620816"/>
            <a:ext cx="288000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Connecteur droit avec flèche 89"/>
          <p:cNvCxnSpPr/>
          <p:nvPr/>
        </p:nvCxnSpPr>
        <p:spPr>
          <a:xfrm>
            <a:off x="2104768" y="5060816"/>
            <a:ext cx="288000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Connecteur droit avec flèche 90"/>
          <p:cNvCxnSpPr/>
          <p:nvPr/>
        </p:nvCxnSpPr>
        <p:spPr>
          <a:xfrm>
            <a:off x="2104768" y="6500816"/>
            <a:ext cx="288000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Connecteur droit avec flèche 91"/>
          <p:cNvCxnSpPr/>
          <p:nvPr/>
        </p:nvCxnSpPr>
        <p:spPr>
          <a:xfrm>
            <a:off x="2104768" y="8300816"/>
            <a:ext cx="288000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Connecteur droit avec flèche 92"/>
          <p:cNvCxnSpPr/>
          <p:nvPr/>
        </p:nvCxnSpPr>
        <p:spPr>
          <a:xfrm>
            <a:off x="2104768" y="8660816"/>
            <a:ext cx="288000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Connecteur droit avec flèche 93"/>
          <p:cNvCxnSpPr/>
          <p:nvPr/>
        </p:nvCxnSpPr>
        <p:spPr>
          <a:xfrm>
            <a:off x="2104768" y="9020816"/>
            <a:ext cx="288000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Connecteur droit avec flèche 94"/>
          <p:cNvCxnSpPr/>
          <p:nvPr/>
        </p:nvCxnSpPr>
        <p:spPr>
          <a:xfrm>
            <a:off x="4220384" y="5060816"/>
            <a:ext cx="270000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Connecteur droit avec flèche 95"/>
          <p:cNvCxnSpPr/>
          <p:nvPr/>
        </p:nvCxnSpPr>
        <p:spPr>
          <a:xfrm>
            <a:off x="5192464" y="5060816"/>
            <a:ext cx="216000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Connecteur droit 96"/>
          <p:cNvCxnSpPr/>
          <p:nvPr/>
        </p:nvCxnSpPr>
        <p:spPr>
          <a:xfrm flipV="1">
            <a:off x="4229256" y="3620816"/>
            <a:ext cx="59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Connecteur droit 97"/>
          <p:cNvCxnSpPr/>
          <p:nvPr/>
        </p:nvCxnSpPr>
        <p:spPr>
          <a:xfrm flipV="1">
            <a:off x="4229256" y="6500816"/>
            <a:ext cx="59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Connecteur droit avec flèche 98"/>
          <p:cNvCxnSpPr/>
          <p:nvPr/>
        </p:nvCxnSpPr>
        <p:spPr>
          <a:xfrm>
            <a:off x="4823256" y="3620816"/>
            <a:ext cx="0" cy="13320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Connecteur droit avec flèche 99"/>
          <p:cNvCxnSpPr/>
          <p:nvPr/>
        </p:nvCxnSpPr>
        <p:spPr>
          <a:xfrm flipV="1">
            <a:off x="4823256" y="5168856"/>
            <a:ext cx="8384" cy="13320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Connecteur droit avec flèche 100"/>
          <p:cNvCxnSpPr/>
          <p:nvPr/>
        </p:nvCxnSpPr>
        <p:spPr>
          <a:xfrm>
            <a:off x="4222056" y="8660816"/>
            <a:ext cx="270000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Connecteur droit avec flèche 101"/>
          <p:cNvCxnSpPr/>
          <p:nvPr/>
        </p:nvCxnSpPr>
        <p:spPr>
          <a:xfrm>
            <a:off x="5192464" y="8660816"/>
            <a:ext cx="216000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Connecteur droit 102"/>
          <p:cNvCxnSpPr/>
          <p:nvPr/>
        </p:nvCxnSpPr>
        <p:spPr>
          <a:xfrm flipV="1">
            <a:off x="4229256" y="8300816"/>
            <a:ext cx="59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Connecteur droit 103"/>
          <p:cNvCxnSpPr/>
          <p:nvPr/>
        </p:nvCxnSpPr>
        <p:spPr>
          <a:xfrm flipV="1">
            <a:off x="4229256" y="9020816"/>
            <a:ext cx="59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Connecteur droit avec flèche 104"/>
          <p:cNvCxnSpPr/>
          <p:nvPr/>
        </p:nvCxnSpPr>
        <p:spPr>
          <a:xfrm>
            <a:off x="4823256" y="8301232"/>
            <a:ext cx="0" cy="2520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Connecteur droit avec flèche 105"/>
          <p:cNvCxnSpPr/>
          <p:nvPr/>
        </p:nvCxnSpPr>
        <p:spPr>
          <a:xfrm flipV="1">
            <a:off x="4823256" y="8769256"/>
            <a:ext cx="0" cy="2520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Connecteur droit avec flèche 106"/>
          <p:cNvCxnSpPr/>
          <p:nvPr/>
        </p:nvCxnSpPr>
        <p:spPr>
          <a:xfrm>
            <a:off x="5975272" y="5312816"/>
            <a:ext cx="0" cy="22680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Connecteur droit avec flèche 107"/>
          <p:cNvCxnSpPr/>
          <p:nvPr/>
        </p:nvCxnSpPr>
        <p:spPr>
          <a:xfrm flipH="1" flipV="1">
            <a:off x="5975272" y="7956000"/>
            <a:ext cx="0" cy="4860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ZoneTexte 108"/>
          <p:cNvSpPr txBox="1"/>
          <p:nvPr/>
        </p:nvSpPr>
        <p:spPr>
          <a:xfrm>
            <a:off x="81000" y="9273480"/>
            <a:ext cx="669600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1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</a:t>
            </a:r>
            <a:r>
              <a:rPr lang="fr-FR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Fig. </a:t>
            </a:r>
            <a:r>
              <a:rPr lang="fr-FR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fr-FR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Descriptive flow chart for </a:t>
            </a:r>
            <a:r>
              <a:rPr lang="fr-FR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statistical</a:t>
            </a:r>
            <a:r>
              <a:rPr lang="fr-FR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analyses and </a:t>
            </a:r>
            <a:r>
              <a:rPr lang="fr-FR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features</a:t>
            </a:r>
            <a:r>
              <a:rPr lang="fr-FR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selection</a:t>
            </a:r>
            <a:r>
              <a:rPr lang="fr-FR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applied</a:t>
            </a:r>
            <a:r>
              <a:rPr lang="fr-FR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in the </a:t>
            </a:r>
            <a:r>
              <a:rPr lang="fr-FR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present</a:t>
            </a:r>
            <a:r>
              <a:rPr lang="fr-FR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study</a:t>
            </a:r>
            <a:r>
              <a:rPr lang="fr-FR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PLS-DA, Partial Least Square Discriminant </a:t>
            </a:r>
            <a:r>
              <a:rPr lang="fr-FR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Analysis</a:t>
            </a:r>
            <a:r>
              <a:rPr lang="fr-FR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APCA, ANOVA Principal Component </a:t>
            </a:r>
            <a:r>
              <a:rPr lang="fr-FR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Analysis</a:t>
            </a:r>
            <a:r>
              <a:rPr lang="fr-FR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A, control rats; Dose B, 0.015 </a:t>
            </a:r>
            <a:r>
              <a:rPr lang="fr-FR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mg.L</a:t>
            </a:r>
            <a:r>
              <a:rPr lang="fr-FR" sz="11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-1</a:t>
            </a:r>
            <a:r>
              <a:rPr lang="fr-FR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Dose C, 0.15 </a:t>
            </a:r>
            <a:r>
              <a:rPr lang="fr-FR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mg.L</a:t>
            </a:r>
            <a:r>
              <a:rPr lang="fr-FR" sz="11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-1</a:t>
            </a:r>
            <a:r>
              <a:rPr lang="fr-FR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Dose D, 1.5 </a:t>
            </a:r>
            <a:r>
              <a:rPr lang="fr-FR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mg.L</a:t>
            </a:r>
            <a:r>
              <a:rPr lang="fr-FR" sz="11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-1</a:t>
            </a:r>
            <a:r>
              <a:rPr lang="fr-FR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Dose E, 40 </a:t>
            </a:r>
            <a:r>
              <a:rPr lang="fr-FR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mg.L</a:t>
            </a:r>
            <a:r>
              <a:rPr lang="fr-FR" sz="11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-1</a:t>
            </a:r>
            <a:r>
              <a:rPr lang="fr-FR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fr-FR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0" name="ZoneTexte 109"/>
          <p:cNvSpPr txBox="1"/>
          <p:nvPr/>
        </p:nvSpPr>
        <p:spPr>
          <a:xfrm>
            <a:off x="1448640" y="470592"/>
            <a:ext cx="972000" cy="46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900" dirty="0" err="1" smtClean="0"/>
              <a:t>Subset</a:t>
            </a:r>
            <a:r>
              <a:rPr lang="fr-FR" sz="900" dirty="0" smtClean="0"/>
              <a:t> of rats (groups A and E) 1718 variables</a:t>
            </a:r>
            <a:endParaRPr lang="fr-FR" sz="900" dirty="0"/>
          </a:p>
        </p:txBody>
      </p:sp>
      <p:sp>
        <p:nvSpPr>
          <p:cNvPr id="112" name="ZoneTexte 111"/>
          <p:cNvSpPr txBox="1"/>
          <p:nvPr/>
        </p:nvSpPr>
        <p:spPr>
          <a:xfrm>
            <a:off x="5777896" y="792000"/>
            <a:ext cx="8640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900" dirty="0" err="1" smtClean="0"/>
              <a:t>Same</a:t>
            </a:r>
            <a:r>
              <a:rPr lang="fr-FR" sz="900" dirty="0" smtClean="0"/>
              <a:t> PLS-DA in 2013 </a:t>
            </a:r>
            <a:r>
              <a:rPr lang="fr-FR" sz="900" dirty="0" err="1" smtClean="0"/>
              <a:t>cohort</a:t>
            </a:r>
            <a:endParaRPr lang="fr-FR" sz="900" dirty="0"/>
          </a:p>
        </p:txBody>
      </p:sp>
      <p:cxnSp>
        <p:nvCxnSpPr>
          <p:cNvPr id="114" name="Connecteur droit 113"/>
          <p:cNvCxnSpPr/>
          <p:nvPr/>
        </p:nvCxnSpPr>
        <p:spPr>
          <a:xfrm>
            <a:off x="2420640" y="704592"/>
            <a:ext cx="216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Connecteur droit avec flèche 114"/>
          <p:cNvCxnSpPr/>
          <p:nvPr/>
        </p:nvCxnSpPr>
        <p:spPr>
          <a:xfrm flipV="1">
            <a:off x="2636640" y="437168"/>
            <a:ext cx="216000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Connecteur droit avec flèche 115"/>
          <p:cNvCxnSpPr/>
          <p:nvPr/>
        </p:nvCxnSpPr>
        <p:spPr>
          <a:xfrm flipV="1">
            <a:off x="2636640" y="956592"/>
            <a:ext cx="216000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Connecteur droit 118"/>
          <p:cNvCxnSpPr/>
          <p:nvPr/>
        </p:nvCxnSpPr>
        <p:spPr>
          <a:xfrm>
            <a:off x="2636640" y="437168"/>
            <a:ext cx="0" cy="504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ZoneTexte 119"/>
          <p:cNvSpPr txBox="1"/>
          <p:nvPr/>
        </p:nvSpPr>
        <p:spPr>
          <a:xfrm>
            <a:off x="5519364" y="846000"/>
            <a:ext cx="3305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b="1" dirty="0" smtClean="0"/>
              <a:t>vs.</a:t>
            </a:r>
            <a:endParaRPr lang="fr-FR" sz="1000" b="1" dirty="0"/>
          </a:p>
        </p:txBody>
      </p:sp>
      <p:sp>
        <p:nvSpPr>
          <p:cNvPr id="121" name="ZoneTexte 120"/>
          <p:cNvSpPr txBox="1"/>
          <p:nvPr/>
        </p:nvSpPr>
        <p:spPr>
          <a:xfrm>
            <a:off x="3977792" y="257072"/>
            <a:ext cx="8640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900" dirty="0" err="1" smtClean="0"/>
              <a:t>Same</a:t>
            </a:r>
            <a:r>
              <a:rPr lang="fr-FR" sz="900" dirty="0" smtClean="0"/>
              <a:t> PLS-DA in 2013 </a:t>
            </a:r>
            <a:r>
              <a:rPr lang="fr-FR" sz="900" dirty="0" err="1" smtClean="0"/>
              <a:t>cohort</a:t>
            </a:r>
            <a:endParaRPr lang="fr-FR" sz="900" dirty="0"/>
          </a:p>
        </p:txBody>
      </p:sp>
      <p:sp>
        <p:nvSpPr>
          <p:cNvPr id="122" name="ZoneTexte 121"/>
          <p:cNvSpPr txBox="1"/>
          <p:nvPr/>
        </p:nvSpPr>
        <p:spPr>
          <a:xfrm>
            <a:off x="3719260" y="314272"/>
            <a:ext cx="3305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b="1" dirty="0" smtClean="0"/>
              <a:t>vs.</a:t>
            </a:r>
            <a:endParaRPr lang="fr-FR" sz="1000" b="1" dirty="0"/>
          </a:p>
        </p:txBody>
      </p:sp>
      <p:sp>
        <p:nvSpPr>
          <p:cNvPr id="123" name="ZoneTexte 122"/>
          <p:cNvSpPr txBox="1"/>
          <p:nvPr/>
        </p:nvSpPr>
        <p:spPr>
          <a:xfrm>
            <a:off x="4688408" y="1404000"/>
            <a:ext cx="205216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i="1" dirty="0" smtClean="0"/>
              <a:t>Data not </a:t>
            </a:r>
            <a:r>
              <a:rPr lang="fr-FR" sz="900" i="1" dirty="0" err="1" smtClean="0"/>
              <a:t>shown</a:t>
            </a:r>
            <a:r>
              <a:rPr lang="fr-FR" sz="900" i="1" dirty="0" smtClean="0"/>
              <a:t> (for validation </a:t>
            </a:r>
            <a:r>
              <a:rPr lang="fr-FR" sz="900" i="1" dirty="0" err="1" smtClean="0"/>
              <a:t>purpose</a:t>
            </a:r>
            <a:r>
              <a:rPr lang="fr-FR" sz="900" i="1" dirty="0" smtClean="0"/>
              <a:t>)</a:t>
            </a:r>
            <a:endParaRPr lang="fr-FR" sz="900" i="1" dirty="0"/>
          </a:p>
        </p:txBody>
      </p:sp>
      <p:cxnSp>
        <p:nvCxnSpPr>
          <p:cNvPr id="125" name="Connecteur droit 124"/>
          <p:cNvCxnSpPr/>
          <p:nvPr/>
        </p:nvCxnSpPr>
        <p:spPr>
          <a:xfrm>
            <a:off x="270000" y="7776000"/>
            <a:ext cx="6408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ZoneTexte 125"/>
          <p:cNvSpPr txBox="1"/>
          <p:nvPr/>
        </p:nvSpPr>
        <p:spPr>
          <a:xfrm>
            <a:off x="2934000" y="7524000"/>
            <a:ext cx="98937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b="1" dirty="0" err="1" smtClean="0"/>
              <a:t>Very</a:t>
            </a:r>
            <a:r>
              <a:rPr lang="fr-FR" sz="1000" b="1" dirty="0" smtClean="0"/>
              <a:t> </a:t>
            </a:r>
            <a:r>
              <a:rPr lang="fr-FR" sz="1000" b="1" dirty="0" err="1" smtClean="0"/>
              <a:t>low</a:t>
            </a:r>
            <a:r>
              <a:rPr lang="fr-FR" sz="1000" b="1" dirty="0" smtClean="0"/>
              <a:t> doses</a:t>
            </a:r>
            <a:endParaRPr lang="fr-FR" sz="1000" b="1" dirty="0"/>
          </a:p>
        </p:txBody>
      </p:sp>
      <p:sp>
        <p:nvSpPr>
          <p:cNvPr id="127" name="ZoneTexte 126"/>
          <p:cNvSpPr txBox="1"/>
          <p:nvPr/>
        </p:nvSpPr>
        <p:spPr>
          <a:xfrm>
            <a:off x="3078000" y="7776000"/>
            <a:ext cx="6864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b="1" dirty="0" err="1" smtClean="0"/>
              <a:t>Low</a:t>
            </a:r>
            <a:r>
              <a:rPr lang="fr-FR" sz="1000" b="1" dirty="0" smtClean="0"/>
              <a:t> dose</a:t>
            </a:r>
            <a:endParaRPr lang="fr-FR" sz="1000" b="1" dirty="0"/>
          </a:p>
        </p:txBody>
      </p:sp>
      <p:sp>
        <p:nvSpPr>
          <p:cNvPr id="128" name="ZoneTexte 127"/>
          <p:cNvSpPr txBox="1"/>
          <p:nvPr/>
        </p:nvSpPr>
        <p:spPr>
          <a:xfrm>
            <a:off x="2204976" y="4158000"/>
            <a:ext cx="1008000" cy="36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900" dirty="0" smtClean="0"/>
              <a:t>not </a:t>
            </a:r>
            <a:r>
              <a:rPr lang="fr-FR" sz="900" dirty="0" err="1" smtClean="0"/>
              <a:t>robust</a:t>
            </a:r>
            <a:r>
              <a:rPr lang="fr-FR" sz="900" dirty="0" smtClean="0"/>
              <a:t> or not </a:t>
            </a:r>
            <a:r>
              <a:rPr lang="fr-FR" sz="900" dirty="0" err="1" smtClean="0"/>
              <a:t>significant</a:t>
            </a:r>
            <a:r>
              <a:rPr lang="fr-FR" sz="900" dirty="0" smtClean="0"/>
              <a:t> model</a:t>
            </a:r>
            <a:endParaRPr lang="fr-FR" sz="900" dirty="0"/>
          </a:p>
        </p:txBody>
      </p:sp>
      <p:sp>
        <p:nvSpPr>
          <p:cNvPr id="129" name="Accolade fermante 128"/>
          <p:cNvSpPr/>
          <p:nvPr/>
        </p:nvSpPr>
        <p:spPr>
          <a:xfrm>
            <a:off x="2124000" y="3870000"/>
            <a:ext cx="108000" cy="936104"/>
          </a:xfrm>
          <a:prstGeom prst="rightBrace">
            <a:avLst>
              <a:gd name="adj1" fmla="val 33916"/>
              <a:gd name="adj2" fmla="val 50537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0" name="ZoneTexte 129"/>
          <p:cNvSpPr txBox="1"/>
          <p:nvPr/>
        </p:nvSpPr>
        <p:spPr>
          <a:xfrm>
            <a:off x="2213832" y="5601040"/>
            <a:ext cx="1008000" cy="36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900" dirty="0" smtClean="0"/>
              <a:t>not </a:t>
            </a:r>
            <a:r>
              <a:rPr lang="fr-FR" sz="900" dirty="0" err="1" smtClean="0"/>
              <a:t>robust</a:t>
            </a:r>
            <a:r>
              <a:rPr lang="fr-FR" sz="900" dirty="0" smtClean="0"/>
              <a:t> or not </a:t>
            </a:r>
            <a:r>
              <a:rPr lang="fr-FR" sz="900" dirty="0" err="1" smtClean="0"/>
              <a:t>significant</a:t>
            </a:r>
            <a:r>
              <a:rPr lang="fr-FR" sz="900" dirty="0" smtClean="0"/>
              <a:t> model</a:t>
            </a:r>
            <a:endParaRPr lang="fr-FR" sz="900" dirty="0"/>
          </a:p>
        </p:txBody>
      </p:sp>
      <p:sp>
        <p:nvSpPr>
          <p:cNvPr id="131" name="Accolade fermante 130"/>
          <p:cNvSpPr/>
          <p:nvPr/>
        </p:nvSpPr>
        <p:spPr>
          <a:xfrm>
            <a:off x="2132856" y="5313040"/>
            <a:ext cx="108000" cy="936104"/>
          </a:xfrm>
          <a:prstGeom prst="rightBrace">
            <a:avLst>
              <a:gd name="adj1" fmla="val 33916"/>
              <a:gd name="adj2" fmla="val 50537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2" name="ZoneTexte 131"/>
          <p:cNvSpPr txBox="1"/>
          <p:nvPr/>
        </p:nvSpPr>
        <p:spPr>
          <a:xfrm>
            <a:off x="2213832" y="7041200"/>
            <a:ext cx="1008000" cy="36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900" dirty="0" smtClean="0"/>
              <a:t>not </a:t>
            </a:r>
            <a:r>
              <a:rPr lang="fr-FR" sz="900" dirty="0" err="1" smtClean="0"/>
              <a:t>robust</a:t>
            </a:r>
            <a:r>
              <a:rPr lang="fr-FR" sz="900" dirty="0" smtClean="0"/>
              <a:t> or not </a:t>
            </a:r>
            <a:r>
              <a:rPr lang="fr-FR" sz="900" dirty="0" err="1" smtClean="0"/>
              <a:t>significant</a:t>
            </a:r>
            <a:r>
              <a:rPr lang="fr-FR" sz="900" dirty="0" smtClean="0"/>
              <a:t> model</a:t>
            </a:r>
            <a:endParaRPr lang="fr-FR" sz="900" dirty="0"/>
          </a:p>
        </p:txBody>
      </p:sp>
      <p:sp>
        <p:nvSpPr>
          <p:cNvPr id="133" name="Accolade fermante 132"/>
          <p:cNvSpPr/>
          <p:nvPr/>
        </p:nvSpPr>
        <p:spPr>
          <a:xfrm>
            <a:off x="2132856" y="6753200"/>
            <a:ext cx="108000" cy="936104"/>
          </a:xfrm>
          <a:prstGeom prst="rightBrace">
            <a:avLst>
              <a:gd name="adj1" fmla="val 33916"/>
              <a:gd name="adj2" fmla="val 50537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ZoneTexte 41"/>
          <p:cNvSpPr txBox="1"/>
          <p:nvPr/>
        </p:nvSpPr>
        <p:spPr>
          <a:xfrm>
            <a:off x="5399272" y="7596000"/>
            <a:ext cx="1188000" cy="36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900" dirty="0" err="1" smtClean="0"/>
              <a:t>Venn</a:t>
            </a:r>
            <a:r>
              <a:rPr lang="fr-FR" sz="900" dirty="0" smtClean="0"/>
              <a:t> </a:t>
            </a:r>
            <a:r>
              <a:rPr lang="fr-FR" sz="900" dirty="0" err="1" smtClean="0"/>
              <a:t>diagram</a:t>
            </a:r>
            <a:endParaRPr lang="fr-FR" sz="900" dirty="0"/>
          </a:p>
          <a:p>
            <a:pPr algn="ctr"/>
            <a:r>
              <a:rPr lang="fr-FR" sz="900" dirty="0" smtClean="0"/>
              <a:t>11 </a:t>
            </a:r>
            <a:r>
              <a:rPr lang="fr-FR" sz="900" dirty="0" err="1" smtClean="0"/>
              <a:t>common</a:t>
            </a:r>
            <a:r>
              <a:rPr lang="fr-FR" sz="900" dirty="0" smtClean="0"/>
              <a:t> variables</a:t>
            </a:r>
            <a:endParaRPr lang="fr-FR" sz="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549</Words>
  <Application>Microsoft Office PowerPoint</Application>
  <PresentationFormat>Format A4 (210 x 297 mm)</PresentationFormat>
  <Paragraphs>67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Gaelle</dc:creator>
  <cp:lastModifiedBy>GRISON Stephane</cp:lastModifiedBy>
  <cp:revision>25</cp:revision>
  <dcterms:created xsi:type="dcterms:W3CDTF">2016-06-20T12:49:11Z</dcterms:created>
  <dcterms:modified xsi:type="dcterms:W3CDTF">2016-07-07T12:35:10Z</dcterms:modified>
</cp:coreProperties>
</file>