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30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80" r:id="rId15"/>
    <p:sldId id="281" r:id="rId16"/>
    <p:sldId id="293" r:id="rId17"/>
    <p:sldId id="285" r:id="rId18"/>
    <p:sldId id="286" r:id="rId19"/>
    <p:sldId id="287" r:id="rId20"/>
    <p:sldId id="268" r:id="rId21"/>
    <p:sldId id="271" r:id="rId22"/>
    <p:sldId id="273" r:id="rId23"/>
    <p:sldId id="300" r:id="rId24"/>
    <p:sldId id="301" r:id="rId25"/>
    <p:sldId id="297" r:id="rId26"/>
    <p:sldId id="298" r:id="rId27"/>
    <p:sldId id="304" r:id="rId28"/>
    <p:sldId id="305" r:id="rId29"/>
    <p:sldId id="306" r:id="rId30"/>
    <p:sldId id="309" r:id="rId31"/>
    <p:sldId id="310" r:id="rId32"/>
    <p:sldId id="307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7584" y="548678"/>
            <a:ext cx="7917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Supporting Information for Meta-analysis</a:t>
            </a:r>
            <a:endParaRPr lang="zh-CN" alt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95736" y="2132856"/>
            <a:ext cx="68407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Title: </a:t>
            </a:r>
            <a:r>
              <a:rPr lang="en-US" altLang="zh-CN" sz="2400" dirty="0"/>
              <a:t>Prognostic values of </a:t>
            </a:r>
            <a:r>
              <a:rPr lang="en-US" altLang="zh-CN" sz="2400" dirty="0" err="1"/>
              <a:t>vimentin</a:t>
            </a:r>
            <a:r>
              <a:rPr lang="en-US" altLang="zh-CN" sz="2400" dirty="0"/>
              <a:t> expression and its </a:t>
            </a:r>
            <a:r>
              <a:rPr lang="en-US" altLang="zh-CN" sz="2400" dirty="0" err="1"/>
              <a:t>clinicopathological</a:t>
            </a:r>
            <a:r>
              <a:rPr lang="en-US" altLang="zh-CN" sz="2400" dirty="0"/>
              <a:t> significance in non-small cell lung cancer: a meta-analysis of 32 studies with 4118 cases</a:t>
            </a:r>
            <a:endParaRPr lang="zh-CN" altLang="zh-CN" sz="2400" dirty="0"/>
          </a:p>
          <a:p>
            <a:pPr marL="342900" indent="-342900">
              <a:buFont typeface="Wingdings" pitchFamily="2" charset="2"/>
              <a:buChar char="Ø"/>
            </a:pPr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Authors: </a:t>
            </a:r>
            <a:r>
              <a:rPr lang="en-US" altLang="zh-CN" sz="2400" dirty="0" err="1"/>
              <a:t>Zhihua</a:t>
            </a:r>
            <a:r>
              <a:rPr lang="en-US" altLang="zh-CN" sz="2400" dirty="0"/>
              <a:t> </a:t>
            </a:r>
            <a:r>
              <a:rPr lang="en-US" altLang="zh-CN" sz="2400" dirty="0" err="1"/>
              <a:t>Ye</a:t>
            </a:r>
            <a:r>
              <a:rPr lang="en-US" altLang="zh-CN" sz="2400" baseline="30000" dirty="0" err="1"/>
              <a:t>1</a:t>
            </a:r>
            <a:r>
              <a:rPr lang="en-US" altLang="zh-CN" sz="2400" dirty="0"/>
              <a:t>, Xin </a:t>
            </a:r>
            <a:r>
              <a:rPr lang="en-US" altLang="zh-CN" sz="2400" dirty="0" err="1"/>
              <a:t>Zhang</a:t>
            </a:r>
            <a:r>
              <a:rPr lang="en-US" altLang="zh-CN" sz="2400" baseline="30000" dirty="0" err="1"/>
              <a:t>1</a:t>
            </a:r>
            <a:r>
              <a:rPr lang="en-US" altLang="zh-CN" sz="2400" dirty="0"/>
              <a:t>, </a:t>
            </a:r>
            <a:r>
              <a:rPr lang="en-US" altLang="zh-CN" sz="2400" dirty="0" err="1"/>
              <a:t>Yihuan</a:t>
            </a:r>
            <a:r>
              <a:rPr lang="en-US" altLang="zh-CN" sz="2400" dirty="0"/>
              <a:t> </a:t>
            </a:r>
            <a:r>
              <a:rPr lang="en-US" altLang="zh-CN" sz="2400" dirty="0" err="1"/>
              <a:t>Luo</a:t>
            </a:r>
            <a:r>
              <a:rPr lang="en-US" altLang="zh-CN" sz="2400" baseline="30000" dirty="0" err="1"/>
              <a:t>1</a:t>
            </a:r>
            <a:r>
              <a:rPr lang="en-US" altLang="zh-CN" sz="2400" dirty="0"/>
              <a:t>, </a:t>
            </a:r>
            <a:r>
              <a:rPr lang="en-US" altLang="zh-CN" sz="2400" dirty="0" err="1"/>
              <a:t>Shikang</a:t>
            </a:r>
            <a:r>
              <a:rPr lang="en-US" altLang="zh-CN" sz="2400" dirty="0"/>
              <a:t> </a:t>
            </a:r>
            <a:r>
              <a:rPr lang="en-US" altLang="zh-CN" sz="2400" dirty="0" err="1"/>
              <a:t>Li</a:t>
            </a:r>
            <a:r>
              <a:rPr lang="en-US" altLang="zh-CN" sz="2400" baseline="30000" dirty="0" err="1"/>
              <a:t>2</a:t>
            </a:r>
            <a:r>
              <a:rPr lang="en-US" altLang="zh-CN" sz="2400" dirty="0"/>
              <a:t>, </a:t>
            </a:r>
            <a:r>
              <a:rPr lang="en-US" altLang="zh-CN" sz="2400" dirty="0" err="1"/>
              <a:t>Lanshan</a:t>
            </a:r>
            <a:r>
              <a:rPr lang="en-US" altLang="zh-CN" sz="2400" dirty="0"/>
              <a:t> </a:t>
            </a:r>
            <a:r>
              <a:rPr lang="en-US" altLang="zh-CN" sz="2400" dirty="0" err="1"/>
              <a:t>Huang</a:t>
            </a:r>
            <a:r>
              <a:rPr lang="en-US" altLang="zh-CN" sz="2400" baseline="30000" dirty="0" err="1"/>
              <a:t>1</a:t>
            </a:r>
            <a:r>
              <a:rPr lang="en-US" altLang="zh-CN" sz="2400" dirty="0"/>
              <a:t>, </a:t>
            </a:r>
            <a:r>
              <a:rPr lang="en-US" altLang="zh-CN" sz="2400" dirty="0" err="1"/>
              <a:t>Zuyun</a:t>
            </a:r>
            <a:r>
              <a:rPr lang="en-US" altLang="zh-CN" sz="2400" dirty="0"/>
              <a:t> </a:t>
            </a:r>
            <a:r>
              <a:rPr lang="en-US" altLang="zh-CN" sz="2400" dirty="0" err="1"/>
              <a:t>Li</a:t>
            </a:r>
            <a:r>
              <a:rPr lang="en-US" altLang="zh-CN" sz="2400" baseline="30000" dirty="0" err="1"/>
              <a:t>1</a:t>
            </a:r>
            <a:r>
              <a:rPr lang="en-US" altLang="zh-CN" sz="2400" dirty="0"/>
              <a:t>, Ping </a:t>
            </a:r>
            <a:r>
              <a:rPr lang="en-US" altLang="zh-CN" sz="2400" dirty="0" err="1"/>
              <a:t>Li</a:t>
            </a:r>
            <a:r>
              <a:rPr lang="en-US" altLang="zh-CN" sz="2400" baseline="30000" dirty="0" err="1"/>
              <a:t>1</a:t>
            </a:r>
            <a:r>
              <a:rPr lang="en-US" altLang="zh-CN" sz="2400" dirty="0"/>
              <a:t>, Gang Chen*</a:t>
            </a:r>
            <a:r>
              <a:rPr lang="en-US" altLang="zh-CN" sz="2400" baseline="30000" dirty="0"/>
              <a:t>1</a:t>
            </a:r>
            <a:endParaRPr lang="zh-CN" altLang="zh-CN" sz="2400" dirty="0"/>
          </a:p>
          <a:p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81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36296" y="133147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5 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18" y="620689"/>
            <a:ext cx="605742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30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96336" y="184482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6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20" y="548680"/>
            <a:ext cx="6768752" cy="511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80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1560" y="1412776"/>
            <a:ext cx="7920880" cy="48737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3.1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Meta-analysis for clinicopathological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parameters</a:t>
            </a:r>
          </a:p>
          <a:p>
            <a:pPr marL="0" indent="0">
              <a:buNone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3.2 Meta-analysis for overall survival (OS), disease-free</a:t>
            </a:r>
          </a:p>
          <a:p>
            <a:pPr marL="0" indent="0">
              <a:buNone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         survival (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DFS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622" y="548680"/>
            <a:ext cx="310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3. Data combination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82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512" y="375047"/>
            <a:ext cx="76088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3.1 Meta-analysis for clinicopathological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parameters</a:t>
            </a:r>
          </a:p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An example of meta-analysis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for clinicopathological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parameters: </a:t>
            </a:r>
          </a:p>
          <a:p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TNM stage  (random-effects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model)</a:t>
            </a:r>
          </a:p>
          <a:p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25789"/>
            <a:ext cx="8092330" cy="428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89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3" y="260648"/>
            <a:ext cx="5309512" cy="3213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3" y="3717032"/>
            <a:ext cx="550545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58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308304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8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5536" y="260648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3.2.1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Meta-analysis for overall survival (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OS)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04" y="1412776"/>
            <a:ext cx="756084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43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1980"/>
            <a:ext cx="5688632" cy="318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5832648" cy="317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4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211" y="692696"/>
            <a:ext cx="6920536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9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6651"/>
            <a:ext cx="7057855" cy="600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2931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330655"/>
            <a:ext cx="4487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1. A sample of search strategy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1800"/>
            <a:ext cx="7416824" cy="248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48" y="3433936"/>
            <a:ext cx="7416824" cy="301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77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5536" y="620688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3.2.2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Meta-analysis for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disease-free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survival (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DFS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72" y="1556792"/>
            <a:ext cx="830580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6403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6497114" cy="287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8718"/>
            <a:ext cx="6480719" cy="332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62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44277"/>
            <a:ext cx="713422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573016"/>
            <a:ext cx="7134225" cy="32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04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76672"/>
            <a:ext cx="60997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Quality 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assessment of included studies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75860"/>
            <a:ext cx="6552728" cy="5717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56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3872" y="1268760"/>
            <a:ext cx="7934552" cy="4873752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5.1 Begg’s test and funnel plots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were employed to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estimate publication bias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in groups of  clinicopathological parameters</a:t>
            </a:r>
          </a:p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5.2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Begg’s test and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 funnel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plot was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employed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to estimate publication bias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for OS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85878"/>
            <a:ext cx="2844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5. Publication bias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5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5536" y="40466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5.1 Begg’s test and funnel plots were employed to estimate publication bias in groups of 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clinicopathological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parameters</a:t>
            </a:r>
            <a:r>
              <a:rPr lang="zh-CN" altLang="en-US" sz="2400" dirty="0" smtClean="0">
                <a:latin typeface="Times New Roman" pitchFamily="18" charset="0"/>
                <a:cs typeface="Times New Roman" pitchFamily="18" charset="0"/>
              </a:rPr>
              <a:t>：</a:t>
            </a: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</a:rPr>
              <a:t>TNM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stage</a:t>
            </a:r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56" y="2132856"/>
            <a:ext cx="7342896" cy="423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6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48" y="1052736"/>
            <a:ext cx="7168352" cy="4223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37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3326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5.2 Begg’s test and a funnel plot was employed to estimate publication bias  for OS in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univariate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analysis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71" y="1163652"/>
            <a:ext cx="7153457" cy="4748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43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792088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8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3528" y="3326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5.3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Begg’s test and a funnel plot was employed to estimate publication bias  for OS in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multivariate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analysis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57400"/>
            <a:ext cx="7776864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07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27584" y="1412776"/>
            <a:ext cx="7467600" cy="4873752"/>
          </a:xfrm>
        </p:spPr>
        <p:txBody>
          <a:bodyPr/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2.1 Data directly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extracted from literatures</a:t>
            </a:r>
          </a:p>
          <a:p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2.2 Data calculated by Kaplan-Meier survival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curves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613222"/>
            <a:ext cx="2743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2. Data extraction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56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33265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6.1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sensitivity analysis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OS in univariate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analysis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95425"/>
            <a:ext cx="4032448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810" y="1295425"/>
            <a:ext cx="4268638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69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33265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6.1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sensitivity analysis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OS in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multivariate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analysis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95425"/>
            <a:ext cx="4032448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073" y="1295425"/>
            <a:ext cx="414337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172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2679303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Thank you very much!</a:t>
            </a:r>
            <a:endParaRPr lang="zh-CN" altLang="en-US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28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2846" y="548680"/>
            <a:ext cx="5423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2.1 Data directly</a:t>
            </a:r>
            <a:r>
              <a:rPr lang="zh-CN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extracted from literatures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6" y="1185862"/>
            <a:ext cx="7596336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74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739644" y="1858972"/>
            <a:ext cx="1762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1. number of</a:t>
            </a:r>
          </a:p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patients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97352" y="4473674"/>
            <a:ext cx="1704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2. events of </a:t>
            </a:r>
          </a:p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 classification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5727551" cy="56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14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23741" y="3501008"/>
            <a:ext cx="2409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3. HR and 95 CI% </a:t>
            </a:r>
          </a:p>
          <a:p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multivariate 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  <a:endParaRPr lang="en-US" altLang="zh-CN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604422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7106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5536" y="404664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2.2 Data calculated by Kaplan-Meier survival curves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10486" y="1725212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4. 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survival </a:t>
            </a: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curve</a:t>
            </a:r>
            <a:endParaRPr lang="en-US" altLang="zh-CN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offered in the study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6598"/>
            <a:ext cx="6048672" cy="437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13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72200" y="2037307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1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4208" y="521990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2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9" name="Picture 5" descr="C:\Users\Administrator\Desktop\01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453131"/>
            <a:ext cx="499181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3767355"/>
            <a:ext cx="5004048" cy="290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82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72200" y="1991469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3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494116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 4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64266"/>
            <a:ext cx="4545657" cy="285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12" y="3596476"/>
            <a:ext cx="4784526" cy="2844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05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681</TotalTime>
  <Words>317</Words>
  <Application>Microsoft Office PowerPoint</Application>
  <PresentationFormat>全屏显示(4:3)</PresentationFormat>
  <Paragraphs>53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46</cp:revision>
  <dcterms:created xsi:type="dcterms:W3CDTF">2015-08-14T10:54:37Z</dcterms:created>
  <dcterms:modified xsi:type="dcterms:W3CDTF">2016-03-18T02:40:48Z</dcterms:modified>
</cp:coreProperties>
</file>