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0" r:id="rId2"/>
    <p:sldId id="261" r:id="rId3"/>
    <p:sldId id="262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99CC00"/>
    <a:srgbClr val="19AF64"/>
    <a:srgbClr val="00CC66"/>
    <a:srgbClr val="ACD056"/>
    <a:srgbClr val="C01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12" autoAdjust="0"/>
    <p:restoredTop sz="94660"/>
  </p:normalViewPr>
  <p:slideViewPr>
    <p:cSldViewPr>
      <p:cViewPr varScale="1">
        <p:scale>
          <a:sx n="84" d="100"/>
          <a:sy n="84" d="100"/>
        </p:scale>
        <p:origin x="73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Non-Meningitis</c:v>
                </c:pt>
              </c:strCache>
            </c:strRef>
          </c:tx>
          <c:spPr>
            <a:solidFill>
              <a:srgbClr val="9BBB59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1880 -1899</c:v>
                </c:pt>
                <c:pt idx="1">
                  <c:v>1900 -1919</c:v>
                </c:pt>
                <c:pt idx="2">
                  <c:v>1920 -1939</c:v>
                </c:pt>
                <c:pt idx="3">
                  <c:v>1940 -1959</c:v>
                </c:pt>
                <c:pt idx="4">
                  <c:v>1960 -1979</c:v>
                </c:pt>
                <c:pt idx="5">
                  <c:v>1980-1999</c:v>
                </c:pt>
                <c:pt idx="6">
                  <c:v>2000+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</c:v>
                </c:pt>
                <c:pt idx="1">
                  <c:v>36</c:v>
                </c:pt>
                <c:pt idx="2">
                  <c:v>61</c:v>
                </c:pt>
                <c:pt idx="3">
                  <c:v>31</c:v>
                </c:pt>
                <c:pt idx="4">
                  <c:v>12</c:v>
                </c:pt>
                <c:pt idx="5">
                  <c:v>16</c:v>
                </c:pt>
                <c:pt idx="6">
                  <c:v>58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Meningitis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C01D00"/>
              </a:solidFill>
            </c:spPr>
          </c:dPt>
          <c:cat>
            <c:strRef>
              <c:f>Sheet1!$A$2:$A$8</c:f>
              <c:strCache>
                <c:ptCount val="7"/>
                <c:pt idx="0">
                  <c:v>1880 -1899</c:v>
                </c:pt>
                <c:pt idx="1">
                  <c:v>1900 -1919</c:v>
                </c:pt>
                <c:pt idx="2">
                  <c:v>1920 -1939</c:v>
                </c:pt>
                <c:pt idx="3">
                  <c:v>1940 -1959</c:v>
                </c:pt>
                <c:pt idx="4">
                  <c:v>1960 -1979</c:v>
                </c:pt>
                <c:pt idx="5">
                  <c:v>1980-1999</c:v>
                </c:pt>
                <c:pt idx="6">
                  <c:v>2000+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17</c:v>
                </c:pt>
                <c:pt idx="2">
                  <c:v>13</c:v>
                </c:pt>
                <c:pt idx="3">
                  <c:v>11</c:v>
                </c:pt>
                <c:pt idx="4">
                  <c:v>24</c:v>
                </c:pt>
                <c:pt idx="5">
                  <c:v>33</c:v>
                </c:pt>
                <c:pt idx="6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59524400"/>
        <c:axId val="190607008"/>
      </c:barChart>
      <c:catAx>
        <c:axId val="159524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latin typeface="Arial" panose="020B0604020202020204" pitchFamily="34" charset="0"/>
              </a:defRPr>
            </a:pPr>
            <a:endParaRPr lang="en-US"/>
          </a:p>
        </c:txPr>
        <c:crossAx val="190607008"/>
        <c:crosses val="autoZero"/>
        <c:auto val="1"/>
        <c:lblAlgn val="ctr"/>
        <c:lblOffset val="100"/>
        <c:noMultiLvlLbl val="0"/>
      </c:catAx>
      <c:valAx>
        <c:axId val="190607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latin typeface="Arial" panose="020B0604020202020204" pitchFamily="34" charset="0"/>
              </a:defRPr>
            </a:pPr>
            <a:endParaRPr lang="en-US"/>
          </a:p>
        </c:txPr>
        <c:crossAx val="159524400"/>
        <c:crosses val="autoZero"/>
        <c:crossBetween val="between"/>
      </c:valAx>
    </c:plotArea>
    <c:legend>
      <c:legendPos val="t"/>
      <c:legendEntry>
        <c:idx val="1"/>
        <c:txPr>
          <a:bodyPr/>
          <a:lstStyle/>
          <a:p>
            <a:pPr>
              <a:defRPr sz="16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</c:legendEntry>
      <c:layout/>
      <c:overlay val="1"/>
      <c:txPr>
        <a:bodyPr/>
        <a:lstStyle/>
        <a:p>
          <a:pPr>
            <a:defRPr sz="1600" baseline="0">
              <a:latin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07796247691261"/>
          <c:y val="0.12699349284506459"/>
          <c:w val="0.5992203752308739"/>
          <c:h val="0.682716042887802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1960-2000+</c:v>
                </c:pt>
              </c:strCache>
            </c:strRef>
          </c:tx>
          <c:dPt>
            <c:idx val="2"/>
            <c:bubble3D val="0"/>
            <c:spPr>
              <a:solidFill>
                <a:srgbClr val="9BBB59"/>
              </a:solidFill>
            </c:spPr>
          </c:dPt>
          <c:cat>
            <c:strRef>
              <c:f>Sheet1!$A$2:$A$6</c:f>
              <c:strCache>
                <c:ptCount val="5"/>
                <c:pt idx="0">
                  <c:v>N America</c:v>
                </c:pt>
                <c:pt idx="1">
                  <c:v>Europe</c:v>
                </c:pt>
                <c:pt idx="2">
                  <c:v>Asia</c:v>
                </c:pt>
                <c:pt idx="3">
                  <c:v>Africa 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26</c:v>
                </c:pt>
                <c:pt idx="1">
                  <c:v>30</c:v>
                </c:pt>
                <c:pt idx="2">
                  <c:v>103</c:v>
                </c:pt>
                <c:pt idx="3">
                  <c:v>10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1880-1959</c:v>
                </c:pt>
              </c:strCache>
            </c:strRef>
          </c:tx>
          <c:dPt>
            <c:idx val="1"/>
            <c:bubble3D val="0"/>
            <c:spPr>
              <a:solidFill>
                <a:schemeClr val="accent2"/>
              </a:solidFill>
            </c:spPr>
          </c:dPt>
          <c:cat>
            <c:strRef>
              <c:f>Sheet1!$A$2:$A$6</c:f>
              <c:strCache>
                <c:ptCount val="5"/>
                <c:pt idx="0">
                  <c:v>N America</c:v>
                </c:pt>
                <c:pt idx="1">
                  <c:v>Europe</c:v>
                </c:pt>
                <c:pt idx="2">
                  <c:v>Asia</c:v>
                </c:pt>
                <c:pt idx="3">
                  <c:v>Africa 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90</c:v>
                </c:pt>
                <c:pt idx="1">
                  <c:v>57</c:v>
                </c:pt>
                <c:pt idx="2">
                  <c:v>14</c:v>
                </c:pt>
                <c:pt idx="3">
                  <c:v>9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400" baseline="0">
                <a:latin typeface="Arial" panose="020B0604020202020204" pitchFamily="34" charset="0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400" baseline="0">
                <a:latin typeface="Arial" panose="020B0604020202020204" pitchFamily="34" charset="0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400" baseline="0">
                <a:latin typeface="Arial" panose="020B0604020202020204" pitchFamily="34" charset="0"/>
              </a:defRPr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1400" baseline="0">
                <a:latin typeface="Arial" panose="020B0604020202020204" pitchFamily="34" charset="0"/>
              </a:defRPr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1400" baseline="0">
                <a:latin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71898197151585563"/>
          <c:y val="0.21138995923381917"/>
          <c:w val="0.27828578804698595"/>
          <c:h val="0.53466661082258338"/>
        </c:manualLayout>
      </c:layout>
      <c:overlay val="0"/>
      <c:txPr>
        <a:bodyPr/>
        <a:lstStyle/>
        <a:p>
          <a:pPr>
            <a:defRPr sz="1600" baseline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Serum / Antitoxin Therapy</c:v>
                </c:pt>
              </c:strCache>
            </c:strRef>
          </c:tx>
          <c:spPr>
            <a:solidFill>
              <a:srgbClr val="E6AF0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1880 -1899</c:v>
                </c:pt>
                <c:pt idx="1">
                  <c:v>1900 -1919</c:v>
                </c:pt>
                <c:pt idx="2">
                  <c:v>1920 -1939</c:v>
                </c:pt>
                <c:pt idx="3">
                  <c:v>1940 -1959</c:v>
                </c:pt>
                <c:pt idx="4">
                  <c:v>1960 -1979</c:v>
                </c:pt>
                <c:pt idx="5">
                  <c:v>1980 -1999</c:v>
                </c:pt>
                <c:pt idx="6">
                  <c:v>2000+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0</c:v>
                </c:pt>
                <c:pt idx="1">
                  <c:v>15</c:v>
                </c:pt>
                <c:pt idx="2">
                  <c:v>40</c:v>
                </c:pt>
                <c:pt idx="3">
                  <c:v>6</c:v>
                </c:pt>
                <c:pt idx="4">
                  <c:v>2</c:v>
                </c:pt>
                <c:pt idx="5">
                  <c:v>0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Antimicrobials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Pt>
            <c:idx val="1"/>
            <c:invertIfNegative val="0"/>
            <c:bubble3D val="0"/>
          </c:dPt>
          <c:cat>
            <c:strRef>
              <c:f>Sheet1!$A$2:$A$8</c:f>
              <c:strCache>
                <c:ptCount val="7"/>
                <c:pt idx="0">
                  <c:v>1880 -1899</c:v>
                </c:pt>
                <c:pt idx="1">
                  <c:v>1900 -1919</c:v>
                </c:pt>
                <c:pt idx="2">
                  <c:v>1920 -1939</c:v>
                </c:pt>
                <c:pt idx="3">
                  <c:v>1940 -1959</c:v>
                </c:pt>
                <c:pt idx="4">
                  <c:v>1960 -1979</c:v>
                </c:pt>
                <c:pt idx="5">
                  <c:v>1980 -1999</c:v>
                </c:pt>
                <c:pt idx="6">
                  <c:v>2000+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30</c:v>
                </c:pt>
                <c:pt idx="4">
                  <c:v>26</c:v>
                </c:pt>
                <c:pt idx="5">
                  <c:v>41</c:v>
                </c:pt>
                <c:pt idx="6">
                  <c:v>75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Steroids</c:v>
                </c:pt>
              </c:strCache>
            </c:strRef>
          </c:tx>
          <c:spPr>
            <a:solidFill>
              <a:srgbClr val="9BBB59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1880 -1899</c:v>
                </c:pt>
                <c:pt idx="1">
                  <c:v>1900 -1919</c:v>
                </c:pt>
                <c:pt idx="2">
                  <c:v>1920 -1939</c:v>
                </c:pt>
                <c:pt idx="3">
                  <c:v>1940 -1959</c:v>
                </c:pt>
                <c:pt idx="4">
                  <c:v>1960 -1979</c:v>
                </c:pt>
                <c:pt idx="5">
                  <c:v>1980 -1999</c:v>
                </c:pt>
                <c:pt idx="6">
                  <c:v>2000+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6</c:v>
                </c:pt>
                <c:pt idx="5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2876152"/>
        <c:axId val="192876544"/>
      </c:barChart>
      <c:catAx>
        <c:axId val="192876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latin typeface="Arial" panose="020B0604020202020204" pitchFamily="34" charset="0"/>
              </a:defRPr>
            </a:pPr>
            <a:endParaRPr lang="en-US"/>
          </a:p>
        </c:txPr>
        <c:crossAx val="192876544"/>
        <c:crosses val="autoZero"/>
        <c:auto val="1"/>
        <c:lblAlgn val="ctr"/>
        <c:lblOffset val="100"/>
        <c:noMultiLvlLbl val="0"/>
      </c:catAx>
      <c:valAx>
        <c:axId val="1928765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latin typeface="Arial" panose="020B0604020202020204" pitchFamily="34" charset="0"/>
              </a:defRPr>
            </a:pPr>
            <a:endParaRPr lang="en-US"/>
          </a:p>
        </c:txPr>
        <c:crossAx val="192876152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1600" baseline="0">
                <a:latin typeface="Arial" panose="020B0604020202020204" pitchFamily="34" charset="0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 baseline="0">
                <a:latin typeface="Arial" panose="020B0604020202020204" pitchFamily="34" charset="0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600" baseline="0">
                <a:latin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4.3351425731977679E-2"/>
          <c:y val="3.3672391930733854E-2"/>
          <c:w val="0.87412430242336214"/>
          <c:h val="7.7881988871760552E-2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0.5364</cdr:x>
      <cdr:y>0</cdr:y>
    </cdr:from>
    <cdr:to>
      <cdr:x>0.83986</cdr:x>
      <cdr:y>0.08813</cdr:y>
    </cdr:to>
    <cdr:sp macro="" textlink="">
      <cdr:nvSpPr>
        <cdr:cNvPr id="2" name="TextBox 18"/>
        <cdr:cNvSpPr txBox="1"/>
      </cdr:nvSpPr>
      <cdr:spPr>
        <a:xfrm xmlns:a="http://schemas.openxmlformats.org/drawingml/2006/main">
          <a:off x="2615916" y="0"/>
          <a:ext cx="1479892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 1960 - 2013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28564F1-23CE-49F3-8151-BF4D0B1F65B2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654C880-9573-496B-9055-A343D8D88F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78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27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14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1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66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5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70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9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121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7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E5A6E-FFB5-41AA-9F6C-FCF04D04DEC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877CB-EAE8-48A9-AA9C-B316CE279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5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112789"/>
              </p:ext>
            </p:extLst>
          </p:nvPr>
        </p:nvGraphicFramePr>
        <p:xfrm>
          <a:off x="838200" y="1600200"/>
          <a:ext cx="784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76600" y="6096000"/>
            <a:ext cx="1894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Time Increments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392288" y="3564694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Published Cases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153400" cy="1143000"/>
          </a:xfrm>
        </p:spPr>
        <p:txBody>
          <a:bodyPr>
            <a:noAutofit/>
          </a:bodyPr>
          <a:lstStyle/>
          <a:p>
            <a:pPr algn="l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Temporal Trends in Patients Reported with Systemic Anthrax by Meningitis Status, 1880-2013</a:t>
            </a:r>
          </a:p>
        </p:txBody>
      </p:sp>
    </p:spTree>
    <p:extLst>
      <p:ext uri="{BB962C8B-B14F-4D97-AF65-F5344CB8AC3E}">
        <p14:creationId xmlns:p14="http://schemas.microsoft.com/office/powerpoint/2010/main" val="16055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596302"/>
              </p:ext>
            </p:extLst>
          </p:nvPr>
        </p:nvGraphicFramePr>
        <p:xfrm>
          <a:off x="3200400" y="1828800"/>
          <a:ext cx="4876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901437"/>
              </p:ext>
            </p:extLst>
          </p:nvPr>
        </p:nvGraphicFramePr>
        <p:xfrm>
          <a:off x="810172" y="2149991"/>
          <a:ext cx="4343400" cy="3257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648372" y="18288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1880 - 1959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>
            <a:noAutofit/>
          </a:bodyPr>
          <a:lstStyle/>
          <a:p>
            <a:pPr algn="l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2.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Geographic Trends in Patients Reported with Systemic Anthrax, 1880-2013</a:t>
            </a:r>
          </a:p>
        </p:txBody>
      </p:sp>
    </p:spTree>
    <p:extLst>
      <p:ext uri="{BB962C8B-B14F-4D97-AF65-F5344CB8AC3E}">
        <p14:creationId xmlns:p14="http://schemas.microsoft.com/office/powerpoint/2010/main" val="3745421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9398180"/>
              </p:ext>
            </p:extLst>
          </p:nvPr>
        </p:nvGraphicFramePr>
        <p:xfrm>
          <a:off x="838200" y="1600200"/>
          <a:ext cx="784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33800" y="6125846"/>
            <a:ext cx="1883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</a:rPr>
              <a:t>Time</a:t>
            </a:r>
            <a:r>
              <a:rPr lang="en-US" dirty="0" smtClean="0"/>
              <a:t> </a:t>
            </a:r>
            <a:r>
              <a:rPr lang="en-US" dirty="0" smtClean="0">
                <a:latin typeface="Arial" panose="020B0604020202020204" pitchFamily="34" charset="0"/>
              </a:rPr>
              <a:t>Increments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950130" y="3564694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Percent of Published Cases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354330"/>
            <a:ext cx="8153400" cy="1169670"/>
          </a:xfrm>
        </p:spPr>
        <p:txBody>
          <a:bodyPr>
            <a:noAutofit/>
          </a:bodyPr>
          <a:lstStyle/>
          <a:p>
            <a:pPr algn="l"/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3.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Temporal Trends in the Treatment of Systemic Anthrax, 1880-2013 </a:t>
            </a:r>
          </a:p>
        </p:txBody>
      </p:sp>
    </p:spTree>
    <p:extLst>
      <p:ext uri="{BB962C8B-B14F-4D97-AF65-F5344CB8AC3E}">
        <p14:creationId xmlns:p14="http://schemas.microsoft.com/office/powerpoint/2010/main" val="1150512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62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Supplementary Figure 1. Temporal Trends in Patients Reported with Systemic Anthrax by Meningitis Status, 1880-2013</vt:lpstr>
      <vt:lpstr>Supplementary Figure 2. Geographic Trends in Patients Reported with Systemic Anthrax, 1880-2013</vt:lpstr>
      <vt:lpstr>Supplementary Figure 3. Temporal Trends in the Treatment of Systemic Anthrax, 1880-2013 </vt:lpstr>
    </vt:vector>
  </TitlesOfParts>
  <Company>Centers for Disease Control and Prevention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BSPB</dc:creator>
  <cp:lastModifiedBy>Hendricks Walters, Katherine (Kate) (CDC/OID/NCEZID)</cp:lastModifiedBy>
  <cp:revision>35</cp:revision>
  <cp:lastPrinted>2015-02-23T14:42:58Z</cp:lastPrinted>
  <dcterms:created xsi:type="dcterms:W3CDTF">2015-01-30T14:27:53Z</dcterms:created>
  <dcterms:modified xsi:type="dcterms:W3CDTF">2016-04-05T18:57:59Z</dcterms:modified>
</cp:coreProperties>
</file>