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700" autoAdjust="0"/>
  </p:normalViewPr>
  <p:slideViewPr>
    <p:cSldViewPr snapToGrid="0" snapToObjects="1">
      <p:cViewPr varScale="1">
        <p:scale>
          <a:sx n="56" d="100"/>
          <a:sy n="56" d="100"/>
        </p:scale>
        <p:origin x="2790" y="4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154DDE-7743-4FD6-BD47-4B5AB9042120}" type="datetimeFigureOut">
              <a:rPr lang="en-US" smtClean="0"/>
              <a:t>7/1/2016</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8A45AD-7D0A-459C-AFBF-A5C04DC10B5D}" type="slidenum">
              <a:rPr lang="en-US" smtClean="0"/>
              <a:t>‹#›</a:t>
            </a:fld>
            <a:endParaRPr lang="en-US"/>
          </a:p>
        </p:txBody>
      </p:sp>
    </p:spTree>
    <p:extLst>
      <p:ext uri="{BB962C8B-B14F-4D97-AF65-F5344CB8AC3E}">
        <p14:creationId xmlns:p14="http://schemas.microsoft.com/office/powerpoint/2010/main" val="1174176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SUPPLEMENTARY FIGURE </a:t>
            </a:r>
            <a:r>
              <a:rPr lang="en-US" b="1" dirty="0" smtClean="0"/>
              <a:t>e-2:</a:t>
            </a:r>
            <a:endParaRPr lang="en-US" dirty="0" smtClean="0"/>
          </a:p>
          <a:p>
            <a:r>
              <a:rPr lang="en-US" b="1" dirty="0" smtClean="0"/>
              <a:t>Epoch 6: Brief focal seizures not well visualized on QEEG.  </a:t>
            </a:r>
            <a:endParaRPr lang="en-US" dirty="0" smtClean="0"/>
          </a:p>
          <a:p>
            <a:r>
              <a:rPr lang="en-US" dirty="0" smtClean="0"/>
              <a:t> </a:t>
            </a:r>
          </a:p>
          <a:p>
            <a:r>
              <a:rPr lang="en-US" dirty="0" smtClean="0"/>
              <a:t>LEGEND: This epoch contained focal seizures with onset in the right posterior quadrant consisting of low amplitude, rhythmic alpha frequencies with typical duration less than 30 seconds.  The QEEG panel includes three seizures in the one hour display best seen as subtle right hemisphere changes on the rhythmicity spectrogram and </a:t>
            </a:r>
            <a:r>
              <a:rPr lang="en-US" dirty="0" err="1" smtClean="0"/>
              <a:t>aEEG</a:t>
            </a:r>
            <a:r>
              <a:rPr lang="en-US" dirty="0" smtClean="0"/>
              <a:t> (red arrows). The raw EEG panels show seizure 1, where muscle artifact from ictal motor activity is also seen over the left hemisphere, evident on the asymmetry spectrogram (blue signal change within red box). Seizures 2 and 3 were not associated with ictal motor activity and therefore not as easily appreciated on the asymmetry trend.  Automated seizure detection failed to identify any of these seizures.  </a:t>
            </a:r>
          </a:p>
          <a:p>
            <a:endParaRPr lang="en-US" dirty="0"/>
          </a:p>
        </p:txBody>
      </p:sp>
      <p:sp>
        <p:nvSpPr>
          <p:cNvPr id="4" name="Slide Number Placeholder 3"/>
          <p:cNvSpPr>
            <a:spLocks noGrp="1"/>
          </p:cNvSpPr>
          <p:nvPr>
            <p:ph type="sldNum" sz="quarter" idx="10"/>
          </p:nvPr>
        </p:nvSpPr>
        <p:spPr/>
        <p:txBody>
          <a:bodyPr/>
          <a:lstStyle/>
          <a:p>
            <a:fld id="{748A45AD-7D0A-459C-AFBF-A5C04DC10B5D}" type="slidenum">
              <a:rPr lang="en-US" smtClean="0"/>
              <a:t>1</a:t>
            </a:fld>
            <a:endParaRPr lang="en-US"/>
          </a:p>
        </p:txBody>
      </p:sp>
    </p:spTree>
    <p:extLst>
      <p:ext uri="{BB962C8B-B14F-4D97-AF65-F5344CB8AC3E}">
        <p14:creationId xmlns:p14="http://schemas.microsoft.com/office/powerpoint/2010/main" val="3250945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CAE025-90D5-4C44-ABA9-E070C066AF68}" type="datetimeFigureOut">
              <a:rPr lang="en-US" smtClean="0"/>
              <a:t>7/1/2016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851AE0-D04B-8E48-908F-2FEE73F606C9}" type="slidenum">
              <a:rPr lang="en-US" smtClean="0"/>
              <a:t>‹#›</a:t>
            </a:fld>
            <a:endParaRPr lang="en-US"/>
          </a:p>
        </p:txBody>
      </p:sp>
    </p:spTree>
    <p:extLst>
      <p:ext uri="{BB962C8B-B14F-4D97-AF65-F5344CB8AC3E}">
        <p14:creationId xmlns:p14="http://schemas.microsoft.com/office/powerpoint/2010/main" val="1885057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CAE025-90D5-4C44-ABA9-E070C066AF68}" type="datetimeFigureOut">
              <a:rPr lang="en-US" smtClean="0"/>
              <a:t>7/1/2016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851AE0-D04B-8E48-908F-2FEE73F606C9}" type="slidenum">
              <a:rPr lang="en-US" smtClean="0"/>
              <a:t>‹#›</a:t>
            </a:fld>
            <a:endParaRPr lang="en-US"/>
          </a:p>
        </p:txBody>
      </p:sp>
    </p:spTree>
    <p:extLst>
      <p:ext uri="{BB962C8B-B14F-4D97-AF65-F5344CB8AC3E}">
        <p14:creationId xmlns:p14="http://schemas.microsoft.com/office/powerpoint/2010/main" val="863198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CAE025-90D5-4C44-ABA9-E070C066AF68}" type="datetimeFigureOut">
              <a:rPr lang="en-US" smtClean="0"/>
              <a:t>7/1/2016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851AE0-D04B-8E48-908F-2FEE73F606C9}" type="slidenum">
              <a:rPr lang="en-US" smtClean="0"/>
              <a:t>‹#›</a:t>
            </a:fld>
            <a:endParaRPr lang="en-US"/>
          </a:p>
        </p:txBody>
      </p:sp>
    </p:spTree>
    <p:extLst>
      <p:ext uri="{BB962C8B-B14F-4D97-AF65-F5344CB8AC3E}">
        <p14:creationId xmlns:p14="http://schemas.microsoft.com/office/powerpoint/2010/main" val="1335243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CAE025-90D5-4C44-ABA9-E070C066AF68}" type="datetimeFigureOut">
              <a:rPr lang="en-US" smtClean="0"/>
              <a:t>7/1/2016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851AE0-D04B-8E48-908F-2FEE73F606C9}" type="slidenum">
              <a:rPr lang="en-US" smtClean="0"/>
              <a:t>‹#›</a:t>
            </a:fld>
            <a:endParaRPr lang="en-US"/>
          </a:p>
        </p:txBody>
      </p:sp>
    </p:spTree>
    <p:extLst>
      <p:ext uri="{BB962C8B-B14F-4D97-AF65-F5344CB8AC3E}">
        <p14:creationId xmlns:p14="http://schemas.microsoft.com/office/powerpoint/2010/main" val="2667201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CAE025-90D5-4C44-ABA9-E070C066AF68}" type="datetimeFigureOut">
              <a:rPr lang="en-US" smtClean="0"/>
              <a:t>7/1/2016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851AE0-D04B-8E48-908F-2FEE73F606C9}" type="slidenum">
              <a:rPr lang="en-US" smtClean="0"/>
              <a:t>‹#›</a:t>
            </a:fld>
            <a:endParaRPr lang="en-US"/>
          </a:p>
        </p:txBody>
      </p:sp>
    </p:spTree>
    <p:extLst>
      <p:ext uri="{BB962C8B-B14F-4D97-AF65-F5344CB8AC3E}">
        <p14:creationId xmlns:p14="http://schemas.microsoft.com/office/powerpoint/2010/main" val="915399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CAE025-90D5-4C44-ABA9-E070C066AF68}" type="datetimeFigureOut">
              <a:rPr lang="en-US" smtClean="0"/>
              <a:t>7/1/2016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851AE0-D04B-8E48-908F-2FEE73F606C9}" type="slidenum">
              <a:rPr lang="en-US" smtClean="0"/>
              <a:t>‹#›</a:t>
            </a:fld>
            <a:endParaRPr lang="en-US"/>
          </a:p>
        </p:txBody>
      </p:sp>
    </p:spTree>
    <p:extLst>
      <p:ext uri="{BB962C8B-B14F-4D97-AF65-F5344CB8AC3E}">
        <p14:creationId xmlns:p14="http://schemas.microsoft.com/office/powerpoint/2010/main" val="2034436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CAE025-90D5-4C44-ABA9-E070C066AF68}" type="datetimeFigureOut">
              <a:rPr lang="en-US" smtClean="0"/>
              <a:t>7/1/2016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851AE0-D04B-8E48-908F-2FEE73F606C9}" type="slidenum">
              <a:rPr lang="en-US" smtClean="0"/>
              <a:t>‹#›</a:t>
            </a:fld>
            <a:endParaRPr lang="en-US"/>
          </a:p>
        </p:txBody>
      </p:sp>
    </p:spTree>
    <p:extLst>
      <p:ext uri="{BB962C8B-B14F-4D97-AF65-F5344CB8AC3E}">
        <p14:creationId xmlns:p14="http://schemas.microsoft.com/office/powerpoint/2010/main" val="2757308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CAE025-90D5-4C44-ABA9-E070C066AF68}" type="datetimeFigureOut">
              <a:rPr lang="en-US" smtClean="0"/>
              <a:t>7/1/2016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851AE0-D04B-8E48-908F-2FEE73F606C9}" type="slidenum">
              <a:rPr lang="en-US" smtClean="0"/>
              <a:t>‹#›</a:t>
            </a:fld>
            <a:endParaRPr lang="en-US"/>
          </a:p>
        </p:txBody>
      </p:sp>
    </p:spTree>
    <p:extLst>
      <p:ext uri="{BB962C8B-B14F-4D97-AF65-F5344CB8AC3E}">
        <p14:creationId xmlns:p14="http://schemas.microsoft.com/office/powerpoint/2010/main" val="4215761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CAE025-90D5-4C44-ABA9-E070C066AF68}" type="datetimeFigureOut">
              <a:rPr lang="en-US" smtClean="0"/>
              <a:t>7/1/2016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851AE0-D04B-8E48-908F-2FEE73F606C9}" type="slidenum">
              <a:rPr lang="en-US" smtClean="0"/>
              <a:t>‹#›</a:t>
            </a:fld>
            <a:endParaRPr lang="en-US"/>
          </a:p>
        </p:txBody>
      </p:sp>
    </p:spTree>
    <p:extLst>
      <p:ext uri="{BB962C8B-B14F-4D97-AF65-F5344CB8AC3E}">
        <p14:creationId xmlns:p14="http://schemas.microsoft.com/office/powerpoint/2010/main" val="3401134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CAE025-90D5-4C44-ABA9-E070C066AF68}" type="datetimeFigureOut">
              <a:rPr lang="en-US" smtClean="0"/>
              <a:t>7/1/2016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851AE0-D04B-8E48-908F-2FEE73F606C9}" type="slidenum">
              <a:rPr lang="en-US" smtClean="0"/>
              <a:t>‹#›</a:t>
            </a:fld>
            <a:endParaRPr lang="en-US"/>
          </a:p>
        </p:txBody>
      </p:sp>
    </p:spTree>
    <p:extLst>
      <p:ext uri="{BB962C8B-B14F-4D97-AF65-F5344CB8AC3E}">
        <p14:creationId xmlns:p14="http://schemas.microsoft.com/office/powerpoint/2010/main" val="418833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CAE025-90D5-4C44-ABA9-E070C066AF68}" type="datetimeFigureOut">
              <a:rPr lang="en-US" smtClean="0"/>
              <a:t>7/1/2016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851AE0-D04B-8E48-908F-2FEE73F606C9}" type="slidenum">
              <a:rPr lang="en-US" smtClean="0"/>
              <a:t>‹#›</a:t>
            </a:fld>
            <a:endParaRPr lang="en-US"/>
          </a:p>
        </p:txBody>
      </p:sp>
    </p:spTree>
    <p:extLst>
      <p:ext uri="{BB962C8B-B14F-4D97-AF65-F5344CB8AC3E}">
        <p14:creationId xmlns:p14="http://schemas.microsoft.com/office/powerpoint/2010/main" val="2097381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CCAE025-90D5-4C44-ABA9-E070C066AF68}" type="datetimeFigureOut">
              <a:rPr lang="en-US" smtClean="0"/>
              <a:t>7/1/2016</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0851AE0-D04B-8E48-908F-2FEE73F606C9}" type="slidenum">
              <a:rPr lang="en-US" smtClean="0"/>
              <a:t>‹#›</a:t>
            </a:fld>
            <a:endParaRPr lang="en-US"/>
          </a:p>
        </p:txBody>
      </p:sp>
    </p:spTree>
    <p:extLst>
      <p:ext uri="{BB962C8B-B14F-4D97-AF65-F5344CB8AC3E}">
        <p14:creationId xmlns:p14="http://schemas.microsoft.com/office/powerpoint/2010/main" val="12947540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6858000" cy="2728769"/>
          </a:xfrm>
          <a:prstGeom prst="rect">
            <a:avLst/>
          </a:prstGeom>
        </p:spPr>
      </p:pic>
      <p:pic>
        <p:nvPicPr>
          <p:cNvPr id="5" name="Picture 4"/>
          <p:cNvPicPr>
            <a:picLocks noChangeAspect="1"/>
          </p:cNvPicPr>
          <p:nvPr/>
        </p:nvPicPr>
        <p:blipFill>
          <a:blip r:embed="rId4"/>
          <a:stretch>
            <a:fillRect/>
          </a:stretch>
        </p:blipFill>
        <p:spPr>
          <a:xfrm>
            <a:off x="0" y="2728769"/>
            <a:ext cx="6858000" cy="3064617"/>
          </a:xfrm>
          <a:prstGeom prst="rect">
            <a:avLst/>
          </a:prstGeom>
        </p:spPr>
      </p:pic>
      <p:pic>
        <p:nvPicPr>
          <p:cNvPr id="6" name="Picture 5"/>
          <p:cNvPicPr>
            <a:picLocks noChangeAspect="1"/>
          </p:cNvPicPr>
          <p:nvPr/>
        </p:nvPicPr>
        <p:blipFill>
          <a:blip r:embed="rId5"/>
          <a:stretch>
            <a:fillRect/>
          </a:stretch>
        </p:blipFill>
        <p:spPr>
          <a:xfrm>
            <a:off x="0" y="5793386"/>
            <a:ext cx="6858000" cy="3522518"/>
          </a:xfrm>
          <a:prstGeom prst="rect">
            <a:avLst/>
          </a:prstGeom>
        </p:spPr>
      </p:pic>
      <p:sp>
        <p:nvSpPr>
          <p:cNvPr id="8" name="Down Arrow 7"/>
          <p:cNvSpPr/>
          <p:nvPr/>
        </p:nvSpPr>
        <p:spPr>
          <a:xfrm rot="12078962" flipV="1">
            <a:off x="283143" y="826629"/>
            <a:ext cx="118391" cy="208713"/>
          </a:xfrm>
          <a:prstGeom prst="down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lstStyle/>
          <a:p>
            <a:endParaRPr lang="en-US">
              <a:ln>
                <a:solidFill>
                  <a:srgbClr val="FF0000"/>
                </a:solidFill>
              </a:ln>
            </a:endParaRPr>
          </a:p>
        </p:txBody>
      </p:sp>
      <p:sp>
        <p:nvSpPr>
          <p:cNvPr id="11" name="Down Arrow 10"/>
          <p:cNvSpPr/>
          <p:nvPr/>
        </p:nvSpPr>
        <p:spPr>
          <a:xfrm rot="12078962" flipV="1">
            <a:off x="748809" y="826629"/>
            <a:ext cx="118391" cy="208713"/>
          </a:xfrm>
          <a:prstGeom prst="down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lstStyle/>
          <a:p>
            <a:endParaRPr lang="en-US">
              <a:ln>
                <a:solidFill>
                  <a:srgbClr val="FF0000"/>
                </a:solidFill>
              </a:ln>
            </a:endParaRPr>
          </a:p>
        </p:txBody>
      </p:sp>
      <p:sp>
        <p:nvSpPr>
          <p:cNvPr id="12" name="Down Arrow 11"/>
          <p:cNvSpPr/>
          <p:nvPr/>
        </p:nvSpPr>
        <p:spPr>
          <a:xfrm rot="12078962" flipV="1">
            <a:off x="1239878" y="826630"/>
            <a:ext cx="118391" cy="208713"/>
          </a:xfrm>
          <a:prstGeom prst="down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lstStyle/>
          <a:p>
            <a:endParaRPr lang="en-US">
              <a:ln>
                <a:solidFill>
                  <a:srgbClr val="FF0000"/>
                </a:solidFill>
              </a:ln>
            </a:endParaRPr>
          </a:p>
        </p:txBody>
      </p:sp>
      <p:sp>
        <p:nvSpPr>
          <p:cNvPr id="2" name="TextBox 1"/>
          <p:cNvSpPr txBox="1"/>
          <p:nvPr/>
        </p:nvSpPr>
        <p:spPr>
          <a:xfrm>
            <a:off x="346520" y="701244"/>
            <a:ext cx="184731" cy="307777"/>
          </a:xfrm>
          <a:prstGeom prst="rect">
            <a:avLst/>
          </a:prstGeom>
          <a:noFill/>
        </p:spPr>
        <p:txBody>
          <a:bodyPr wrap="none" rtlCol="0">
            <a:spAutoFit/>
          </a:bodyPr>
          <a:lstStyle/>
          <a:p>
            <a:endParaRPr lang="en-US" sz="1400" dirty="0">
              <a:solidFill>
                <a:srgbClr val="FF0000"/>
              </a:solidFill>
            </a:endParaRPr>
          </a:p>
        </p:txBody>
      </p:sp>
      <p:sp>
        <p:nvSpPr>
          <p:cNvPr id="13" name="TextBox 12"/>
          <p:cNvSpPr txBox="1"/>
          <p:nvPr/>
        </p:nvSpPr>
        <p:spPr>
          <a:xfrm>
            <a:off x="850286" y="693715"/>
            <a:ext cx="184731" cy="307777"/>
          </a:xfrm>
          <a:prstGeom prst="rect">
            <a:avLst/>
          </a:prstGeom>
          <a:noFill/>
        </p:spPr>
        <p:txBody>
          <a:bodyPr wrap="none" rtlCol="0">
            <a:spAutoFit/>
          </a:bodyPr>
          <a:lstStyle/>
          <a:p>
            <a:endParaRPr lang="en-US" sz="1400" dirty="0">
              <a:solidFill>
                <a:srgbClr val="FF0000"/>
              </a:solidFill>
            </a:endParaRPr>
          </a:p>
        </p:txBody>
      </p:sp>
      <p:sp>
        <p:nvSpPr>
          <p:cNvPr id="14" name="TextBox 13"/>
          <p:cNvSpPr txBox="1"/>
          <p:nvPr/>
        </p:nvSpPr>
        <p:spPr>
          <a:xfrm>
            <a:off x="1328148" y="693715"/>
            <a:ext cx="184731" cy="307777"/>
          </a:xfrm>
          <a:prstGeom prst="rect">
            <a:avLst/>
          </a:prstGeom>
          <a:noFill/>
        </p:spPr>
        <p:txBody>
          <a:bodyPr wrap="none" rtlCol="0">
            <a:spAutoFit/>
          </a:bodyPr>
          <a:lstStyle/>
          <a:p>
            <a:endParaRPr lang="en-US" sz="1400" dirty="0">
              <a:solidFill>
                <a:srgbClr val="FF0000"/>
              </a:solidFill>
            </a:endParaRPr>
          </a:p>
        </p:txBody>
      </p:sp>
      <p:sp>
        <p:nvSpPr>
          <p:cNvPr id="15" name="Rectangle 14"/>
          <p:cNvSpPr/>
          <p:nvPr/>
        </p:nvSpPr>
        <p:spPr>
          <a:xfrm>
            <a:off x="139700" y="1896533"/>
            <a:ext cx="249768" cy="775546"/>
          </a:xfrm>
          <a:prstGeom prst="rect">
            <a:avLst/>
          </a:prstGeom>
          <a:noFill/>
          <a:ln w="12700" cmpd="sng">
            <a:solidFill>
              <a:srgbClr val="FF0000"/>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9753895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17</Words>
  <Application>Microsoft Office PowerPoint</Application>
  <PresentationFormat>On-screen Show (4:3)</PresentationFormat>
  <Paragraphs>5</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Emory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Hiba Arif</dc:creator>
  <cp:lastModifiedBy>Robert Witherow</cp:lastModifiedBy>
  <cp:revision>6</cp:revision>
  <dcterms:created xsi:type="dcterms:W3CDTF">2016-01-08T02:18:19Z</dcterms:created>
  <dcterms:modified xsi:type="dcterms:W3CDTF">2016-07-01T13:29:46Z</dcterms:modified>
</cp:coreProperties>
</file>