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7" r:id="rId2"/>
    <p:sldId id="280" r:id="rId3"/>
    <p:sldId id="281" r:id="rId4"/>
    <p:sldId id="278" r:id="rId5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D7D1"/>
    <a:srgbClr val="C9A6F0"/>
    <a:srgbClr val="008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236" y="-79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istrator\Desktop\&#26368;&#36817;&#24037;&#20316;\revise\qRT+&#25991;&#31456;&#34917;&#25968;&#25454;\&#25968;&#25454;&#22788;&#2970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Sheet6!$A$2</c:f>
              <c:strCache>
                <c:ptCount val="1"/>
                <c:pt idx="0">
                  <c:v>Col-0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Sheet6!$B$7:$O$7</c:f>
                <c:numCache>
                  <c:formatCode>General</c:formatCode>
                  <c:ptCount val="14"/>
                  <c:pt idx="0">
                    <c:v>8.1498944941427644E-3</c:v>
                  </c:pt>
                  <c:pt idx="1">
                    <c:v>4.5819108502413428E-2</c:v>
                  </c:pt>
                  <c:pt idx="2">
                    <c:v>6.765565634919149E-2</c:v>
                  </c:pt>
                  <c:pt idx="3">
                    <c:v>4.4747734980013741E-2</c:v>
                  </c:pt>
                  <c:pt idx="4">
                    <c:v>5.2463701863688088E-2</c:v>
                  </c:pt>
                  <c:pt idx="5">
                    <c:v>7.6364147246266029E-2</c:v>
                  </c:pt>
                  <c:pt idx="6">
                    <c:v>3.0168258406283271E-2</c:v>
                  </c:pt>
                  <c:pt idx="7">
                    <c:v>7.3197694483430303E-2</c:v>
                  </c:pt>
                  <c:pt idx="8">
                    <c:v>3.4082652872979319E-2</c:v>
                  </c:pt>
                  <c:pt idx="9">
                    <c:v>0.10878320493344754</c:v>
                  </c:pt>
                  <c:pt idx="10">
                    <c:v>5.5705037616698913E-2</c:v>
                  </c:pt>
                  <c:pt idx="11">
                    <c:v>0.13359717034447674</c:v>
                  </c:pt>
                  <c:pt idx="12">
                    <c:v>0.11558647077073977</c:v>
                  </c:pt>
                  <c:pt idx="13">
                    <c:v>3.6504510938876134E-2</c:v>
                  </c:pt>
                </c:numCache>
              </c:numRef>
            </c:plus>
            <c:minus>
              <c:numRef>
                <c:f>Sheet6!$B$7:$O$7</c:f>
                <c:numCache>
                  <c:formatCode>General</c:formatCode>
                  <c:ptCount val="14"/>
                  <c:pt idx="0">
                    <c:v>8.1498944941427644E-3</c:v>
                  </c:pt>
                  <c:pt idx="1">
                    <c:v>4.5819108502413428E-2</c:v>
                  </c:pt>
                  <c:pt idx="2">
                    <c:v>6.765565634919149E-2</c:v>
                  </c:pt>
                  <c:pt idx="3">
                    <c:v>4.4747734980013741E-2</c:v>
                  </c:pt>
                  <c:pt idx="4">
                    <c:v>5.2463701863688088E-2</c:v>
                  </c:pt>
                  <c:pt idx="5">
                    <c:v>7.6364147246266029E-2</c:v>
                  </c:pt>
                  <c:pt idx="6">
                    <c:v>3.0168258406283271E-2</c:v>
                  </c:pt>
                  <c:pt idx="7">
                    <c:v>7.3197694483430303E-2</c:v>
                  </c:pt>
                  <c:pt idx="8">
                    <c:v>3.4082652872979319E-2</c:v>
                  </c:pt>
                  <c:pt idx="9">
                    <c:v>0.10878320493344754</c:v>
                  </c:pt>
                  <c:pt idx="10">
                    <c:v>5.5705037616698913E-2</c:v>
                  </c:pt>
                  <c:pt idx="11">
                    <c:v>0.13359717034447674</c:v>
                  </c:pt>
                  <c:pt idx="12">
                    <c:v>0.11558647077073977</c:v>
                  </c:pt>
                  <c:pt idx="13">
                    <c:v>3.6504510938876134E-2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Sheet6!$B$1:$O$1</c:f>
              <c:strCache>
                <c:ptCount val="14"/>
                <c:pt idx="0">
                  <c:v>4G32280</c:v>
                </c:pt>
                <c:pt idx="1">
                  <c:v>3G62100</c:v>
                </c:pt>
                <c:pt idx="2">
                  <c:v>2G28085</c:v>
                </c:pt>
                <c:pt idx="3">
                  <c:v>5G27780</c:v>
                </c:pt>
                <c:pt idx="4">
                  <c:v>1G29490</c:v>
                </c:pt>
                <c:pt idx="5">
                  <c:v>1G04180</c:v>
                </c:pt>
                <c:pt idx="6">
                  <c:v>1G18350</c:v>
                </c:pt>
                <c:pt idx="7">
                  <c:v>1G23080</c:v>
                </c:pt>
                <c:pt idx="8">
                  <c:v>3G25290</c:v>
                </c:pt>
                <c:pt idx="9">
                  <c:v>4G13260</c:v>
                </c:pt>
                <c:pt idx="10">
                  <c:v>5G16530</c:v>
                </c:pt>
                <c:pt idx="11">
                  <c:v>5G62000</c:v>
                </c:pt>
                <c:pt idx="12">
                  <c:v>5G62380</c:v>
                </c:pt>
                <c:pt idx="13">
                  <c:v>2G23560</c:v>
                </c:pt>
              </c:strCache>
            </c:strRef>
          </c:cat>
          <c:val>
            <c:numRef>
              <c:f>Sheet6!$B$2:$O$2</c:f>
              <c:numCache>
                <c:formatCode>General</c:formatCode>
                <c:ptCount val="14"/>
                <c:pt idx="0">
                  <c:v>1.0000330997061209</c:v>
                </c:pt>
                <c:pt idx="1">
                  <c:v>1.0010515017985568</c:v>
                </c:pt>
                <c:pt idx="2">
                  <c:v>1.0022871146482635</c:v>
                </c:pt>
                <c:pt idx="3">
                  <c:v>1.0009954085781876</c:v>
                </c:pt>
                <c:pt idx="4">
                  <c:v>1.0014041035862489</c:v>
                </c:pt>
                <c:pt idx="5">
                  <c:v>1.0030203783058049</c:v>
                </c:pt>
                <c:pt idx="6">
                  <c:v>1.0004491413621677</c:v>
                </c:pt>
                <c:pt idx="7">
                  <c:v>1.0026958401841979</c:v>
                </c:pt>
                <c:pt idx="8">
                  <c:v>1.0005839186141035</c:v>
                </c:pt>
                <c:pt idx="9">
                  <c:v>1.0057785299114224</c:v>
                </c:pt>
                <c:pt idx="10">
                  <c:v>1.0015573476707476</c:v>
                </c:pt>
                <c:pt idx="11">
                  <c:v>1.0083692626091423</c:v>
                </c:pt>
                <c:pt idx="12">
                  <c:v>1.0070248476513364</c:v>
                </c:pt>
                <c:pt idx="13">
                  <c:v>1.000675897710589</c:v>
                </c:pt>
              </c:numCache>
            </c:numRef>
          </c:val>
        </c:ser>
        <c:ser>
          <c:idx val="1"/>
          <c:order val="1"/>
          <c:tx>
            <c:strRef>
              <c:f>Sheet6!$A$3</c:f>
              <c:strCache>
                <c:ptCount val="1"/>
                <c:pt idx="0">
                  <c:v>ssi2-2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Sheet6!$B$8:$O$8</c:f>
                <c:numCache>
                  <c:formatCode>General</c:formatCode>
                  <c:ptCount val="14"/>
                  <c:pt idx="0">
                    <c:v>6.361567297049061E-3</c:v>
                  </c:pt>
                  <c:pt idx="1">
                    <c:v>2.4027237635157642E-2</c:v>
                  </c:pt>
                  <c:pt idx="2">
                    <c:v>1.5365676510382665E-2</c:v>
                  </c:pt>
                  <c:pt idx="3">
                    <c:v>1.1895574396404816E-2</c:v>
                  </c:pt>
                  <c:pt idx="4">
                    <c:v>2.4921140965590356E-2</c:v>
                  </c:pt>
                  <c:pt idx="5">
                    <c:v>8.5695817065263823E-3</c:v>
                  </c:pt>
                  <c:pt idx="6">
                    <c:v>1.2477971023018135E-2</c:v>
                  </c:pt>
                  <c:pt idx="7">
                    <c:v>5.2304625009332575E-3</c:v>
                  </c:pt>
                  <c:pt idx="8">
                    <c:v>2.8207760749707819E-3</c:v>
                  </c:pt>
                  <c:pt idx="9">
                    <c:v>1.2996304060994397E-2</c:v>
                  </c:pt>
                  <c:pt idx="10">
                    <c:v>3.6063815572417834E-2</c:v>
                  </c:pt>
                  <c:pt idx="11">
                    <c:v>1.2025876124264452E-2</c:v>
                  </c:pt>
                  <c:pt idx="12">
                    <c:v>1.2412119423267217E-2</c:v>
                  </c:pt>
                  <c:pt idx="13">
                    <c:v>7.4478687805464737E-3</c:v>
                  </c:pt>
                </c:numCache>
              </c:numRef>
            </c:plus>
            <c:minus>
              <c:numRef>
                <c:f>Sheet6!$B$8:$O$8</c:f>
                <c:numCache>
                  <c:formatCode>General</c:formatCode>
                  <c:ptCount val="14"/>
                  <c:pt idx="0">
                    <c:v>6.361567297049061E-3</c:v>
                  </c:pt>
                  <c:pt idx="1">
                    <c:v>2.4027237635157642E-2</c:v>
                  </c:pt>
                  <c:pt idx="2">
                    <c:v>1.5365676510382665E-2</c:v>
                  </c:pt>
                  <c:pt idx="3">
                    <c:v>1.1895574396404816E-2</c:v>
                  </c:pt>
                  <c:pt idx="4">
                    <c:v>2.4921140965590356E-2</c:v>
                  </c:pt>
                  <c:pt idx="5">
                    <c:v>8.5695817065263823E-3</c:v>
                  </c:pt>
                  <c:pt idx="6">
                    <c:v>1.2477971023018135E-2</c:v>
                  </c:pt>
                  <c:pt idx="7">
                    <c:v>5.2304625009332575E-3</c:v>
                  </c:pt>
                  <c:pt idx="8">
                    <c:v>2.8207760749707819E-3</c:v>
                  </c:pt>
                  <c:pt idx="9">
                    <c:v>1.2996304060994397E-2</c:v>
                  </c:pt>
                  <c:pt idx="10">
                    <c:v>3.6063815572417834E-2</c:v>
                  </c:pt>
                  <c:pt idx="11">
                    <c:v>1.2025876124264452E-2</c:v>
                  </c:pt>
                  <c:pt idx="12">
                    <c:v>1.2412119423267217E-2</c:v>
                  </c:pt>
                  <c:pt idx="13">
                    <c:v>7.4478687805464737E-3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Sheet6!$B$1:$O$1</c:f>
              <c:strCache>
                <c:ptCount val="14"/>
                <c:pt idx="0">
                  <c:v>4G32280</c:v>
                </c:pt>
                <c:pt idx="1">
                  <c:v>3G62100</c:v>
                </c:pt>
                <c:pt idx="2">
                  <c:v>2G28085</c:v>
                </c:pt>
                <c:pt idx="3">
                  <c:v>5G27780</c:v>
                </c:pt>
                <c:pt idx="4">
                  <c:v>1G29490</c:v>
                </c:pt>
                <c:pt idx="5">
                  <c:v>1G04180</c:v>
                </c:pt>
                <c:pt idx="6">
                  <c:v>1G18350</c:v>
                </c:pt>
                <c:pt idx="7">
                  <c:v>1G23080</c:v>
                </c:pt>
                <c:pt idx="8">
                  <c:v>3G25290</c:v>
                </c:pt>
                <c:pt idx="9">
                  <c:v>4G13260</c:v>
                </c:pt>
                <c:pt idx="10">
                  <c:v>5G16530</c:v>
                </c:pt>
                <c:pt idx="11">
                  <c:v>5G62000</c:v>
                </c:pt>
                <c:pt idx="12">
                  <c:v>5G62380</c:v>
                </c:pt>
                <c:pt idx="13">
                  <c:v>2G23560</c:v>
                </c:pt>
              </c:strCache>
            </c:strRef>
          </c:cat>
          <c:val>
            <c:numRef>
              <c:f>Sheet6!$B$3:$O$3</c:f>
              <c:numCache>
                <c:formatCode>General</c:formatCode>
                <c:ptCount val="14"/>
                <c:pt idx="0">
                  <c:v>0.27529507826002719</c:v>
                </c:pt>
                <c:pt idx="1">
                  <c:v>0.30898589405357263</c:v>
                </c:pt>
                <c:pt idx="2">
                  <c:v>0.41322293281648653</c:v>
                </c:pt>
                <c:pt idx="3">
                  <c:v>0.34100767202694504</c:v>
                </c:pt>
                <c:pt idx="4">
                  <c:v>0.25748220432691438</c:v>
                </c:pt>
                <c:pt idx="5">
                  <c:v>0.13886880114741226</c:v>
                </c:pt>
                <c:pt idx="6">
                  <c:v>0.13036333539977349</c:v>
                </c:pt>
                <c:pt idx="7">
                  <c:v>0.18521022030053069</c:v>
                </c:pt>
                <c:pt idx="8">
                  <c:v>0.13901377913395563</c:v>
                </c:pt>
                <c:pt idx="9">
                  <c:v>0.11861539294291869</c:v>
                </c:pt>
                <c:pt idx="10">
                  <c:v>0.19297960477478504</c:v>
                </c:pt>
                <c:pt idx="11">
                  <c:v>0.24707523836651454</c:v>
                </c:pt>
                <c:pt idx="12">
                  <c:v>0.28140319404582365</c:v>
                </c:pt>
                <c:pt idx="13">
                  <c:v>0.21806572608624467</c:v>
                </c:pt>
              </c:numCache>
            </c:numRef>
          </c:val>
        </c:ser>
        <c:ser>
          <c:idx val="2"/>
          <c:order val="2"/>
          <c:tx>
            <c:strRef>
              <c:f>Sheet6!$A$4</c:f>
              <c:strCache>
                <c:ptCount val="1"/>
                <c:pt idx="0">
                  <c:v>ssi2-1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Sheet6!$B$9:$O$9</c:f>
                <c:numCache>
                  <c:formatCode>General</c:formatCode>
                  <c:ptCount val="14"/>
                  <c:pt idx="0">
                    <c:v>4.5573823142270025E-3</c:v>
                  </c:pt>
                  <c:pt idx="1">
                    <c:v>6.0355684168953662E-3</c:v>
                  </c:pt>
                  <c:pt idx="2">
                    <c:v>6.6412488997164591E-3</c:v>
                  </c:pt>
                  <c:pt idx="3">
                    <c:v>2.6581881005467477E-3</c:v>
                  </c:pt>
                  <c:pt idx="4">
                    <c:v>3.3388115928861611E-4</c:v>
                  </c:pt>
                  <c:pt idx="5">
                    <c:v>8.8091803150431407E-3</c:v>
                  </c:pt>
                  <c:pt idx="6">
                    <c:v>4.8998071486383715E-3</c:v>
                  </c:pt>
                  <c:pt idx="7">
                    <c:v>3.441774654858796E-3</c:v>
                  </c:pt>
                  <c:pt idx="8">
                    <c:v>3.3840218648309407E-7</c:v>
                  </c:pt>
                  <c:pt idx="9">
                    <c:v>1.8938076044425079E-3</c:v>
                  </c:pt>
                  <c:pt idx="10">
                    <c:v>4.1927363564561821E-3</c:v>
                  </c:pt>
                  <c:pt idx="11">
                    <c:v>4.3583338456673311E-3</c:v>
                  </c:pt>
                  <c:pt idx="12">
                    <c:v>1.0263297998898814E-2</c:v>
                  </c:pt>
                  <c:pt idx="13">
                    <c:v>6.543544447047989E-3</c:v>
                  </c:pt>
                </c:numCache>
              </c:numRef>
            </c:plus>
            <c:minus>
              <c:numRef>
                <c:f>Sheet6!$B$9:$O$9</c:f>
                <c:numCache>
                  <c:formatCode>General</c:formatCode>
                  <c:ptCount val="14"/>
                  <c:pt idx="0">
                    <c:v>4.5573823142270025E-3</c:v>
                  </c:pt>
                  <c:pt idx="1">
                    <c:v>6.0355684168953662E-3</c:v>
                  </c:pt>
                  <c:pt idx="2">
                    <c:v>6.6412488997164591E-3</c:v>
                  </c:pt>
                  <c:pt idx="3">
                    <c:v>2.6581881005467477E-3</c:v>
                  </c:pt>
                  <c:pt idx="4">
                    <c:v>3.3388115928861611E-4</c:v>
                  </c:pt>
                  <c:pt idx="5">
                    <c:v>8.8091803150431407E-3</c:v>
                  </c:pt>
                  <c:pt idx="6">
                    <c:v>4.8998071486383715E-3</c:v>
                  </c:pt>
                  <c:pt idx="7">
                    <c:v>3.441774654858796E-3</c:v>
                  </c:pt>
                  <c:pt idx="8">
                    <c:v>3.3840218648309407E-7</c:v>
                  </c:pt>
                  <c:pt idx="9">
                    <c:v>1.8938076044425079E-3</c:v>
                  </c:pt>
                  <c:pt idx="10">
                    <c:v>4.1927363564561821E-3</c:v>
                  </c:pt>
                  <c:pt idx="11">
                    <c:v>4.3583338456673311E-3</c:v>
                  </c:pt>
                  <c:pt idx="12">
                    <c:v>1.0263297998898814E-2</c:v>
                  </c:pt>
                  <c:pt idx="13">
                    <c:v>6.543544447047989E-3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Sheet6!$B$1:$O$1</c:f>
              <c:strCache>
                <c:ptCount val="14"/>
                <c:pt idx="0">
                  <c:v>4G32280</c:v>
                </c:pt>
                <c:pt idx="1">
                  <c:v>3G62100</c:v>
                </c:pt>
                <c:pt idx="2">
                  <c:v>2G28085</c:v>
                </c:pt>
                <c:pt idx="3">
                  <c:v>5G27780</c:v>
                </c:pt>
                <c:pt idx="4">
                  <c:v>1G29490</c:v>
                </c:pt>
                <c:pt idx="5">
                  <c:v>1G04180</c:v>
                </c:pt>
                <c:pt idx="6">
                  <c:v>1G18350</c:v>
                </c:pt>
                <c:pt idx="7">
                  <c:v>1G23080</c:v>
                </c:pt>
                <c:pt idx="8">
                  <c:v>3G25290</c:v>
                </c:pt>
                <c:pt idx="9">
                  <c:v>4G13260</c:v>
                </c:pt>
                <c:pt idx="10">
                  <c:v>5G16530</c:v>
                </c:pt>
                <c:pt idx="11">
                  <c:v>5G62000</c:v>
                </c:pt>
                <c:pt idx="12">
                  <c:v>5G62380</c:v>
                </c:pt>
                <c:pt idx="13">
                  <c:v>2G23560</c:v>
                </c:pt>
              </c:strCache>
            </c:strRef>
          </c:cat>
          <c:val>
            <c:numRef>
              <c:f>Sheet6!$B$4:$O$4</c:f>
              <c:numCache>
                <c:formatCode>General</c:formatCode>
                <c:ptCount val="14"/>
                <c:pt idx="0">
                  <c:v>0.10567136574229284</c:v>
                </c:pt>
                <c:pt idx="1">
                  <c:v>0.14901170231524788</c:v>
                </c:pt>
                <c:pt idx="2">
                  <c:v>0.14466883013365184</c:v>
                </c:pt>
                <c:pt idx="3">
                  <c:v>0.12895823741964554</c:v>
                </c:pt>
                <c:pt idx="4">
                  <c:v>1.6179492082954047E-2</c:v>
                </c:pt>
                <c:pt idx="5">
                  <c:v>5.6733629118856044E-2</c:v>
                </c:pt>
                <c:pt idx="6">
                  <c:v>6.8748352340698815E-2</c:v>
                </c:pt>
                <c:pt idx="7">
                  <c:v>0.14831365196244353</c:v>
                </c:pt>
                <c:pt idx="8">
                  <c:v>1.7857906724658151E-5</c:v>
                </c:pt>
                <c:pt idx="9">
                  <c:v>5.0765339496912677E-2</c:v>
                </c:pt>
                <c:pt idx="10">
                  <c:v>9.154018097814158E-2</c:v>
                </c:pt>
                <c:pt idx="11">
                  <c:v>0.12556736698073845</c:v>
                </c:pt>
                <c:pt idx="12">
                  <c:v>0.1220322415827213</c:v>
                </c:pt>
                <c:pt idx="13">
                  <c:v>0.10575784368268575</c:v>
                </c:pt>
              </c:numCache>
            </c:numRef>
          </c:val>
        </c:ser>
        <c:ser>
          <c:idx val="3"/>
          <c:order val="3"/>
          <c:tx>
            <c:strRef>
              <c:f>Sheet6!$A$5</c:f>
              <c:strCache>
                <c:ptCount val="1"/>
                <c:pt idx="0">
                  <c:v>ssi2-3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Sheet6!$B$10:$O$10</c:f>
                <c:numCache>
                  <c:formatCode>General</c:formatCode>
                  <c:ptCount val="14"/>
                  <c:pt idx="0">
                    <c:v>5.0641526263272242E-3</c:v>
                  </c:pt>
                  <c:pt idx="1">
                    <c:v>1.3122036647550512E-2</c:v>
                  </c:pt>
                  <c:pt idx="2">
                    <c:v>3.5530077612247399E-2</c:v>
                  </c:pt>
                  <c:pt idx="3">
                    <c:v>1.0735332572908448E-2</c:v>
                  </c:pt>
                  <c:pt idx="4">
                    <c:v>1.1780326298914191E-3</c:v>
                  </c:pt>
                  <c:pt idx="5">
                    <c:v>9.0208767373110184E-3</c:v>
                  </c:pt>
                  <c:pt idx="6">
                    <c:v>1.2545939355780961E-2</c:v>
                  </c:pt>
                  <c:pt idx="7">
                    <c:v>1.3046838673562211E-2</c:v>
                  </c:pt>
                  <c:pt idx="8">
                    <c:v>1.0663288516082579E-3</c:v>
                  </c:pt>
                  <c:pt idx="9">
                    <c:v>2.7091183985733943E-3</c:v>
                  </c:pt>
                  <c:pt idx="10">
                    <c:v>4.9531539904299534E-3</c:v>
                  </c:pt>
                  <c:pt idx="11">
                    <c:v>2.2213753956774652E-2</c:v>
                  </c:pt>
                  <c:pt idx="12">
                    <c:v>2.1176805294390033E-2</c:v>
                  </c:pt>
                  <c:pt idx="13">
                    <c:v>1.8661181042185226E-2</c:v>
                  </c:pt>
                </c:numCache>
              </c:numRef>
            </c:plus>
            <c:minus>
              <c:numRef>
                <c:f>Sheet6!$B$10:$O$10</c:f>
                <c:numCache>
                  <c:formatCode>General</c:formatCode>
                  <c:ptCount val="14"/>
                  <c:pt idx="0">
                    <c:v>5.0641526263272242E-3</c:v>
                  </c:pt>
                  <c:pt idx="1">
                    <c:v>1.3122036647550512E-2</c:v>
                  </c:pt>
                  <c:pt idx="2">
                    <c:v>3.5530077612247399E-2</c:v>
                  </c:pt>
                  <c:pt idx="3">
                    <c:v>1.0735332572908448E-2</c:v>
                  </c:pt>
                  <c:pt idx="4">
                    <c:v>1.1780326298914191E-3</c:v>
                  </c:pt>
                  <c:pt idx="5">
                    <c:v>9.0208767373110184E-3</c:v>
                  </c:pt>
                  <c:pt idx="6">
                    <c:v>1.2545939355780961E-2</c:v>
                  </c:pt>
                  <c:pt idx="7">
                    <c:v>1.3046838673562211E-2</c:v>
                  </c:pt>
                  <c:pt idx="8">
                    <c:v>1.0663288516082579E-3</c:v>
                  </c:pt>
                  <c:pt idx="9">
                    <c:v>2.7091183985733943E-3</c:v>
                  </c:pt>
                  <c:pt idx="10">
                    <c:v>4.9531539904299534E-3</c:v>
                  </c:pt>
                  <c:pt idx="11">
                    <c:v>2.2213753956774652E-2</c:v>
                  </c:pt>
                  <c:pt idx="12">
                    <c:v>2.1176805294390033E-2</c:v>
                  </c:pt>
                  <c:pt idx="13">
                    <c:v>1.8661181042185226E-2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Sheet6!$B$1:$O$1</c:f>
              <c:strCache>
                <c:ptCount val="14"/>
                <c:pt idx="0">
                  <c:v>4G32280</c:v>
                </c:pt>
                <c:pt idx="1">
                  <c:v>3G62100</c:v>
                </c:pt>
                <c:pt idx="2">
                  <c:v>2G28085</c:v>
                </c:pt>
                <c:pt idx="3">
                  <c:v>5G27780</c:v>
                </c:pt>
                <c:pt idx="4">
                  <c:v>1G29490</c:v>
                </c:pt>
                <c:pt idx="5">
                  <c:v>1G04180</c:v>
                </c:pt>
                <c:pt idx="6">
                  <c:v>1G18350</c:v>
                </c:pt>
                <c:pt idx="7">
                  <c:v>1G23080</c:v>
                </c:pt>
                <c:pt idx="8">
                  <c:v>3G25290</c:v>
                </c:pt>
                <c:pt idx="9">
                  <c:v>4G13260</c:v>
                </c:pt>
                <c:pt idx="10">
                  <c:v>5G16530</c:v>
                </c:pt>
                <c:pt idx="11">
                  <c:v>5G62000</c:v>
                </c:pt>
                <c:pt idx="12">
                  <c:v>5G62380</c:v>
                </c:pt>
                <c:pt idx="13">
                  <c:v>2G23560</c:v>
                </c:pt>
              </c:strCache>
            </c:strRef>
          </c:cat>
          <c:val>
            <c:numRef>
              <c:f>Sheet6!$B$5:$O$5</c:f>
              <c:numCache>
                <c:formatCode>General</c:formatCode>
                <c:ptCount val="14"/>
                <c:pt idx="0">
                  <c:v>0.28675498766939639</c:v>
                </c:pt>
                <c:pt idx="1">
                  <c:v>0.33886180824877526</c:v>
                </c:pt>
                <c:pt idx="2">
                  <c:v>0.41514929792286376</c:v>
                </c:pt>
                <c:pt idx="3">
                  <c:v>0.34152196580530614</c:v>
                </c:pt>
                <c:pt idx="4">
                  <c:v>0.28730955858031054</c:v>
                </c:pt>
                <c:pt idx="5">
                  <c:v>0.15580380804992652</c:v>
                </c:pt>
                <c:pt idx="6">
                  <c:v>0.16310929735164598</c:v>
                </c:pt>
                <c:pt idx="7">
                  <c:v>0.20221236713883903</c:v>
                </c:pt>
                <c:pt idx="8">
                  <c:v>0.15045148433370473</c:v>
                </c:pt>
                <c:pt idx="9">
                  <c:v>0.13412322270992269</c:v>
                </c:pt>
                <c:pt idx="10">
                  <c:v>0.25606881773006213</c:v>
                </c:pt>
                <c:pt idx="11">
                  <c:v>0.3651912950864829</c:v>
                </c:pt>
                <c:pt idx="12">
                  <c:v>0.36053417257620862</c:v>
                </c:pt>
                <c:pt idx="13">
                  <c:v>0.24240363803661844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9592168"/>
        <c:axId val="113913256"/>
      </c:barChart>
      <c:catAx>
        <c:axId val="219592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3913256"/>
        <c:crosses val="autoZero"/>
        <c:auto val="1"/>
        <c:lblAlgn val="ctr"/>
        <c:lblOffset val="100"/>
        <c:noMultiLvlLbl val="0"/>
      </c:catAx>
      <c:valAx>
        <c:axId val="11391325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  <a:ea typeface="+mn-ea"/>
                    <a:cs typeface="+mn-cs"/>
                  </a:defRPr>
                </a:pPr>
                <a:r>
                  <a:rPr lang="en-US" altLang="zh-CN" sz="1200" b="0" i="0" baseline="0" dirty="0" smtClean="0">
                    <a:effectLst/>
                    <a:latin typeface="+mn-ea"/>
                    <a:ea typeface="+mn-ea"/>
                  </a:rPr>
                  <a:t>Relative </a:t>
                </a:r>
                <a:r>
                  <a:rPr lang="en-US" altLang="zh-CN" sz="1200" b="0" i="0" baseline="0" dirty="0" err="1" smtClean="0">
                    <a:effectLst/>
                    <a:latin typeface="+mn-ea"/>
                    <a:ea typeface="+mn-ea"/>
                  </a:rPr>
                  <a:t>expreesion</a:t>
                </a:r>
                <a:endParaRPr lang="zh-CN" altLang="zh-CN" sz="1200" dirty="0">
                  <a:effectLst/>
                  <a:latin typeface="+mn-ea"/>
                  <a:ea typeface="+mn-ea"/>
                </a:endParaRPr>
              </a:p>
            </c:rich>
          </c:tx>
          <c:layout>
            <c:manualLayout>
              <c:xMode val="edge"/>
              <c:yMode val="edge"/>
              <c:x val="2.2013589491465597E-2"/>
              <c:y val="0.1938161912408099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959216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1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19BC3-BE07-420D-ABB3-E37AE266B3C6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5B6AA-98A5-469F-8541-9C1683C48AC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886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5B6AA-98A5-469F-8541-9C1683C48AC2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708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5B6AA-98A5-469F-8541-9C1683C48AC2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201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05B6AA-98A5-469F-8541-9C1683C48AC2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557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2016/6/12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f"/><Relationship Id="rId13" Type="http://schemas.openxmlformats.org/officeDocument/2006/relationships/image" Target="../media/image31.tiff"/><Relationship Id="rId18" Type="http://schemas.openxmlformats.org/officeDocument/2006/relationships/image" Target="../media/image36.tiff"/><Relationship Id="rId3" Type="http://schemas.openxmlformats.org/officeDocument/2006/relationships/image" Target="../media/image21.tiff"/><Relationship Id="rId7" Type="http://schemas.openxmlformats.org/officeDocument/2006/relationships/image" Target="../media/image25.tiff"/><Relationship Id="rId12" Type="http://schemas.openxmlformats.org/officeDocument/2006/relationships/image" Target="../media/image30.tiff"/><Relationship Id="rId17" Type="http://schemas.openxmlformats.org/officeDocument/2006/relationships/image" Target="../media/image35.tif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iff"/><Relationship Id="rId11" Type="http://schemas.openxmlformats.org/officeDocument/2006/relationships/image" Target="../media/image29.tiff"/><Relationship Id="rId5" Type="http://schemas.openxmlformats.org/officeDocument/2006/relationships/image" Target="../media/image23.tiff"/><Relationship Id="rId15" Type="http://schemas.openxmlformats.org/officeDocument/2006/relationships/image" Target="../media/image33.tiff"/><Relationship Id="rId10" Type="http://schemas.openxmlformats.org/officeDocument/2006/relationships/image" Target="../media/image28.tiff"/><Relationship Id="rId4" Type="http://schemas.openxmlformats.org/officeDocument/2006/relationships/image" Target="../media/image22.tiff"/><Relationship Id="rId9" Type="http://schemas.openxmlformats.org/officeDocument/2006/relationships/image" Target="../media/image27.tiff"/><Relationship Id="rId14" Type="http://schemas.openxmlformats.org/officeDocument/2006/relationships/image" Target="../media/image3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07" y="3872880"/>
            <a:ext cx="5467350" cy="1152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07" y="5312643"/>
            <a:ext cx="5467350" cy="1152525"/>
          </a:xfrm>
          <a:prstGeom prst="rect">
            <a:avLst/>
          </a:prstGeom>
        </p:spPr>
      </p:pic>
      <p:sp>
        <p:nvSpPr>
          <p:cNvPr id="7" name="TextBox 75"/>
          <p:cNvSpPr txBox="1">
            <a:spLocks noChangeArrowheads="1"/>
          </p:cNvSpPr>
          <p:nvPr/>
        </p:nvSpPr>
        <p:spPr bwMode="auto">
          <a:xfrm>
            <a:off x="188640" y="3178514"/>
            <a:ext cx="3500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zh-CN" altLang="en-US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04156" y="257673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LBb1.3 + RP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7" descr="C:\Users\Administrator\Desktop\毕业论文\QQ截图20140325153827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48" r="2388" b="56757"/>
          <a:stretch/>
        </p:blipFill>
        <p:spPr bwMode="auto">
          <a:xfrm>
            <a:off x="3488380" y="660610"/>
            <a:ext cx="2634672" cy="19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8684" y="4943311"/>
            <a:ext cx="5770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 1  2 3  4  5  6  7  8  9  10 11 12 13 14 15 16 17 18 19 20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63926"/>
            <a:ext cx="4571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58744" y="660610"/>
            <a:ext cx="5183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4" name="TextBox 75"/>
          <p:cNvSpPr txBox="1">
            <a:spLocks noChangeArrowheads="1"/>
          </p:cNvSpPr>
          <p:nvPr/>
        </p:nvSpPr>
        <p:spPr bwMode="auto">
          <a:xfrm>
            <a:off x="235862" y="579315"/>
            <a:ext cx="45683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zh-CN" altLang="en-US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75"/>
          <p:cNvSpPr txBox="1">
            <a:spLocks noChangeArrowheads="1"/>
          </p:cNvSpPr>
          <p:nvPr/>
        </p:nvSpPr>
        <p:spPr bwMode="auto">
          <a:xfrm>
            <a:off x="3468645" y="594704"/>
            <a:ext cx="60842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endParaRPr lang="zh-CN" altLang="en-US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00785"/>
            <a:ext cx="3252987" cy="201529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35862" y="7181180"/>
            <a:ext cx="65055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/>
              <a:t>Figture</a:t>
            </a:r>
            <a:r>
              <a:rPr lang="en-US" altLang="zh-CN" b="1" dirty="0"/>
              <a:t> S1.</a:t>
            </a:r>
            <a:r>
              <a:rPr lang="en-US" altLang="zh-CN" dirty="0"/>
              <a:t> Mutant test and transgenic plant confirmation. </a:t>
            </a:r>
            <a:r>
              <a:rPr lang="en-US" altLang="zh-CN" b="1" dirty="0"/>
              <a:t>a</a:t>
            </a:r>
            <a:r>
              <a:rPr lang="en-US" altLang="zh-CN" dirty="0"/>
              <a:t> Sequencing of the </a:t>
            </a:r>
            <a:r>
              <a:rPr lang="en-US" altLang="zh-CN" i="1" dirty="0"/>
              <a:t>ssi2-1</a:t>
            </a:r>
            <a:r>
              <a:rPr lang="en-US" altLang="zh-CN" dirty="0"/>
              <a:t> mutant. </a:t>
            </a:r>
            <a:r>
              <a:rPr lang="en-US" altLang="zh-CN" b="1" dirty="0"/>
              <a:t>b</a:t>
            </a:r>
            <a:r>
              <a:rPr lang="en-US" altLang="zh-CN" dirty="0"/>
              <a:t> PCR identification of the SALK_039852 mutant. M: DL2000 DNA Marker; CK: Col-0; 1-2: SALK_039852 individuals. </a:t>
            </a:r>
            <a:r>
              <a:rPr lang="en-US" altLang="zh-CN" b="1" dirty="0"/>
              <a:t>c</a:t>
            </a:r>
            <a:r>
              <a:rPr lang="en-US" altLang="zh-CN" dirty="0"/>
              <a:t> Validation of the transgenic plants by PCR. Upper row displays the amplification results of</a:t>
            </a:r>
            <a:r>
              <a:rPr lang="en-US" altLang="zh-CN" i="1" dirty="0"/>
              <a:t> pSSI2::SSI2</a:t>
            </a:r>
            <a:r>
              <a:rPr lang="en-US" altLang="zh-CN" i="1" baseline="-25000" dirty="0"/>
              <a:t>A257T</a:t>
            </a:r>
            <a:r>
              <a:rPr lang="en-US" altLang="zh-CN" dirty="0"/>
              <a:t> with ssi2-2-CAPS1-F/Nos-R primers, bottom row displays the amplification results of </a:t>
            </a:r>
            <a:r>
              <a:rPr lang="en-US" altLang="zh-CN" i="1" dirty="0"/>
              <a:t>pSSI2::SSI2</a:t>
            </a:r>
            <a:r>
              <a:rPr lang="en-US" altLang="zh-CN" i="1" baseline="-25000" dirty="0"/>
              <a:t>R312H</a:t>
            </a:r>
            <a:r>
              <a:rPr lang="en-US" altLang="zh-CN" dirty="0"/>
              <a:t>. M: DL 2000 DNA Marker; 1-20: T2 plant populations.</a:t>
            </a:r>
            <a:r>
              <a:rPr lang="en-US" altLang="zh-CN" b="1" dirty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98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42" y="2484297"/>
            <a:ext cx="1319584" cy="1400219"/>
          </a:xfrm>
          <a:prstGeom prst="rect">
            <a:avLst/>
          </a:prstGeom>
        </p:spPr>
      </p:pic>
      <p:pic>
        <p:nvPicPr>
          <p:cNvPr id="5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216" y="2484298"/>
            <a:ext cx="1333819" cy="14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555" y="2484297"/>
            <a:ext cx="1329561" cy="143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143" y="2484298"/>
            <a:ext cx="1316023" cy="141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4" y="4044471"/>
            <a:ext cx="1322436" cy="146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876" y="4044471"/>
            <a:ext cx="1318159" cy="146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605" y="4044471"/>
            <a:ext cx="1329560" cy="146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4" y="5760662"/>
            <a:ext cx="1325652" cy="151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196" y="5760662"/>
            <a:ext cx="1324970" cy="151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773" y="5766835"/>
            <a:ext cx="1332410" cy="151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2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556" y="5754488"/>
            <a:ext cx="1329560" cy="1523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2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2" y="916701"/>
            <a:ext cx="1322434" cy="142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2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922" y="905603"/>
            <a:ext cx="1338112" cy="1435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2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605" y="895088"/>
            <a:ext cx="1329560" cy="14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直接连接符 19"/>
          <p:cNvCxnSpPr/>
          <p:nvPr/>
        </p:nvCxnSpPr>
        <p:spPr>
          <a:xfrm>
            <a:off x="1228578" y="2251400"/>
            <a:ext cx="6500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4245913" y="2251400"/>
            <a:ext cx="6558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830089" y="2265159"/>
            <a:ext cx="65583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221576" y="3810445"/>
            <a:ext cx="8744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691554" y="3810445"/>
            <a:ext cx="8801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245912" y="3810445"/>
            <a:ext cx="8744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758081" y="3810445"/>
            <a:ext cx="8801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221577" y="5370618"/>
            <a:ext cx="8801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245912" y="5370618"/>
            <a:ext cx="8744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758081" y="5370618"/>
            <a:ext cx="8801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221577" y="7164817"/>
            <a:ext cx="8801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733745" y="7164817"/>
            <a:ext cx="8801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245912" y="7164817"/>
            <a:ext cx="87444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814078" y="7164817"/>
            <a:ext cx="88019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43"/>
          <p:cNvSpPr txBox="1">
            <a:spLocks noChangeArrowheads="1"/>
          </p:cNvSpPr>
          <p:nvPr/>
        </p:nvSpPr>
        <p:spPr bwMode="auto">
          <a:xfrm>
            <a:off x="5949280" y="344488"/>
            <a:ext cx="954514" cy="701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dirty="0" err="1" smtClean="0">
                <a:latin typeface="Times New Roman" pitchFamily="18" charset="0"/>
                <a:cs typeface="Times New Roman" pitchFamily="18" charset="0"/>
              </a:rPr>
              <a:t>Trypan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blue staining </a:t>
            </a: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DAB staining</a:t>
            </a: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NBT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staining</a:t>
            </a: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Aniline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blue staining</a:t>
            </a:r>
          </a:p>
          <a:p>
            <a:pPr eaLnBrk="1" hangingPunct="1"/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44"/>
          <p:cNvSpPr txBox="1">
            <a:spLocks noChangeArrowheads="1"/>
          </p:cNvSpPr>
          <p:nvPr/>
        </p:nvSpPr>
        <p:spPr bwMode="auto">
          <a:xfrm>
            <a:off x="47843" y="494979"/>
            <a:ext cx="59083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dirty="0"/>
              <a:t>     </a:t>
            </a:r>
            <a:r>
              <a:rPr lang="en-US" altLang="zh-CN" i="1" dirty="0" smtClean="0">
                <a:latin typeface="Times New Roman" pitchFamily="18" charset="0"/>
                <a:cs typeface="Times New Roman" pitchFamily="18" charset="0"/>
              </a:rPr>
              <a:t>Col-0                ssi2-2                 ssi2-1                    ssi2-3</a:t>
            </a:r>
            <a:endParaRPr lang="zh-CN" altLang="en-US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730" y="905603"/>
            <a:ext cx="1342386" cy="1435727"/>
          </a:xfrm>
          <a:prstGeom prst="rect">
            <a:avLst/>
          </a:prstGeom>
        </p:spPr>
      </p:pic>
      <p:cxnSp>
        <p:nvCxnSpPr>
          <p:cNvPr id="41" name="直接连接符 40"/>
          <p:cNvCxnSpPr/>
          <p:nvPr/>
        </p:nvCxnSpPr>
        <p:spPr>
          <a:xfrm>
            <a:off x="2758633" y="2231326"/>
            <a:ext cx="6500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图片 4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555" y="4044470"/>
            <a:ext cx="1329560" cy="1461969"/>
          </a:xfrm>
          <a:prstGeom prst="rect">
            <a:avLst/>
          </a:prstGeom>
        </p:spPr>
      </p:pic>
      <p:cxnSp>
        <p:nvCxnSpPr>
          <p:cNvPr id="29" name="直接连接符 28"/>
          <p:cNvCxnSpPr/>
          <p:nvPr/>
        </p:nvCxnSpPr>
        <p:spPr>
          <a:xfrm>
            <a:off x="2713499" y="5370618"/>
            <a:ext cx="8801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4624" y="7670847"/>
            <a:ext cx="65055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/>
              <a:t>Figture</a:t>
            </a:r>
            <a:r>
              <a:rPr lang="en-US" altLang="zh-CN" b="1" dirty="0"/>
              <a:t> </a:t>
            </a:r>
            <a:r>
              <a:rPr lang="en-US" altLang="zh-CN" b="1" dirty="0" smtClean="0"/>
              <a:t>S2.</a:t>
            </a:r>
            <a:r>
              <a:rPr lang="en-US" altLang="zh-CN" dirty="0" smtClean="0"/>
              <a:t> </a:t>
            </a:r>
            <a:r>
              <a:rPr lang="en-US" altLang="zh-CN" dirty="0"/>
              <a:t>Cytological staining of Col-0 and different </a:t>
            </a:r>
            <a:r>
              <a:rPr lang="en-US" altLang="zh-CN" i="1" dirty="0"/>
              <a:t>ssi2 </a:t>
            </a:r>
            <a:r>
              <a:rPr lang="en-US" altLang="zh-CN" dirty="0"/>
              <a:t>mutant lines. Trypan blue staining was used to test for cell necrosis in the wild-type and the indicated </a:t>
            </a:r>
            <a:r>
              <a:rPr lang="en-US" altLang="zh-CN" i="1" dirty="0"/>
              <a:t>ssi2</a:t>
            </a:r>
            <a:r>
              <a:rPr lang="en-US" altLang="zh-CN" dirty="0"/>
              <a:t> mutant lines. DAB and NBT staining were used to detect 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en-US" altLang="zh-CN" baseline="-25000" dirty="0"/>
              <a:t>2</a:t>
            </a:r>
            <a:r>
              <a:rPr lang="en-US" altLang="zh-CN" dirty="0"/>
              <a:t> and superoxide content; aniline blue staining was used to detect </a:t>
            </a:r>
            <a:r>
              <a:rPr lang="en-US" altLang="zh-CN" dirty="0" err="1"/>
              <a:t>callose</a:t>
            </a:r>
            <a:r>
              <a:rPr lang="en-US" altLang="zh-CN" dirty="0"/>
              <a:t> deposition. Scale bars = 100 </a:t>
            </a:r>
            <a:r>
              <a:rPr lang="en-US" altLang="zh-CN" dirty="0" err="1"/>
              <a:t>μm</a:t>
            </a:r>
            <a:r>
              <a:rPr lang="en-US" altLang="zh-CN" dirty="0"/>
              <a:t>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65037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2805950"/>
              </p:ext>
            </p:extLst>
          </p:nvPr>
        </p:nvGraphicFramePr>
        <p:xfrm>
          <a:off x="516856" y="2936776"/>
          <a:ext cx="6346080" cy="3386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188640" y="6753200"/>
            <a:ext cx="650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/>
              <a:t>Figture</a:t>
            </a:r>
            <a:r>
              <a:rPr lang="en-US" altLang="zh-CN" b="1" dirty="0"/>
              <a:t> </a:t>
            </a:r>
            <a:r>
              <a:rPr lang="en-US" altLang="zh-CN" b="1" dirty="0" smtClean="0"/>
              <a:t>S3.</a:t>
            </a:r>
            <a:r>
              <a:rPr lang="en-US" altLang="zh-CN" dirty="0" smtClean="0"/>
              <a:t> </a:t>
            </a:r>
            <a:r>
              <a:rPr lang="en-US" altLang="zh-CN" dirty="0"/>
              <a:t>Quantitative RT-PCR analysis of </a:t>
            </a:r>
            <a:r>
              <a:rPr lang="en-US" altLang="zh-CN" dirty="0" smtClean="0"/>
              <a:t>14 auxin related </a:t>
            </a:r>
            <a:r>
              <a:rPr lang="en-US" altLang="zh-CN" dirty="0"/>
              <a:t>genes </a:t>
            </a:r>
            <a:r>
              <a:rPr lang="en-US" altLang="zh-CN" dirty="0" smtClean="0"/>
              <a:t>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951190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6262" y="1290110"/>
            <a:ext cx="1342479" cy="134247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5936" y="1290110"/>
            <a:ext cx="1340796" cy="134247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71785" y="1292600"/>
            <a:ext cx="1330407" cy="133998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9040" y="1290110"/>
            <a:ext cx="1338473" cy="13424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36262" y="2703937"/>
            <a:ext cx="1342479" cy="134247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65936" y="2703937"/>
            <a:ext cx="1340795" cy="13424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363014" y="2703937"/>
            <a:ext cx="1339178" cy="13424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786195" y="2703937"/>
            <a:ext cx="1341318" cy="13424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236261" y="5573623"/>
            <a:ext cx="1342479" cy="132359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65935" y="5573623"/>
            <a:ext cx="1311027" cy="132359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349525" y="5573623"/>
            <a:ext cx="1352667" cy="132359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786195" y="5573623"/>
            <a:ext cx="1341318" cy="132359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236261" y="4144098"/>
            <a:ext cx="1342479" cy="133323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965936" y="4144098"/>
            <a:ext cx="1328807" cy="133323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2349525" y="4144098"/>
            <a:ext cx="1352667" cy="1333231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786196" y="4144098"/>
            <a:ext cx="1341318" cy="133323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40768" y="920778"/>
            <a:ext cx="5237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GFP          Chlorophyll      Transmission        Merged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5261" y="1856656"/>
            <a:ext cx="88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SSI2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253" y="3143508"/>
            <a:ext cx="88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ssi2-2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27385" y="4592960"/>
            <a:ext cx="1096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SSI2</a:t>
            </a:r>
            <a:r>
              <a:rPr lang="fr-FR" altLang="zh-CN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A257T</a:t>
            </a:r>
            <a:endParaRPr lang="zh-CN" altLang="zh-CN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39104" y="5962853"/>
            <a:ext cx="1163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SSI2</a:t>
            </a:r>
            <a:r>
              <a:rPr lang="fr-FR" altLang="zh-CN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R312H</a:t>
            </a:r>
            <a:endParaRPr lang="zh-CN" alt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0648" y="7713111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/>
              <a:t>Figture</a:t>
            </a:r>
            <a:r>
              <a:rPr lang="en-US" altLang="zh-CN" b="1" dirty="0"/>
              <a:t> </a:t>
            </a:r>
            <a:r>
              <a:rPr lang="en-US" altLang="zh-CN" b="1" dirty="0" smtClean="0"/>
              <a:t>S4. </a:t>
            </a:r>
            <a:r>
              <a:rPr lang="en-US" altLang="zh-CN" dirty="0"/>
              <a:t>Subcellular localization of SSI2 and mutant fragments.</a:t>
            </a:r>
            <a:r>
              <a:rPr lang="en-US" altLang="zh-CN" b="1" dirty="0"/>
              <a:t> </a:t>
            </a:r>
            <a:r>
              <a:rPr lang="en-US" altLang="zh-CN" dirty="0"/>
              <a:t>The </a:t>
            </a:r>
            <a:r>
              <a:rPr lang="en-US" altLang="zh-CN" i="1" dirty="0"/>
              <a:t>SSI2</a:t>
            </a:r>
            <a:r>
              <a:rPr lang="en-US" altLang="zh-CN" dirty="0"/>
              <a:t>, </a:t>
            </a:r>
            <a:r>
              <a:rPr lang="en-US" altLang="zh-CN" i="1" dirty="0"/>
              <a:t>ssi2-2</a:t>
            </a:r>
            <a:r>
              <a:rPr lang="en-US" altLang="zh-CN" dirty="0"/>
              <a:t>, </a:t>
            </a:r>
            <a:r>
              <a:rPr lang="en-US" altLang="zh-CN" i="1" dirty="0"/>
              <a:t>SSI2</a:t>
            </a:r>
            <a:r>
              <a:rPr lang="en-US" altLang="zh-CN" i="1" baseline="-25000" dirty="0"/>
              <a:t>A257T</a:t>
            </a:r>
            <a:r>
              <a:rPr lang="en-US" altLang="zh-CN" dirty="0"/>
              <a:t>,</a:t>
            </a:r>
            <a:r>
              <a:rPr lang="en-US" altLang="zh-CN" i="1" dirty="0"/>
              <a:t> SSI2</a:t>
            </a:r>
            <a:r>
              <a:rPr lang="en-US" altLang="zh-CN" i="1" baseline="-25000" dirty="0"/>
              <a:t>R312H</a:t>
            </a:r>
            <a:r>
              <a:rPr lang="en-US" altLang="zh-CN" dirty="0"/>
              <a:t> gene fragment fused GFP localized to the chloroplasts, the scale bars represent 20 </a:t>
            </a:r>
            <a:r>
              <a:rPr lang="en-US" altLang="zh-CN" dirty="0" err="1"/>
              <a:t>μm</a:t>
            </a:r>
            <a:r>
              <a:rPr lang="en-US" altLang="zh-CN" dirty="0"/>
              <a:t>.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822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4684</TotalTime>
  <Words>252</Words>
  <Application>Microsoft Office PowerPoint</Application>
  <PresentationFormat>A4 纸张(210x297 毫米)</PresentationFormat>
  <Paragraphs>37</Paragraphs>
  <Slides>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宋体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147</cp:revision>
  <dcterms:created xsi:type="dcterms:W3CDTF">2014-04-15T10:29:01Z</dcterms:created>
  <dcterms:modified xsi:type="dcterms:W3CDTF">2016-06-12T08:39:26Z</dcterms:modified>
</cp:coreProperties>
</file>