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67" r:id="rId3"/>
    <p:sldId id="261" r:id="rId4"/>
    <p:sldId id="256" r:id="rId5"/>
    <p:sldId id="268" r:id="rId6"/>
    <p:sldId id="262" r:id="rId7"/>
    <p:sldId id="263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8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&#36716;&#24405;&#32452;&#27979;&#24207;\&#36716;&#24405;&#32452;&#27979;&#24207;&#25968;&#25454;&#27719;&#24635;\&#34917;&#20805;\qRT-PCR&#19982;RNASeq&#30456;&#20851;&#24615;&#32479;&#35745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plotArea>
      <c:layout>
        <c:manualLayout>
          <c:layoutTarget val="inner"/>
          <c:xMode val="edge"/>
          <c:yMode val="edge"/>
          <c:x val="0.11810844519124949"/>
          <c:y val="6.3587311809072233E-2"/>
          <c:w val="0.80829197684036391"/>
          <c:h val="0.80933319673330806"/>
        </c:manualLayout>
      </c:layout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spPr>
              <a:ln w="19050"/>
            </c:spPr>
            <c:trendlineType val="linear"/>
            <c:dispRSqr val="1"/>
            <c:trendlineLbl>
              <c:layout>
                <c:manualLayout>
                  <c:x val="-0.16060338146317324"/>
                  <c:y val="-0.1979453892612878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400"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defRPr>
                  </a:pPr>
                  <a:endParaRPr lang="zh-CN"/>
                </a:p>
              </c:txPr>
            </c:trendlineLbl>
          </c:trendline>
          <c:xVal>
            <c:numRef>
              <c:f>相关性!$F$2:$F$42</c:f>
              <c:numCache>
                <c:formatCode>General</c:formatCode>
                <c:ptCount val="41"/>
                <c:pt idx="0">
                  <c:v>6.1501899999999977E-2</c:v>
                </c:pt>
                <c:pt idx="1">
                  <c:v>1.2588599999999999</c:v>
                </c:pt>
                <c:pt idx="2">
                  <c:v>-2.6985389999999998</c:v>
                </c:pt>
                <c:pt idx="3">
                  <c:v>-0.50248399999999704</c:v>
                </c:pt>
                <c:pt idx="4">
                  <c:v>2.2543199999999999</c:v>
                </c:pt>
                <c:pt idx="5">
                  <c:v>1.8368199999999999</c:v>
                </c:pt>
                <c:pt idx="6">
                  <c:v>2.1969799999999977</c:v>
                </c:pt>
                <c:pt idx="7">
                  <c:v>-1.9867500000000045</c:v>
                </c:pt>
                <c:pt idx="8">
                  <c:v>4.2941499999999975</c:v>
                </c:pt>
                <c:pt idx="9">
                  <c:v>7.4101100000000003E-2</c:v>
                </c:pt>
                <c:pt idx="10">
                  <c:v>4.2790900000000134</c:v>
                </c:pt>
                <c:pt idx="11">
                  <c:v>-4.15306</c:v>
                </c:pt>
                <c:pt idx="12">
                  <c:v>0.25991300000000001</c:v>
                </c:pt>
                <c:pt idx="13">
                  <c:v>-3.4414199999999977</c:v>
                </c:pt>
                <c:pt idx="14">
                  <c:v>3.8782699999999903</c:v>
                </c:pt>
                <c:pt idx="15">
                  <c:v>0.103897797</c:v>
                </c:pt>
                <c:pt idx="16">
                  <c:v>-2.0787300000000002</c:v>
                </c:pt>
                <c:pt idx="17">
                  <c:v>4.2583200000000003</c:v>
                </c:pt>
                <c:pt idx="18">
                  <c:v>1.2274215119999936</c:v>
                </c:pt>
                <c:pt idx="19">
                  <c:v>0.83178166600000281</c:v>
                </c:pt>
                <c:pt idx="20">
                  <c:v>-5.3105199999999826</c:v>
                </c:pt>
                <c:pt idx="21">
                  <c:v>0.19717299999999988</c:v>
                </c:pt>
                <c:pt idx="22">
                  <c:v>0.19644641100000079</c:v>
                </c:pt>
                <c:pt idx="23">
                  <c:v>3.2824800000000001</c:v>
                </c:pt>
                <c:pt idx="24">
                  <c:v>0.15790680200000076</c:v>
                </c:pt>
                <c:pt idx="25">
                  <c:v>-2.9368399999999899</c:v>
                </c:pt>
                <c:pt idx="27">
                  <c:v>3.1137968370000002</c:v>
                </c:pt>
                <c:pt idx="28">
                  <c:v>1.7128189560000002</c:v>
                </c:pt>
                <c:pt idx="29">
                  <c:v>5.2327866800000002</c:v>
                </c:pt>
                <c:pt idx="30">
                  <c:v>2.4940899999999977</c:v>
                </c:pt>
                <c:pt idx="32">
                  <c:v>6.2497088439999997</c:v>
                </c:pt>
                <c:pt idx="33">
                  <c:v>-3.8417499999999967</c:v>
                </c:pt>
                <c:pt idx="34">
                  <c:v>0.99484041199999995</c:v>
                </c:pt>
                <c:pt idx="35">
                  <c:v>-2.7145800000000002</c:v>
                </c:pt>
                <c:pt idx="37">
                  <c:v>0.34268207300000153</c:v>
                </c:pt>
                <c:pt idx="38">
                  <c:v>-0.92721199999999959</c:v>
                </c:pt>
                <c:pt idx="39">
                  <c:v>-2.3509799999999967</c:v>
                </c:pt>
                <c:pt idx="40">
                  <c:v>1.545499999999995</c:v>
                </c:pt>
              </c:numCache>
            </c:numRef>
          </c:xVal>
          <c:yVal>
            <c:numRef>
              <c:f>相关性!$G$2:$G$42</c:f>
              <c:numCache>
                <c:formatCode>General</c:formatCode>
                <c:ptCount val="41"/>
                <c:pt idx="0">
                  <c:v>1.8801429960889635</c:v>
                </c:pt>
                <c:pt idx="1">
                  <c:v>1.0562968567847502</c:v>
                </c:pt>
                <c:pt idx="2">
                  <c:v>-3.1608340562217658</c:v>
                </c:pt>
                <c:pt idx="3">
                  <c:v>-0.58196019247798259</c:v>
                </c:pt>
                <c:pt idx="4">
                  <c:v>1.1865852168082609</c:v>
                </c:pt>
                <c:pt idx="5">
                  <c:v>0.89010453024545455</c:v>
                </c:pt>
                <c:pt idx="6">
                  <c:v>1.1447718207699227</c:v>
                </c:pt>
                <c:pt idx="7">
                  <c:v>-0.57153221679473976</c:v>
                </c:pt>
                <c:pt idx="8">
                  <c:v>2.8531166420268081</c:v>
                </c:pt>
                <c:pt idx="9">
                  <c:v>0.91548309973476616</c:v>
                </c:pt>
                <c:pt idx="10">
                  <c:v>1.6128558299255884</c:v>
                </c:pt>
                <c:pt idx="11">
                  <c:v>-5.2530332958202424</c:v>
                </c:pt>
                <c:pt idx="12">
                  <c:v>0.13484134906257494</c:v>
                </c:pt>
                <c:pt idx="13">
                  <c:v>-0.21276774513366351</c:v>
                </c:pt>
                <c:pt idx="14">
                  <c:v>1.8904473641270414</c:v>
                </c:pt>
                <c:pt idx="15">
                  <c:v>0.86563052651422645</c:v>
                </c:pt>
                <c:pt idx="16">
                  <c:v>-1.765963795761919</c:v>
                </c:pt>
                <c:pt idx="17">
                  <c:v>0.32044235813314892</c:v>
                </c:pt>
                <c:pt idx="18">
                  <c:v>4.8616296290167291</c:v>
                </c:pt>
                <c:pt idx="19">
                  <c:v>2.2644185762952675</c:v>
                </c:pt>
                <c:pt idx="20">
                  <c:v>-8.4605609145468748</c:v>
                </c:pt>
                <c:pt idx="21">
                  <c:v>-0.7205729054009441</c:v>
                </c:pt>
                <c:pt idx="22">
                  <c:v>1.7139849298117042</c:v>
                </c:pt>
                <c:pt idx="23">
                  <c:v>1.3160752157269717</c:v>
                </c:pt>
                <c:pt idx="24">
                  <c:v>1.2556201654392698</c:v>
                </c:pt>
                <c:pt idx="25">
                  <c:v>-1.7305868127586856</c:v>
                </c:pt>
                <c:pt idx="27">
                  <c:v>7.2201856267298821</c:v>
                </c:pt>
                <c:pt idx="28">
                  <c:v>3.7010307050631872</c:v>
                </c:pt>
                <c:pt idx="29">
                  <c:v>5.9310113338081134</c:v>
                </c:pt>
                <c:pt idx="30">
                  <c:v>3.8356286653483567</c:v>
                </c:pt>
                <c:pt idx="32">
                  <c:v>5.0836661345917831</c:v>
                </c:pt>
                <c:pt idx="33">
                  <c:v>-0.92968362988021536</c:v>
                </c:pt>
                <c:pt idx="34">
                  <c:v>2.2804433313178283</c:v>
                </c:pt>
                <c:pt idx="35">
                  <c:v>-0.29483079374682708</c:v>
                </c:pt>
                <c:pt idx="37">
                  <c:v>0.18498928122309327</c:v>
                </c:pt>
                <c:pt idx="38">
                  <c:v>-1.9307550507762949</c:v>
                </c:pt>
                <c:pt idx="39">
                  <c:v>-1.2846073740449846</c:v>
                </c:pt>
                <c:pt idx="40">
                  <c:v>1.4826212899304474</c:v>
                </c:pt>
              </c:numCache>
            </c:numRef>
          </c:yVal>
        </c:ser>
        <c:axId val="161337344"/>
        <c:axId val="161338880"/>
      </c:scatterChart>
      <c:valAx>
        <c:axId val="161337344"/>
        <c:scaling>
          <c:orientation val="minMax"/>
        </c:scaling>
        <c:axPos val="b"/>
        <c:numFmt formatCode="General" sourceLinked="1"/>
        <c:tickLblPos val="nextTo"/>
        <c:spPr>
          <a:ln w="12700">
            <a:solidFill>
              <a:sysClr val="windowText" lastClr="000000"/>
            </a:solidFill>
          </a:ln>
        </c:spPr>
        <c:txPr>
          <a:bodyPr/>
          <a:lstStyle/>
          <a:p>
            <a:pPr>
              <a:defRPr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pPr>
            <a:endParaRPr lang="zh-CN"/>
          </a:p>
        </c:txPr>
        <c:crossAx val="161338880"/>
        <c:crosses val="autoZero"/>
        <c:crossBetween val="midCat"/>
      </c:valAx>
      <c:valAx>
        <c:axId val="161338880"/>
        <c:scaling>
          <c:orientation val="minMax"/>
          <c:max val="10"/>
        </c:scaling>
        <c:axPos val="l"/>
        <c:numFmt formatCode="General" sourceLinked="1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 Unicode MS" pitchFamily="34" charset="-122"/>
                <a:ea typeface="Arial Unicode MS" pitchFamily="34" charset="-122"/>
                <a:cs typeface="Arial Unicode MS" pitchFamily="34" charset="-122"/>
              </a:defRPr>
            </a:pPr>
            <a:endParaRPr lang="zh-CN"/>
          </a:p>
        </c:txPr>
        <c:crossAx val="161337344"/>
        <c:crosses val="autoZero"/>
        <c:crossBetween val="midCat"/>
      </c:valAx>
    </c:plotArea>
    <c:plotVisOnly val="1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0.03158</cdr:x>
      <cdr:y>0.20896</cdr:y>
    </cdr:from>
    <cdr:to>
      <cdr:x>0.10526</cdr:x>
      <cdr:y>0.80597</cdr:y>
    </cdr:to>
    <cdr:sp macro="" textlink="">
      <cdr:nvSpPr>
        <cdr:cNvPr id="2" name="TextBox 1"/>
        <cdr:cNvSpPr txBox="1"/>
      </cdr:nvSpPr>
      <cdr:spPr>
        <a:xfrm xmlns:a="http://schemas.openxmlformats.org/drawingml/2006/main" rot="10800000">
          <a:off x="214314" y="1000132"/>
          <a:ext cx="500066" cy="28575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="eaVert" wrap="square" rtlCol="0"/>
        <a:lstStyle xmlns:a="http://schemas.openxmlformats.org/drawingml/2006/main"/>
        <a:p xmlns:a="http://schemas.openxmlformats.org/drawingml/2006/main">
          <a:pPr algn="ctr"/>
          <a:r>
            <a:rPr lang="en-US" altLang="zh-CN" sz="12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l</a:t>
          </a:r>
          <a:r>
            <a:rPr lang="en-US" altLang="zh-CN" sz="12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og2(ratio by </a:t>
          </a:r>
          <a:r>
            <a:rPr lang="en-US" altLang="zh-CN" sz="1200" dirty="0" err="1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qRT</a:t>
          </a:r>
          <a:r>
            <a:rPr lang="en-US" altLang="zh-CN" sz="12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-PCR)</a:t>
          </a:r>
          <a:endParaRPr lang="zh-CN" altLang="en-US" sz="1200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cdr:txBody>
    </cdr:sp>
  </cdr:relSizeAnchor>
  <cdr:relSizeAnchor xmlns:cdr="http://schemas.openxmlformats.org/drawingml/2006/chartDrawing">
    <cdr:from>
      <cdr:x>0.2</cdr:x>
      <cdr:y>0.89552</cdr:y>
    </cdr:from>
    <cdr:to>
      <cdr:x>0.75789</cdr:x>
      <cdr:y>0.98507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357322" y="4286280"/>
          <a:ext cx="3786214" cy="4286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pPr algn="ctr"/>
          <a:r>
            <a:rPr lang="en-US" altLang="zh-CN" sz="12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l</a:t>
          </a:r>
          <a:r>
            <a:rPr lang="en-US" altLang="zh-CN" sz="12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og2(ratio by RNA-</a:t>
          </a:r>
          <a:r>
            <a:rPr lang="en-US" altLang="zh-CN" sz="1200" dirty="0" err="1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seq</a:t>
          </a:r>
          <a:r>
            <a:rPr lang="en-US" altLang="zh-CN" sz="1200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rPr>
            <a:t> data)</a:t>
          </a:r>
          <a:endParaRPr lang="zh-CN" altLang="en-US" sz="1200" dirty="0">
            <a:latin typeface="Arial Unicode MS" pitchFamily="34" charset="-122"/>
            <a:ea typeface="Arial Unicode MS" pitchFamily="34" charset="-122"/>
            <a:cs typeface="Arial Unicode MS" pitchFamily="34" charset="-122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155A67-5D16-44F5-B304-B80AB46FDD4A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4909C-80A3-4DC4-B734-D1369A0A8C6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7" Type="http://schemas.openxmlformats.org/officeDocument/2006/relationships/image" Target="../media/image10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4" Type="http://schemas.openxmlformats.org/officeDocument/2006/relationships/image" Target="../media/image7.tif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tiff"/><Relationship Id="rId4" Type="http://schemas.openxmlformats.org/officeDocument/2006/relationships/image" Target="../media/image14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1"/>
          <p:cNvGrpSpPr/>
          <p:nvPr/>
        </p:nvGrpSpPr>
        <p:grpSpPr>
          <a:xfrm>
            <a:off x="428596" y="1285860"/>
            <a:ext cx="8115764" cy="3960000"/>
            <a:chOff x="428596" y="1214422"/>
            <a:chExt cx="8115764" cy="3960000"/>
          </a:xfrm>
        </p:grpSpPr>
        <p:pic>
          <p:nvPicPr>
            <p:cNvPr id="3" name="Picture 3" descr="C:\Users\Administrator\Desktop\RNAseq-paper-Li-20150212\Sup-ps\ZS-接虫.t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8596" y="1214422"/>
              <a:ext cx="3768546" cy="3960000"/>
            </a:xfrm>
            <a:prstGeom prst="rect">
              <a:avLst/>
            </a:prstGeom>
            <a:noFill/>
          </p:spPr>
        </p:pic>
        <p:pic>
          <p:nvPicPr>
            <p:cNvPr id="1027" name="Picture 3" descr="F:\转录组测序\接虫实验\新建文件夹(1)\IMG_4216.t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14810" y="1214422"/>
              <a:ext cx="4329550" cy="2143140"/>
            </a:xfrm>
            <a:prstGeom prst="rect">
              <a:avLst/>
            </a:prstGeom>
            <a:noFill/>
          </p:spPr>
        </p:pic>
      </p:grpSp>
      <p:sp>
        <p:nvSpPr>
          <p:cNvPr id="6" name="TextBox 5"/>
          <p:cNvSpPr txBox="1"/>
          <p:nvPr/>
        </p:nvSpPr>
        <p:spPr>
          <a:xfrm>
            <a:off x="928662" y="357166"/>
            <a:ext cx="7143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SUPPORTING INFORMATION</a:t>
            </a:r>
            <a:endParaRPr lang="zh-CN" altLang="en-US" sz="3200" b="1" dirty="0" smtClean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5572140"/>
            <a:ext cx="7643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S1.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Cotton whitefly infestation within a sealed chamber.</a:t>
            </a:r>
            <a:endParaRPr lang="zh-CN" altLang="en-US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SCI论文\RNA-seq 2稿\PBJnew\Supporting Figures2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42852"/>
            <a:ext cx="6786610" cy="595338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6286520"/>
            <a:ext cx="8001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S2.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Comprehensive evaluation of the RNA-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data. (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a, 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)Analysis of all samples was performed based on FPKM data using PCA. (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All samples were clustered using the </a:t>
            </a:r>
            <a:r>
              <a:rPr lang="en-US" sz="1000" i="1" dirty="0" err="1" smtClean="0">
                <a:latin typeface="Times New Roman" pitchFamily="18" charset="0"/>
                <a:cs typeface="Times New Roman" pitchFamily="18" charset="0"/>
              </a:rPr>
              <a:t>pvclust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package.</a:t>
            </a:r>
            <a:endParaRPr lang="zh-CN" altLang="en-US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57686" y="1214422"/>
            <a:ext cx="214314" cy="642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6" name="TextBox 5"/>
          <p:cNvSpPr txBox="1"/>
          <p:nvPr/>
        </p:nvSpPr>
        <p:spPr>
          <a:xfrm rot="10800000">
            <a:off x="4283968" y="836712"/>
            <a:ext cx="323165" cy="100013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9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PC3 (6.4%)</a:t>
            </a:r>
            <a:endParaRPr lang="zh-CN" altLang="en-US" sz="9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17302" y="5857892"/>
            <a:ext cx="13260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principal component</a:t>
            </a:r>
            <a:endParaRPr lang="zh-CN" altLang="en-US" sz="10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214414" y="285728"/>
            <a:ext cx="6357982" cy="5786478"/>
            <a:chOff x="1071538" y="214290"/>
            <a:chExt cx="6429420" cy="6342296"/>
          </a:xfrm>
        </p:grpSpPr>
        <p:pic>
          <p:nvPicPr>
            <p:cNvPr id="3074" name="Picture 2" descr="F:\RNAseq-Gh\new\DEG-ID\all-Scatter.t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71538" y="438998"/>
              <a:ext cx="6429420" cy="6117588"/>
            </a:xfrm>
            <a:prstGeom prst="rect">
              <a:avLst/>
            </a:prstGeom>
            <a:noFill/>
          </p:spPr>
        </p:pic>
        <p:sp>
          <p:nvSpPr>
            <p:cNvPr id="3" name="TextBox 2"/>
            <p:cNvSpPr txBox="1"/>
            <p:nvPr/>
          </p:nvSpPr>
          <p:spPr>
            <a:xfrm>
              <a:off x="1643042" y="214290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HR0-12</a:t>
              </a:r>
              <a:endParaRPr lang="zh-CN" altLang="en-US" sz="14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786182" y="214290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HR0-24</a:t>
              </a:r>
              <a:endParaRPr lang="zh-CN" altLang="en-US" sz="14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929322" y="214290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HR0-24</a:t>
              </a:r>
              <a:endParaRPr lang="zh-CN" altLang="en-US" sz="14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43042" y="3357562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ZS0-12</a:t>
              </a:r>
              <a:endParaRPr lang="zh-CN" altLang="en-US" sz="14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57620" y="3357562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ZS0-24</a:t>
              </a:r>
              <a:endParaRPr lang="zh-CN" altLang="en-US" sz="14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00760" y="3357562"/>
              <a:ext cx="121444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ZS0-48</a:t>
              </a:r>
              <a:endParaRPr lang="zh-CN" altLang="en-US" sz="1400" dirty="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571472" y="6304002"/>
            <a:ext cx="76995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S3.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Test for differential expression in cotton before and after whitefly infestation. Scatter plot indicates the log2 fold change versus mean. </a:t>
            </a:r>
          </a:p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Red indicates DEGs detected with a </a:t>
            </a:r>
            <a:r>
              <a:rPr lang="en-US" sz="1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-value &lt; 0.01 and a multiple testing adjustment.</a:t>
            </a:r>
            <a:endParaRPr lang="zh-CN" altLang="en-US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RNAseq-Gh\new\TableS7\H12.tif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04"/>
            <a:ext cx="2700000" cy="2700000"/>
          </a:xfrm>
          <a:prstGeom prst="rect">
            <a:avLst/>
          </a:prstGeom>
          <a:noFill/>
        </p:spPr>
      </p:pic>
      <p:pic>
        <p:nvPicPr>
          <p:cNvPr id="1027" name="Picture 3" descr="F:\RNAseq-Gh\new\TableS7\H24.ti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28604"/>
            <a:ext cx="2700000" cy="2700000"/>
          </a:xfrm>
          <a:prstGeom prst="rect">
            <a:avLst/>
          </a:prstGeom>
          <a:noFill/>
        </p:spPr>
      </p:pic>
      <p:pic>
        <p:nvPicPr>
          <p:cNvPr id="1028" name="Picture 4" descr="F:\RNAseq-Gh\new\TableS7\H48.tif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428604"/>
            <a:ext cx="2700000" cy="2700000"/>
          </a:xfrm>
          <a:prstGeom prst="rect">
            <a:avLst/>
          </a:prstGeom>
          <a:noFill/>
        </p:spPr>
      </p:pic>
      <p:pic>
        <p:nvPicPr>
          <p:cNvPr id="1029" name="Picture 5" descr="F:\RNAseq-Gh\new\TableS7\Z12.tif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500438"/>
            <a:ext cx="2700000" cy="2700000"/>
          </a:xfrm>
          <a:prstGeom prst="rect">
            <a:avLst/>
          </a:prstGeom>
          <a:noFill/>
        </p:spPr>
      </p:pic>
      <p:pic>
        <p:nvPicPr>
          <p:cNvPr id="1030" name="Picture 6" descr="F:\RNAseq-Gh\new\TableS7\Z24.tif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3500438"/>
            <a:ext cx="2700000" cy="2700000"/>
          </a:xfrm>
          <a:prstGeom prst="rect">
            <a:avLst/>
          </a:prstGeom>
          <a:noFill/>
        </p:spPr>
      </p:pic>
      <p:pic>
        <p:nvPicPr>
          <p:cNvPr id="1031" name="Picture 7" descr="F:\RNAseq-Gh\new\TableS7\Z48.tif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3500438"/>
            <a:ext cx="2700000" cy="2700000"/>
          </a:xfrm>
          <a:prstGeom prst="rect">
            <a:avLst/>
          </a:prstGeom>
          <a:noFill/>
        </p:spPr>
      </p:pic>
      <p:pic>
        <p:nvPicPr>
          <p:cNvPr id="13" name="Picture 2" descr="F:\RNAseq-Gh\new\TableS7\H12.tif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2700000" cy="2700000"/>
          </a:xfrm>
          <a:prstGeom prst="rect">
            <a:avLst/>
          </a:prstGeom>
          <a:noFill/>
        </p:spPr>
      </p:pic>
      <p:pic>
        <p:nvPicPr>
          <p:cNvPr id="14" name="Picture 3" descr="F:\RNAseq-Gh\new\TableS7\H24.ti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500042"/>
            <a:ext cx="2700000" cy="2700000"/>
          </a:xfrm>
          <a:prstGeom prst="rect">
            <a:avLst/>
          </a:prstGeom>
          <a:noFill/>
        </p:spPr>
      </p:pic>
      <p:pic>
        <p:nvPicPr>
          <p:cNvPr id="15" name="Picture 4" descr="F:\RNAseq-Gh\new\TableS7\H48.tif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500042"/>
            <a:ext cx="2700000" cy="27000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857224" y="428604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HR0-12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86182" y="428604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HR0-24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29454" y="428604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HR0-24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7224" y="3358800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ZS0-12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857620" y="3357562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ZS0-24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29454" y="3357562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ZS0-48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0034" y="6500834"/>
            <a:ext cx="828680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S4.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Ven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diagram showing the overlap of DEGs detected using different analysis methods.</a:t>
            </a:r>
            <a:endParaRPr lang="zh-CN" altLang="en-US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357158" y="6254613"/>
            <a:ext cx="81439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S5.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Pie charts represent GO terms (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biological_process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level 2) in the various treatment groups</a:t>
            </a:r>
            <a:r>
              <a:rPr lang="en-US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percentage present DEGs counts</a:t>
            </a:r>
            <a:r>
              <a:rPr lang="en-US" altLang="zh-CN" sz="1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zh-CN" alt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SCI论文\RNA-seq 2稿\PBJ revised ms-2-16-16\Supporting Figures5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85588"/>
            <a:ext cx="8954572" cy="5772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RNAseq-Gh\new\WGCNA\Tiff\Me-cluster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57166"/>
            <a:ext cx="2889973" cy="2928958"/>
          </a:xfrm>
          <a:prstGeom prst="rect">
            <a:avLst/>
          </a:prstGeom>
          <a:noFill/>
        </p:spPr>
      </p:pic>
      <p:pic>
        <p:nvPicPr>
          <p:cNvPr id="4099" name="Picture 3" descr="F:\RNAseq-Gh\new\WGCNA\Tiff\powers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42852"/>
            <a:ext cx="4319154" cy="324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44" y="142852"/>
            <a:ext cx="402685" cy="2853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(a)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29256" y="142852"/>
            <a:ext cx="402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(c)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1026" name="Picture 2" descr="F:\RNAseq-Gh\new\WGCNA\Tiff\ModuleEigengeneVisualizations22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3143248"/>
            <a:ext cx="3175313" cy="3240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429256" y="3071810"/>
            <a:ext cx="402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(d)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pic>
        <p:nvPicPr>
          <p:cNvPr id="2" name="Picture 2" descr="F:\RNAseq-Gh\new\WGCNA\ME-FPKM\tmp\ME-FPKM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714752"/>
            <a:ext cx="4650910" cy="228601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42844" y="3071810"/>
            <a:ext cx="402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(c)</a:t>
            </a:r>
            <a:endParaRPr lang="zh-CN" altLang="en-US" sz="1400" dirty="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6286520"/>
            <a:ext cx="8286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S6.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Network construction of related results. (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Analysis of network topology through different soft-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thresholding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limits. (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Ten modules DEGs were showed by a hierarchical clustering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dendrogram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. (</a:t>
            </a:r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) Clustering of the modules. (d)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heatmap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shows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eigengene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adjacency.</a:t>
            </a:r>
            <a:endParaRPr lang="zh-CN" altLang="en-US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1142976" y="857232"/>
          <a:ext cx="678661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14348" y="5929330"/>
            <a:ext cx="73581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mtClean="0">
                <a:latin typeface="Times New Roman" pitchFamily="18" charset="0"/>
                <a:cs typeface="Times New Roman" pitchFamily="18" charset="0"/>
              </a:rPr>
              <a:t>Figure S7.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Correlation between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qRT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-PCR and RNA-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Seq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results.</a:t>
            </a:r>
            <a:endParaRPr lang="zh-CN" altLang="en-US" sz="1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</TotalTime>
  <Words>234</Words>
  <Application>Microsoft Office PowerPoint</Application>
  <PresentationFormat>全屏显示(4:3)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My</cp:lastModifiedBy>
  <cp:revision>84</cp:revision>
  <dcterms:created xsi:type="dcterms:W3CDTF">2015-10-28T09:40:44Z</dcterms:created>
  <dcterms:modified xsi:type="dcterms:W3CDTF">2016-02-17T11:04:38Z</dcterms:modified>
</cp:coreProperties>
</file>