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9" r:id="rId4"/>
    <p:sldId id="260" r:id="rId5"/>
    <p:sldId id="258" r:id="rId6"/>
    <p:sldId id="262" r:id="rId7"/>
    <p:sldId id="264" r:id="rId8"/>
    <p:sldId id="265" r:id="rId9"/>
    <p:sldId id="266" r:id="rId10"/>
    <p:sldId id="267" r:id="rId11"/>
    <p:sldId id="268"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306" autoAdjust="0"/>
  </p:normalViewPr>
  <p:slideViewPr>
    <p:cSldViewPr snapToGrid="0" snapToObjects="1">
      <p:cViewPr varScale="1">
        <p:scale>
          <a:sx n="46" d="100"/>
          <a:sy n="46" d="100"/>
        </p:scale>
        <p:origin x="1590" y="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0FD0B9-9E12-4CF4-B1A2-1D7399738050}" type="datetimeFigureOut">
              <a:rPr lang="en-US" smtClean="0"/>
              <a:t>9/20/2016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98949F-FBCE-4853-AD3F-B5A41E4BF1BE}" type="slidenum">
              <a:rPr lang="en-US" smtClean="0"/>
              <a:t>‹#›</a:t>
            </a:fld>
            <a:endParaRPr lang="en-US"/>
          </a:p>
        </p:txBody>
      </p:sp>
    </p:spTree>
    <p:extLst>
      <p:ext uri="{BB962C8B-B14F-4D97-AF65-F5344CB8AC3E}">
        <p14:creationId xmlns:p14="http://schemas.microsoft.com/office/powerpoint/2010/main" val="1287167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98949F-FBCE-4853-AD3F-B5A41E4BF1BE}" type="slidenum">
              <a:rPr lang="en-US" smtClean="0"/>
              <a:t>5</a:t>
            </a:fld>
            <a:endParaRPr lang="en-US"/>
          </a:p>
        </p:txBody>
      </p:sp>
    </p:spTree>
    <p:extLst>
      <p:ext uri="{BB962C8B-B14F-4D97-AF65-F5344CB8AC3E}">
        <p14:creationId xmlns:p14="http://schemas.microsoft.com/office/powerpoint/2010/main" val="871542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a:t>
            </a:r>
            <a:r>
              <a:rPr lang="en-US" baseline="0" dirty="0" smtClean="0"/>
              <a:t> reference: </a:t>
            </a:r>
            <a:r>
              <a:rPr lang="en-US" sz="1200" b="0" i="0" kern="1200" dirty="0" err="1" smtClean="0">
                <a:solidFill>
                  <a:schemeClr val="tx1"/>
                </a:solidFill>
                <a:effectLst/>
                <a:latin typeface="+mn-lt"/>
                <a:ea typeface="+mn-ea"/>
                <a:cs typeface="+mn-cs"/>
              </a:rPr>
              <a:t>Ott</a:t>
            </a:r>
            <a:r>
              <a:rPr lang="en-US" sz="1200" b="0" i="0" kern="1200" dirty="0" smtClean="0">
                <a:solidFill>
                  <a:schemeClr val="tx1"/>
                </a:solidFill>
                <a:effectLst/>
                <a:latin typeface="+mn-lt"/>
                <a:ea typeface="+mn-ea"/>
                <a:cs typeface="+mn-cs"/>
              </a:rPr>
              <a:t> de Bruin LM, </a:t>
            </a:r>
            <a:r>
              <a:rPr lang="en-US" sz="1200" b="0" i="0" kern="1200" dirty="0" err="1" smtClean="0">
                <a:solidFill>
                  <a:schemeClr val="tx1"/>
                </a:solidFill>
                <a:effectLst/>
                <a:latin typeface="+mn-lt"/>
                <a:ea typeface="+mn-ea"/>
                <a:cs typeface="+mn-cs"/>
              </a:rPr>
              <a:t>Volpi</a:t>
            </a:r>
            <a:r>
              <a:rPr lang="en-US" sz="1200" b="0" i="0" kern="1200" dirty="0" smtClean="0">
                <a:solidFill>
                  <a:schemeClr val="tx1"/>
                </a:solidFill>
                <a:effectLst/>
                <a:latin typeface="+mn-lt"/>
                <a:ea typeface="+mn-ea"/>
                <a:cs typeface="+mn-cs"/>
              </a:rPr>
              <a:t> S and </a:t>
            </a:r>
            <a:r>
              <a:rPr lang="en-US" sz="1200" b="0" i="0" kern="1200" dirty="0" err="1" smtClean="0">
                <a:solidFill>
                  <a:schemeClr val="tx1"/>
                </a:solidFill>
                <a:effectLst/>
                <a:latin typeface="+mn-lt"/>
                <a:ea typeface="+mn-ea"/>
                <a:cs typeface="+mn-cs"/>
              </a:rPr>
              <a:t>Musunuru</a:t>
            </a:r>
            <a:r>
              <a:rPr lang="en-US" sz="1200" b="0" i="0" kern="1200" dirty="0" smtClean="0">
                <a:solidFill>
                  <a:schemeClr val="tx1"/>
                </a:solidFill>
                <a:effectLst/>
                <a:latin typeface="+mn-lt"/>
                <a:ea typeface="+mn-ea"/>
                <a:cs typeface="+mn-cs"/>
              </a:rPr>
              <a:t> K (2015) Novel genome-editing tools to model and correct primary </a:t>
            </a:r>
            <a:r>
              <a:rPr lang="en-US" sz="1200" b="0" i="0" kern="1200" dirty="0" err="1" smtClean="0">
                <a:solidFill>
                  <a:schemeClr val="tx1"/>
                </a:solidFill>
                <a:effectLst/>
                <a:latin typeface="+mn-lt"/>
                <a:ea typeface="+mn-ea"/>
                <a:cs typeface="+mn-cs"/>
              </a:rPr>
              <a:t>immunodeficiencies</a:t>
            </a:r>
            <a:r>
              <a:rPr lang="en-US" sz="1200" b="0" i="0" kern="1200" dirty="0" smtClean="0">
                <a:solidFill>
                  <a:schemeClr val="tx1"/>
                </a:solidFill>
                <a:effectLst/>
                <a:latin typeface="+mn-lt"/>
                <a:ea typeface="+mn-ea"/>
                <a:cs typeface="+mn-cs"/>
              </a:rPr>
              <a:t>. </a:t>
            </a:r>
            <a:r>
              <a:rPr lang="en-US" sz="1200" b="0" i="1" kern="1200" dirty="0" smtClean="0">
                <a:solidFill>
                  <a:schemeClr val="tx1"/>
                </a:solidFill>
                <a:effectLst/>
                <a:latin typeface="+mn-lt"/>
                <a:ea typeface="+mn-ea"/>
                <a:cs typeface="+mn-cs"/>
              </a:rPr>
              <a:t>Front. </a:t>
            </a:r>
            <a:r>
              <a:rPr lang="en-US" sz="1200" b="0" i="1" kern="1200" dirty="0" err="1" smtClean="0">
                <a:solidFill>
                  <a:schemeClr val="tx1"/>
                </a:solidFill>
                <a:effectLst/>
                <a:latin typeface="+mn-lt"/>
                <a:ea typeface="+mn-ea"/>
                <a:cs typeface="+mn-cs"/>
              </a:rPr>
              <a:t>Immunol</a:t>
            </a:r>
            <a:r>
              <a:rPr lang="en-US" sz="1200" b="0" i="1" kern="1200" dirty="0" smtClean="0">
                <a:solidFill>
                  <a:schemeClr val="tx1"/>
                </a:solidFill>
                <a:effectLst/>
                <a:latin typeface="+mn-lt"/>
                <a:ea typeface="+mn-ea"/>
                <a:cs typeface="+mn-cs"/>
              </a:rPr>
              <a:t>.</a:t>
            </a:r>
            <a:r>
              <a:rPr lang="en-US" sz="1200" b="0" i="0" kern="1200" dirty="0" smtClean="0">
                <a:solidFill>
                  <a:schemeClr val="tx1"/>
                </a:solidFill>
                <a:effectLst/>
                <a:latin typeface="+mn-lt"/>
                <a:ea typeface="+mn-ea"/>
                <a:cs typeface="+mn-cs"/>
              </a:rPr>
              <a:t> 6:250. </a:t>
            </a:r>
            <a:r>
              <a:rPr lang="en-US" sz="1200" b="0" i="0" kern="1200" dirty="0" err="1" smtClean="0">
                <a:solidFill>
                  <a:schemeClr val="tx1"/>
                </a:solidFill>
                <a:effectLst/>
                <a:latin typeface="+mn-lt"/>
                <a:ea typeface="+mn-ea"/>
                <a:cs typeface="+mn-cs"/>
              </a:rPr>
              <a:t>doi</a:t>
            </a:r>
            <a:r>
              <a:rPr lang="en-US" sz="1200" b="0" i="0" kern="1200" dirty="0" smtClean="0">
                <a:solidFill>
                  <a:schemeClr val="tx1"/>
                </a:solidFill>
                <a:effectLst/>
                <a:latin typeface="+mn-lt"/>
                <a:ea typeface="+mn-ea"/>
                <a:cs typeface="+mn-cs"/>
              </a:rPr>
              <a:t>: 10.3389/fimmu.2015.00250</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PERMISSION NOT NEEDED </a:t>
            </a:r>
          </a:p>
          <a:p>
            <a:endParaRPr lang="en-US" sz="1200" b="1"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Copyright:</a:t>
            </a:r>
            <a:r>
              <a:rPr lang="en-US" sz="1200" b="0" i="0" kern="1200" dirty="0" smtClean="0">
                <a:solidFill>
                  <a:schemeClr val="tx1"/>
                </a:solidFill>
                <a:effectLst/>
                <a:latin typeface="+mn-lt"/>
                <a:ea typeface="+mn-ea"/>
                <a:cs typeface="+mn-cs"/>
              </a:rPr>
              <a:t> © 2015 </a:t>
            </a:r>
            <a:r>
              <a:rPr lang="en-US" sz="1200" b="0" i="0" kern="1200" dirty="0" err="1" smtClean="0">
                <a:solidFill>
                  <a:schemeClr val="tx1"/>
                </a:solidFill>
                <a:effectLst/>
                <a:latin typeface="+mn-lt"/>
                <a:ea typeface="+mn-ea"/>
                <a:cs typeface="+mn-cs"/>
              </a:rPr>
              <a:t>Ott</a:t>
            </a:r>
            <a:r>
              <a:rPr lang="en-US" sz="1200" b="0" i="0" kern="1200" dirty="0" smtClean="0">
                <a:solidFill>
                  <a:schemeClr val="tx1"/>
                </a:solidFill>
                <a:effectLst/>
                <a:latin typeface="+mn-lt"/>
                <a:ea typeface="+mn-ea"/>
                <a:cs typeface="+mn-cs"/>
              </a:rPr>
              <a:t> de Bruin, </a:t>
            </a:r>
            <a:r>
              <a:rPr lang="en-US" sz="1200" b="0" i="0" kern="1200" dirty="0" err="1" smtClean="0">
                <a:solidFill>
                  <a:schemeClr val="tx1"/>
                </a:solidFill>
                <a:effectLst/>
                <a:latin typeface="+mn-lt"/>
                <a:ea typeface="+mn-ea"/>
                <a:cs typeface="+mn-cs"/>
              </a:rPr>
              <a:t>Volpi</a:t>
            </a:r>
            <a:r>
              <a:rPr lang="en-US" sz="1200" b="0" i="0" kern="1200" dirty="0" smtClean="0">
                <a:solidFill>
                  <a:schemeClr val="tx1"/>
                </a:solidFill>
                <a:effectLst/>
                <a:latin typeface="+mn-lt"/>
                <a:ea typeface="+mn-ea"/>
                <a:cs typeface="+mn-cs"/>
              </a:rPr>
              <a:t> and </a:t>
            </a:r>
            <a:r>
              <a:rPr lang="en-US" sz="1200" b="0" i="0" kern="1200" dirty="0" err="1" smtClean="0">
                <a:solidFill>
                  <a:schemeClr val="tx1"/>
                </a:solidFill>
                <a:effectLst/>
                <a:latin typeface="+mn-lt"/>
                <a:ea typeface="+mn-ea"/>
                <a:cs typeface="+mn-cs"/>
              </a:rPr>
              <a:t>Musunuru</a:t>
            </a:r>
            <a:r>
              <a:rPr lang="en-US" sz="1200" b="0" i="0" kern="1200" dirty="0" smtClean="0">
                <a:solidFill>
                  <a:schemeClr val="tx1"/>
                </a:solidFill>
                <a:effectLst/>
                <a:latin typeface="+mn-lt"/>
                <a:ea typeface="+mn-ea"/>
                <a:cs typeface="+mn-cs"/>
              </a:rPr>
              <a:t>. This is an open-access article distributed under the terms of the </a:t>
            </a:r>
            <a:r>
              <a:rPr lang="en-US" sz="1200" b="1" i="0" u="none" strike="noStrike" kern="1200" dirty="0" smtClean="0">
                <a:solidFill>
                  <a:schemeClr val="tx1"/>
                </a:solidFill>
                <a:effectLst/>
                <a:latin typeface="+mn-lt"/>
                <a:ea typeface="+mn-ea"/>
                <a:cs typeface="+mn-cs"/>
                <a:hlinkClick r:id="rId3"/>
              </a:rPr>
              <a:t>Creative Commons Attribution License (CC BY)</a:t>
            </a:r>
            <a:r>
              <a:rPr lang="en-US" sz="1200" b="0" i="0" kern="1200" dirty="0" smtClean="0">
                <a:solidFill>
                  <a:schemeClr val="tx1"/>
                </a:solidFill>
                <a:effectLst/>
                <a:latin typeface="+mn-lt"/>
                <a:ea typeface="+mn-ea"/>
                <a:cs typeface="+mn-cs"/>
              </a:rPr>
              <a:t>. The use, distribution or reproduction in other forums is permitted, provided the original author(s) or licensor are credited and that the original publication in this journal is cited, in accordance with accepted academic practice. No use, distribution or reproduction is permitted which does not comply with these terms.</a:t>
            </a:r>
            <a:endParaRPr lang="en-US" dirty="0"/>
          </a:p>
        </p:txBody>
      </p:sp>
      <p:sp>
        <p:nvSpPr>
          <p:cNvPr id="4" name="Slide Number Placeholder 3"/>
          <p:cNvSpPr>
            <a:spLocks noGrp="1"/>
          </p:cNvSpPr>
          <p:nvPr>
            <p:ph type="sldNum" sz="quarter" idx="10"/>
          </p:nvPr>
        </p:nvSpPr>
        <p:spPr/>
        <p:txBody>
          <a:bodyPr/>
          <a:lstStyle/>
          <a:p>
            <a:fld id="{C498949F-FBCE-4853-AD3F-B5A41E4BF1BE}" type="slidenum">
              <a:rPr lang="en-US" smtClean="0"/>
              <a:t>7</a:t>
            </a:fld>
            <a:endParaRPr lang="en-US"/>
          </a:p>
        </p:txBody>
      </p:sp>
    </p:spTree>
    <p:extLst>
      <p:ext uri="{BB962C8B-B14F-4D97-AF65-F5344CB8AC3E}">
        <p14:creationId xmlns:p14="http://schemas.microsoft.com/office/powerpoint/2010/main" val="2878958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TALEN-mediated genome editing for correction of recessive dystrophic epidermolysis bullosa (RDEB). (A, B) RDEB patients suffering from chronic blistering. (C) Confocal image of the epidermal-dermal junction in non-corrected RDEB cells, in which collagen7A is not detected. (D) Confocal image of the epidermal-dermal junction in gene corrected RDEB cells, in which collagen7A is detected in the red channel. </a:t>
            </a:r>
            <a:endParaRPr lang="en-US" dirty="0"/>
          </a:p>
        </p:txBody>
      </p:sp>
      <p:sp>
        <p:nvSpPr>
          <p:cNvPr id="4" name="Slide Number Placeholder 3"/>
          <p:cNvSpPr>
            <a:spLocks noGrp="1"/>
          </p:cNvSpPr>
          <p:nvPr>
            <p:ph type="sldNum" sz="quarter" idx="10"/>
          </p:nvPr>
        </p:nvSpPr>
        <p:spPr/>
        <p:txBody>
          <a:bodyPr/>
          <a:lstStyle/>
          <a:p>
            <a:fld id="{C498949F-FBCE-4853-AD3F-B5A41E4BF1BE}" type="slidenum">
              <a:rPr lang="en-US" smtClean="0"/>
              <a:t>9</a:t>
            </a:fld>
            <a:endParaRPr lang="en-US"/>
          </a:p>
        </p:txBody>
      </p:sp>
    </p:spTree>
    <p:extLst>
      <p:ext uri="{BB962C8B-B14F-4D97-AF65-F5344CB8AC3E}">
        <p14:creationId xmlns:p14="http://schemas.microsoft.com/office/powerpoint/2010/main" val="2072407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98949F-FBCE-4853-AD3F-B5A41E4BF1BE}" type="slidenum">
              <a:rPr lang="en-US" smtClean="0"/>
              <a:t>10</a:t>
            </a:fld>
            <a:endParaRPr lang="en-US"/>
          </a:p>
        </p:txBody>
      </p:sp>
    </p:spTree>
    <p:extLst>
      <p:ext uri="{BB962C8B-B14F-4D97-AF65-F5344CB8AC3E}">
        <p14:creationId xmlns:p14="http://schemas.microsoft.com/office/powerpoint/2010/main" val="2072407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98949F-FBCE-4853-AD3F-B5A41E4BF1BE}" type="slidenum">
              <a:rPr lang="en-US" smtClean="0"/>
              <a:t>11</a:t>
            </a:fld>
            <a:endParaRPr lang="en-US"/>
          </a:p>
        </p:txBody>
      </p:sp>
    </p:spTree>
    <p:extLst>
      <p:ext uri="{BB962C8B-B14F-4D97-AF65-F5344CB8AC3E}">
        <p14:creationId xmlns:p14="http://schemas.microsoft.com/office/powerpoint/2010/main" val="2072407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C6BC05-AB38-4341-8D3B-5C09245C13BE}"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2464437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C6BC05-AB38-4341-8D3B-5C09245C13BE}"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3630919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C6BC05-AB38-4341-8D3B-5C09245C13BE}"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225259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C6BC05-AB38-4341-8D3B-5C09245C13BE}"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503861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C6BC05-AB38-4341-8D3B-5C09245C13BE}"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3808329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C6BC05-AB38-4341-8D3B-5C09245C13BE}" type="datetimeFigureOut">
              <a:rPr lang="en-US" smtClean="0"/>
              <a:t>9/20/2016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76092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C6BC05-AB38-4341-8D3B-5C09245C13BE}" type="datetimeFigureOut">
              <a:rPr lang="en-US" smtClean="0"/>
              <a:t>9/20/2016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51838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C6BC05-AB38-4341-8D3B-5C09245C13BE}" type="datetimeFigureOut">
              <a:rPr lang="en-US" smtClean="0"/>
              <a:t>9/20/2016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1851734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C6BC05-AB38-4341-8D3B-5C09245C13BE}" type="datetimeFigureOut">
              <a:rPr lang="en-US" smtClean="0"/>
              <a:t>9/20/2016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3512694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C6BC05-AB38-4341-8D3B-5C09245C13BE}" type="datetimeFigureOut">
              <a:rPr lang="en-US" smtClean="0"/>
              <a:t>9/20/2016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1260917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C6BC05-AB38-4341-8D3B-5C09245C13BE}" type="datetimeFigureOut">
              <a:rPr lang="en-US" smtClean="0"/>
              <a:t>9/20/2016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FAB66-1CD2-094C-90FE-E98C6744BF24}" type="slidenum">
              <a:rPr lang="en-US" smtClean="0"/>
              <a:t>‹#›</a:t>
            </a:fld>
            <a:endParaRPr lang="en-US"/>
          </a:p>
        </p:txBody>
      </p:sp>
    </p:spTree>
    <p:extLst>
      <p:ext uri="{BB962C8B-B14F-4D97-AF65-F5344CB8AC3E}">
        <p14:creationId xmlns:p14="http://schemas.microsoft.com/office/powerpoint/2010/main" val="2335415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C6BC05-AB38-4341-8D3B-5C09245C13BE}" type="datetimeFigureOut">
              <a:rPr lang="en-US" smtClean="0"/>
              <a:t>9/20/2016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EFAB66-1CD2-094C-90FE-E98C6744BF24}" type="slidenum">
              <a:rPr lang="en-US" smtClean="0"/>
              <a:t>‹#›</a:t>
            </a:fld>
            <a:endParaRPr lang="en-US"/>
          </a:p>
        </p:txBody>
      </p:sp>
    </p:spTree>
    <p:extLst>
      <p:ext uri="{BB962C8B-B14F-4D97-AF65-F5344CB8AC3E}">
        <p14:creationId xmlns:p14="http://schemas.microsoft.com/office/powerpoint/2010/main" val="3797184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7899"/>
            <a:ext cx="7772400" cy="1470025"/>
          </a:xfrm>
        </p:spPr>
        <p:txBody>
          <a:bodyPr>
            <a:normAutofit fontScale="90000"/>
          </a:bodyPr>
          <a:lstStyle/>
          <a:p>
            <a:r>
              <a:rPr lang="en-US" dirty="0" smtClean="0">
                <a:latin typeface="Calibri" charset="0"/>
              </a:rPr>
              <a:t>Research Techniques Made Simple:</a:t>
            </a:r>
            <a:br>
              <a:rPr lang="en-US" dirty="0" smtClean="0">
                <a:latin typeface="Calibri" charset="0"/>
              </a:rPr>
            </a:br>
            <a:r>
              <a:rPr lang="en-US" dirty="0" smtClean="0">
                <a:latin typeface="Calibri" charset="0"/>
              </a:rPr>
              <a:t>Genome Editing in Investigative Dermatology</a:t>
            </a:r>
            <a:endParaRPr lang="en-US" dirty="0"/>
          </a:p>
        </p:txBody>
      </p:sp>
      <p:sp>
        <p:nvSpPr>
          <p:cNvPr id="3" name="Subtitle 2"/>
          <p:cNvSpPr>
            <a:spLocks noGrp="1"/>
          </p:cNvSpPr>
          <p:nvPr>
            <p:ph type="subTitle" idx="1"/>
          </p:nvPr>
        </p:nvSpPr>
        <p:spPr>
          <a:xfrm>
            <a:off x="1016007" y="3860798"/>
            <a:ext cx="7086600" cy="1913466"/>
          </a:xfrm>
        </p:spPr>
        <p:txBody>
          <a:bodyPr>
            <a:normAutofit fontScale="47500" lnSpcReduction="20000"/>
          </a:bodyPr>
          <a:lstStyle/>
          <a:p>
            <a:pPr>
              <a:defRPr/>
            </a:pPr>
            <a:r>
              <a:rPr lang="en-US" sz="5500" dirty="0" smtClean="0">
                <a:solidFill>
                  <a:schemeClr val="tx1"/>
                </a:solidFill>
              </a:rPr>
              <a:t>Joan R. </a:t>
            </a:r>
            <a:r>
              <a:rPr lang="en-US" sz="5500" dirty="0" err="1" smtClean="0">
                <a:solidFill>
                  <a:schemeClr val="tx1"/>
                </a:solidFill>
              </a:rPr>
              <a:t>Guitart</a:t>
            </a:r>
            <a:r>
              <a:rPr lang="en-US" sz="5500" dirty="0" smtClean="0">
                <a:solidFill>
                  <a:schemeClr val="tx1"/>
                </a:solidFill>
              </a:rPr>
              <a:t>, </a:t>
            </a:r>
            <a:r>
              <a:rPr lang="en-US" sz="5500" smtClean="0">
                <a:solidFill>
                  <a:schemeClr val="tx1"/>
                </a:solidFill>
              </a:rPr>
              <a:t>Jodi Johnson, </a:t>
            </a:r>
            <a:r>
              <a:rPr lang="en-US" sz="5500" dirty="0" smtClean="0">
                <a:solidFill>
                  <a:schemeClr val="tx1"/>
                </a:solidFill>
              </a:rPr>
              <a:t>and Wade </a:t>
            </a:r>
            <a:r>
              <a:rPr lang="en-US" sz="5500" dirty="0" err="1" smtClean="0">
                <a:solidFill>
                  <a:schemeClr val="tx1"/>
                </a:solidFill>
              </a:rPr>
              <a:t>Chien</a:t>
            </a:r>
            <a:endParaRPr lang="en-US" sz="5500" baseline="30000" dirty="0" smtClean="0">
              <a:solidFill>
                <a:schemeClr val="tx1"/>
              </a:solidFill>
            </a:endParaRPr>
          </a:p>
          <a:p>
            <a:pPr>
              <a:defRPr/>
            </a:pPr>
            <a:endParaRPr lang="en-US" dirty="0"/>
          </a:p>
          <a:p>
            <a:pPr>
              <a:defRPr/>
            </a:pPr>
            <a:r>
              <a:rPr lang="en-US" dirty="0"/>
              <a:t>National Institute on Deafness and Other Communication </a:t>
            </a:r>
            <a:r>
              <a:rPr lang="en-US" dirty="0" smtClean="0"/>
              <a:t>Disorders</a:t>
            </a:r>
          </a:p>
          <a:p>
            <a:pPr>
              <a:defRPr/>
            </a:pPr>
            <a:endParaRPr lang="en-US" b="1" i="1" dirty="0" smtClean="0"/>
          </a:p>
          <a:p>
            <a:pPr>
              <a:defRPr/>
            </a:pPr>
            <a:r>
              <a:rPr lang="en-US" b="1" dirty="0" smtClean="0"/>
              <a:t> </a:t>
            </a:r>
            <a:r>
              <a:rPr lang="en-US" dirty="0"/>
              <a:t>National Institutes of </a:t>
            </a:r>
            <a:r>
              <a:rPr lang="en-US" dirty="0" smtClean="0"/>
              <a:t>Health, Bethesda, Maryland, USA</a:t>
            </a:r>
            <a:endParaRPr lang="en-US" dirty="0"/>
          </a:p>
          <a:p>
            <a:endParaRPr lang="en-US" dirty="0"/>
          </a:p>
        </p:txBody>
      </p:sp>
      <p:sp>
        <p:nvSpPr>
          <p:cNvPr id="5"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28" descr="JID_126_8_ti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p:cNvCxnSpPr/>
          <p:nvPr/>
        </p:nvCxnSpPr>
        <p:spPr>
          <a:xfrm>
            <a:off x="602119" y="3511944"/>
            <a:ext cx="8015899"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430910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2344"/>
            <a:ext cx="9144000" cy="1343555"/>
          </a:xfrm>
        </p:spPr>
        <p:txBody>
          <a:bodyPr>
            <a:normAutofit/>
          </a:bodyPr>
          <a:lstStyle/>
          <a:p>
            <a:r>
              <a:rPr lang="en-US" sz="3600" dirty="0" smtClean="0"/>
              <a:t>Advantages of genome editing</a:t>
            </a:r>
            <a:endParaRPr lang="en-US" sz="3600" dirty="0"/>
          </a:p>
        </p:txBody>
      </p:sp>
      <p:sp>
        <p:nvSpPr>
          <p:cNvPr id="3" name="Content Placeholder 2"/>
          <p:cNvSpPr>
            <a:spLocks noGrp="1"/>
          </p:cNvSpPr>
          <p:nvPr>
            <p:ph idx="1"/>
          </p:nvPr>
        </p:nvSpPr>
        <p:spPr>
          <a:xfrm>
            <a:off x="0" y="1114307"/>
            <a:ext cx="9144000" cy="5695195"/>
          </a:xfrm>
        </p:spPr>
        <p:txBody>
          <a:bodyPr>
            <a:noAutofit/>
          </a:bodyPr>
          <a:lstStyle/>
          <a:p>
            <a:pPr lvl="0">
              <a:lnSpc>
                <a:spcPct val="150000"/>
              </a:lnSpc>
            </a:pPr>
            <a:r>
              <a:rPr lang="en-US" sz="2200" dirty="0"/>
              <a:t>Allows for precise gene repair or permanent gene knockout </a:t>
            </a:r>
          </a:p>
          <a:p>
            <a:pPr lvl="0">
              <a:lnSpc>
                <a:spcPct val="150000"/>
              </a:lnSpc>
            </a:pPr>
            <a:r>
              <a:rPr lang="en-US" sz="2200" dirty="0"/>
              <a:t>CRISPR </a:t>
            </a:r>
            <a:r>
              <a:rPr lang="en-US" sz="2200" dirty="0" err="1"/>
              <a:t>sgRNA</a:t>
            </a:r>
            <a:r>
              <a:rPr lang="en-US" sz="2200" dirty="0"/>
              <a:t> honing mechanism makes genome editing technology much easier to develop and produce compared to traditional designer nucleases </a:t>
            </a:r>
          </a:p>
          <a:p>
            <a:pPr lvl="0">
              <a:lnSpc>
                <a:spcPct val="150000"/>
              </a:lnSpc>
            </a:pPr>
            <a:r>
              <a:rPr lang="en-US" sz="2200" dirty="0"/>
              <a:t>CRISPR </a:t>
            </a:r>
            <a:r>
              <a:rPr lang="en-US" sz="2200" dirty="0" err="1"/>
              <a:t>sgRNAs</a:t>
            </a:r>
            <a:r>
              <a:rPr lang="en-US" sz="2200" dirty="0"/>
              <a:t> allow for multiple genes to be targeted simultaneously</a:t>
            </a:r>
          </a:p>
          <a:p>
            <a:pPr lvl="0">
              <a:lnSpc>
                <a:spcPct val="150000"/>
              </a:lnSpc>
            </a:pPr>
            <a:r>
              <a:rPr lang="en-US" sz="2200" dirty="0"/>
              <a:t>Can be used for genome-wide screens to identify genes and mutations responsible for complex biological processes</a:t>
            </a:r>
          </a:p>
          <a:p>
            <a:pPr lvl="0">
              <a:lnSpc>
                <a:spcPct val="150000"/>
              </a:lnSpc>
            </a:pPr>
            <a:r>
              <a:rPr lang="en-US" sz="2200" dirty="0"/>
              <a:t>Allows for the development of transgenic animal disease models</a:t>
            </a:r>
          </a:p>
          <a:p>
            <a:pPr lvl="0">
              <a:lnSpc>
                <a:spcPct val="150000"/>
              </a:lnSpc>
            </a:pPr>
            <a:r>
              <a:rPr lang="en-US" sz="2200" dirty="0"/>
              <a:t>Genome editing technologies show promise as a therapeutic tool to treat genetic blistering diseases and as a selective anti-microbial agent</a:t>
            </a:r>
            <a:endParaRPr lang="en-US" sz="2200" dirty="0">
              <a:effectLst/>
            </a:endParaRPr>
          </a:p>
        </p:txBody>
      </p:sp>
      <p:sp>
        <p:nvSpPr>
          <p:cNvPr id="6"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28" descr="JID_126_8_tit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p:nvCxnSpPr>
        <p:spPr>
          <a:xfrm>
            <a:off x="531291" y="872492"/>
            <a:ext cx="8086727"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19474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2344"/>
            <a:ext cx="9144000" cy="1343555"/>
          </a:xfrm>
        </p:spPr>
        <p:txBody>
          <a:bodyPr>
            <a:normAutofit/>
          </a:bodyPr>
          <a:lstStyle/>
          <a:p>
            <a:r>
              <a:rPr lang="en-US" sz="3600" dirty="0" smtClean="0"/>
              <a:t>Limitations of genome editing</a:t>
            </a:r>
            <a:endParaRPr lang="en-US" sz="3600" dirty="0"/>
          </a:p>
        </p:txBody>
      </p:sp>
      <p:sp>
        <p:nvSpPr>
          <p:cNvPr id="3" name="Content Placeholder 2"/>
          <p:cNvSpPr>
            <a:spLocks noGrp="1"/>
          </p:cNvSpPr>
          <p:nvPr>
            <p:ph idx="1"/>
          </p:nvPr>
        </p:nvSpPr>
        <p:spPr>
          <a:xfrm>
            <a:off x="0" y="1089174"/>
            <a:ext cx="9144000" cy="5695195"/>
          </a:xfrm>
        </p:spPr>
        <p:txBody>
          <a:bodyPr>
            <a:noAutofit/>
          </a:bodyPr>
          <a:lstStyle/>
          <a:p>
            <a:pPr lvl="0">
              <a:lnSpc>
                <a:spcPct val="150000"/>
              </a:lnSpc>
            </a:pPr>
            <a:r>
              <a:rPr lang="en-US" sz="2200" dirty="0"/>
              <a:t>Genome editing modules may cut a non-targeted homologous site, resulting in an off-targeted mutation with potentially adverse consequences to the host</a:t>
            </a:r>
          </a:p>
          <a:p>
            <a:pPr lvl="0">
              <a:lnSpc>
                <a:spcPct val="150000"/>
              </a:lnSpc>
            </a:pPr>
            <a:r>
              <a:rPr lang="en-US" sz="2200" dirty="0" err="1"/>
              <a:t>sgRNA</a:t>
            </a:r>
            <a:r>
              <a:rPr lang="en-US" sz="2200" dirty="0"/>
              <a:t> design is restricted to gene targets containing an adjacent PAM site</a:t>
            </a:r>
          </a:p>
          <a:p>
            <a:pPr lvl="0">
              <a:lnSpc>
                <a:spcPct val="150000"/>
              </a:lnSpc>
            </a:pPr>
            <a:r>
              <a:rPr lang="en-US" sz="2200" dirty="0"/>
              <a:t>Variable </a:t>
            </a:r>
            <a:r>
              <a:rPr lang="en-US" sz="2200" dirty="0" err="1"/>
              <a:t>sgRNA</a:t>
            </a:r>
            <a:r>
              <a:rPr lang="en-US" sz="2200" dirty="0"/>
              <a:t> efficiencies </a:t>
            </a:r>
          </a:p>
          <a:p>
            <a:pPr lvl="0">
              <a:lnSpc>
                <a:spcPct val="150000"/>
              </a:lnSpc>
            </a:pPr>
            <a:r>
              <a:rPr lang="en-US" sz="2200" dirty="0"/>
              <a:t>Low homology-directed-repair efficiency </a:t>
            </a:r>
          </a:p>
          <a:p>
            <a:pPr lvl="0">
              <a:lnSpc>
                <a:spcPct val="150000"/>
              </a:lnSpc>
            </a:pPr>
            <a:r>
              <a:rPr lang="en-US" sz="2200" dirty="0"/>
              <a:t>Current genome editing </a:t>
            </a:r>
            <a:r>
              <a:rPr lang="en-US" sz="2200" dirty="0" smtClean="0"/>
              <a:t>RDEB </a:t>
            </a:r>
            <a:r>
              <a:rPr lang="en-US" sz="2200" dirty="0"/>
              <a:t>therapeutic studies rely on inducible pluripotent stem cell (iPSC) technology, which can acquire mutations during reprogramming and form tumors if transplanted into patients.</a:t>
            </a:r>
          </a:p>
          <a:p>
            <a:pPr lvl="0">
              <a:lnSpc>
                <a:spcPct val="150000"/>
              </a:lnSpc>
            </a:pPr>
            <a:endParaRPr lang="en-US" sz="2200" dirty="0">
              <a:effectLst/>
            </a:endParaRPr>
          </a:p>
        </p:txBody>
      </p:sp>
      <p:sp>
        <p:nvSpPr>
          <p:cNvPr id="6"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28" descr="JID_126_8_tit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p:nvCxnSpPr>
        <p:spPr>
          <a:xfrm>
            <a:off x="531291" y="872492"/>
            <a:ext cx="8086727"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3645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878"/>
            <a:ext cx="8229600" cy="1143000"/>
          </a:xfrm>
        </p:spPr>
        <p:txBody>
          <a:bodyPr/>
          <a:lstStyle/>
          <a:p>
            <a:r>
              <a:rPr lang="en-US" dirty="0" smtClean="0"/>
              <a:t>What is Genome Editing?</a:t>
            </a:r>
            <a:endParaRPr lang="en-US" dirty="0"/>
          </a:p>
        </p:txBody>
      </p:sp>
      <p:sp>
        <p:nvSpPr>
          <p:cNvPr id="3" name="Content Placeholder 2"/>
          <p:cNvSpPr>
            <a:spLocks noGrp="1"/>
          </p:cNvSpPr>
          <p:nvPr>
            <p:ph idx="1"/>
          </p:nvPr>
        </p:nvSpPr>
        <p:spPr>
          <a:xfrm>
            <a:off x="137583" y="1223430"/>
            <a:ext cx="8879417" cy="5440362"/>
          </a:xfrm>
        </p:spPr>
        <p:txBody>
          <a:bodyPr>
            <a:normAutofit fontScale="85000" lnSpcReduction="10000"/>
          </a:bodyPr>
          <a:lstStyle/>
          <a:p>
            <a:pPr algn="just">
              <a:lnSpc>
                <a:spcPct val="130000"/>
              </a:lnSpc>
            </a:pPr>
            <a:r>
              <a:rPr lang="en-US" dirty="0" smtClean="0"/>
              <a:t>Precise modification of the genome at a targeted locus</a:t>
            </a:r>
          </a:p>
          <a:p>
            <a:pPr algn="just">
              <a:lnSpc>
                <a:spcPct val="130000"/>
              </a:lnSpc>
            </a:pPr>
            <a:r>
              <a:rPr lang="en-US" dirty="0" smtClean="0"/>
              <a:t>Allows for:</a:t>
            </a:r>
          </a:p>
          <a:p>
            <a:pPr lvl="1" algn="just">
              <a:lnSpc>
                <a:spcPct val="130000"/>
              </a:lnSpc>
            </a:pPr>
            <a:r>
              <a:rPr lang="en-US" dirty="0"/>
              <a:t>precise gene </a:t>
            </a:r>
            <a:r>
              <a:rPr lang="en-US" dirty="0" smtClean="0"/>
              <a:t>repair</a:t>
            </a:r>
          </a:p>
          <a:p>
            <a:pPr lvl="1" algn="just">
              <a:lnSpc>
                <a:spcPct val="130000"/>
              </a:lnSpc>
            </a:pPr>
            <a:r>
              <a:rPr lang="en-US" dirty="0" smtClean="0"/>
              <a:t>permanent </a:t>
            </a:r>
            <a:r>
              <a:rPr lang="en-US" dirty="0"/>
              <a:t>gene knockout </a:t>
            </a:r>
            <a:endParaRPr lang="en-US" dirty="0" smtClean="0"/>
          </a:p>
          <a:p>
            <a:pPr lvl="1" algn="just">
              <a:lnSpc>
                <a:spcPct val="130000"/>
              </a:lnSpc>
            </a:pPr>
            <a:r>
              <a:rPr lang="en-US" dirty="0" smtClean="0"/>
              <a:t>Whole gene excision or insertion </a:t>
            </a:r>
          </a:p>
          <a:p>
            <a:pPr algn="just">
              <a:lnSpc>
                <a:spcPct val="130000"/>
              </a:lnSpc>
            </a:pPr>
            <a:r>
              <a:rPr lang="en-US" dirty="0" smtClean="0"/>
              <a:t>Applications of genome editing:</a:t>
            </a:r>
          </a:p>
          <a:p>
            <a:pPr lvl="1" algn="just">
              <a:lnSpc>
                <a:spcPct val="130000"/>
              </a:lnSpc>
            </a:pPr>
            <a:r>
              <a:rPr lang="en-US" dirty="0" smtClean="0"/>
              <a:t>Development of human disease models in laboratory organisms</a:t>
            </a:r>
          </a:p>
          <a:p>
            <a:pPr lvl="1" algn="just">
              <a:lnSpc>
                <a:spcPct val="130000"/>
              </a:lnSpc>
            </a:pPr>
            <a:r>
              <a:rPr lang="en-US" dirty="0" smtClean="0"/>
              <a:t>Study gene functions in mammalian cells</a:t>
            </a:r>
          </a:p>
          <a:p>
            <a:pPr lvl="1" algn="just">
              <a:lnSpc>
                <a:spcPct val="130000"/>
              </a:lnSpc>
            </a:pPr>
            <a:r>
              <a:rPr lang="en-US" dirty="0" smtClean="0"/>
              <a:t>Genetically modify food crops</a:t>
            </a:r>
          </a:p>
          <a:p>
            <a:pPr lvl="1">
              <a:lnSpc>
                <a:spcPct val="110000"/>
              </a:lnSpc>
            </a:pPr>
            <a:endParaRPr lang="en-US" dirty="0" smtClean="0"/>
          </a:p>
        </p:txBody>
      </p:sp>
      <p:sp>
        <p:nvSpPr>
          <p:cNvPr id="5"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Picture 28" descr="JID_126_8_ti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531291" y="1116712"/>
            <a:ext cx="8086727"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60885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699"/>
            <a:ext cx="8229600" cy="1143000"/>
          </a:xfrm>
        </p:spPr>
        <p:txBody>
          <a:bodyPr/>
          <a:lstStyle/>
          <a:p>
            <a:r>
              <a:rPr lang="en-US" dirty="0" smtClean="0"/>
              <a:t>Programmable designer nucleases</a:t>
            </a:r>
            <a:endParaRPr lang="en-US" dirty="0"/>
          </a:p>
        </p:txBody>
      </p:sp>
      <p:sp>
        <p:nvSpPr>
          <p:cNvPr id="3" name="Content Placeholder 2"/>
          <p:cNvSpPr>
            <a:spLocks noGrp="1"/>
          </p:cNvSpPr>
          <p:nvPr>
            <p:ph idx="1"/>
          </p:nvPr>
        </p:nvSpPr>
        <p:spPr>
          <a:xfrm>
            <a:off x="0" y="1133443"/>
            <a:ext cx="9144000" cy="5441509"/>
          </a:xfrm>
        </p:spPr>
        <p:txBody>
          <a:bodyPr>
            <a:normAutofit/>
          </a:bodyPr>
          <a:lstStyle/>
          <a:p>
            <a:pPr>
              <a:lnSpc>
                <a:spcPct val="110000"/>
              </a:lnSpc>
            </a:pPr>
            <a:r>
              <a:rPr lang="en-US" sz="2800" dirty="0" smtClean="0"/>
              <a:t>Genome-editing is mediated through programmable designer nucleases, which enact targeted DNA double stranded breaks (DSB)</a:t>
            </a:r>
          </a:p>
          <a:p>
            <a:pPr>
              <a:lnSpc>
                <a:spcPct val="110000"/>
              </a:lnSpc>
            </a:pPr>
            <a:r>
              <a:rPr lang="en-US" sz="2800" dirty="0" smtClean="0"/>
              <a:t>Components of designer nucleases:</a:t>
            </a:r>
          </a:p>
          <a:p>
            <a:pPr lvl="1">
              <a:lnSpc>
                <a:spcPct val="110000"/>
              </a:lnSpc>
            </a:pPr>
            <a:r>
              <a:rPr lang="en-US" sz="2400" dirty="0" smtClean="0"/>
              <a:t>DNA-binding domain that guides the nuclease to the targeted genomic site</a:t>
            </a:r>
          </a:p>
          <a:p>
            <a:pPr lvl="1">
              <a:lnSpc>
                <a:spcPct val="110000"/>
              </a:lnSpc>
            </a:pPr>
            <a:r>
              <a:rPr lang="en-US" sz="2400" dirty="0" smtClean="0"/>
              <a:t>Nuclease domain that cuts targeted locus, resulting in a DSB</a:t>
            </a:r>
          </a:p>
          <a:p>
            <a:pPr>
              <a:lnSpc>
                <a:spcPct val="110000"/>
              </a:lnSpc>
            </a:pPr>
            <a:r>
              <a:rPr lang="en-US" sz="2800" dirty="0" smtClean="0"/>
              <a:t>Examples of designer nucleases: ZFN, TALENs, CRISPR</a:t>
            </a:r>
          </a:p>
          <a:p>
            <a:pPr lvl="1">
              <a:lnSpc>
                <a:spcPct val="110000"/>
              </a:lnSpc>
            </a:pPr>
            <a:r>
              <a:rPr lang="en-US" sz="2400" dirty="0" smtClean="0"/>
              <a:t>ZFNs and TALENs rely on DNA-protein interactions to target DNA</a:t>
            </a:r>
          </a:p>
          <a:p>
            <a:pPr lvl="1">
              <a:lnSpc>
                <a:spcPct val="110000"/>
              </a:lnSpc>
            </a:pPr>
            <a:r>
              <a:rPr lang="en-US" sz="2400" dirty="0" smtClean="0"/>
              <a:t>CRISPR relies on DNA-</a:t>
            </a:r>
            <a:r>
              <a:rPr lang="en-US" sz="2400" dirty="0" err="1" smtClean="0"/>
              <a:t>sgRNA</a:t>
            </a:r>
            <a:r>
              <a:rPr lang="en-US" sz="2400" dirty="0" smtClean="0"/>
              <a:t> hybridization to target DNA </a:t>
            </a:r>
          </a:p>
          <a:p>
            <a:endParaRPr lang="en-US" dirty="0" smtClean="0"/>
          </a:p>
          <a:p>
            <a:endParaRPr lang="en-US" dirty="0"/>
          </a:p>
        </p:txBody>
      </p:sp>
      <p:sp>
        <p:nvSpPr>
          <p:cNvPr id="6"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7" name="Picture 28" descr="JID_126_8_ti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p:nvCxnSpPr>
        <p:spPr>
          <a:xfrm>
            <a:off x="531291" y="975776"/>
            <a:ext cx="8086727"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97743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66" y="-216419"/>
            <a:ext cx="9165166" cy="1143000"/>
          </a:xfrm>
        </p:spPr>
        <p:txBody>
          <a:bodyPr>
            <a:normAutofit/>
          </a:bodyPr>
          <a:lstStyle/>
          <a:p>
            <a:r>
              <a:rPr lang="en-US" sz="2800" dirty="0" smtClean="0"/>
              <a:t>Clustered Regularly Interspaced Palindromic Repeats (CRISPR)</a:t>
            </a:r>
            <a:endParaRPr lang="en-US" sz="280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0" y="665530"/>
            <a:ext cx="5251731" cy="5638166"/>
          </a:xfrm>
          <a:prstGeom prst="rect">
            <a:avLst/>
          </a:prstGeom>
          <a:noFill/>
          <a:ln>
            <a:noFill/>
          </a:ln>
        </p:spPr>
      </p:pic>
      <p:sp>
        <p:nvSpPr>
          <p:cNvPr id="6" name="Rectangle 5"/>
          <p:cNvSpPr/>
          <p:nvPr/>
        </p:nvSpPr>
        <p:spPr>
          <a:xfrm>
            <a:off x="4933742" y="907530"/>
            <a:ext cx="1014091" cy="59160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784068" y="746625"/>
            <a:ext cx="4402662" cy="5476150"/>
          </a:xfrm>
        </p:spPr>
        <p:txBody>
          <a:bodyPr>
            <a:normAutofit fontScale="85000" lnSpcReduction="20000"/>
          </a:bodyPr>
          <a:lstStyle/>
          <a:p>
            <a:pPr marL="285750" indent="-285750" algn="just">
              <a:lnSpc>
                <a:spcPct val="150000"/>
              </a:lnSpc>
            </a:pPr>
            <a:r>
              <a:rPr lang="en-US" sz="2000" dirty="0" smtClean="0"/>
              <a:t>Bacterially derived programmable nuclease </a:t>
            </a:r>
          </a:p>
          <a:p>
            <a:pPr marL="285750" indent="-285750" algn="just">
              <a:lnSpc>
                <a:spcPct val="150000"/>
              </a:lnSpc>
            </a:pPr>
            <a:r>
              <a:rPr lang="en-US" sz="2000" dirty="0" smtClean="0"/>
              <a:t>Single guide RNA (</a:t>
            </a:r>
            <a:r>
              <a:rPr lang="en-US" sz="2000" dirty="0" err="1" smtClean="0"/>
              <a:t>sgRNA</a:t>
            </a:r>
            <a:r>
              <a:rPr lang="en-US" sz="2000" dirty="0" smtClean="0"/>
              <a:t>) directs CRISPR associated nuclease 9 (Cas9) to targeted genomic locus </a:t>
            </a:r>
          </a:p>
          <a:p>
            <a:pPr>
              <a:lnSpc>
                <a:spcPct val="150000"/>
              </a:lnSpc>
            </a:pPr>
            <a:r>
              <a:rPr lang="en-US" sz="2000" dirty="0" smtClean="0"/>
              <a:t>Nucleotide hybridization of </a:t>
            </a:r>
            <a:r>
              <a:rPr lang="en-US" sz="2000" dirty="0" err="1" smtClean="0"/>
              <a:t>sgRNA</a:t>
            </a:r>
            <a:r>
              <a:rPr lang="en-US" sz="2000" dirty="0" smtClean="0"/>
              <a:t> and target DNA activates Cas9 nuclease activity, resulting in DNA DSB</a:t>
            </a:r>
          </a:p>
          <a:p>
            <a:pPr>
              <a:lnSpc>
                <a:spcPct val="150000"/>
              </a:lnSpc>
            </a:pPr>
            <a:r>
              <a:rPr lang="en-US" sz="2000" dirty="0" smtClean="0"/>
              <a:t>Requires NGG Palindromic Adjacent Motif (PAM) immediately downstream of target sequence</a:t>
            </a:r>
          </a:p>
          <a:p>
            <a:pPr>
              <a:lnSpc>
                <a:spcPct val="150000"/>
              </a:lnSpc>
            </a:pPr>
            <a:r>
              <a:rPr lang="en-US" sz="2000" dirty="0" smtClean="0"/>
              <a:t>Advantages of </a:t>
            </a:r>
            <a:r>
              <a:rPr lang="en-US" sz="2000" dirty="0" err="1" smtClean="0"/>
              <a:t>sgRNA</a:t>
            </a:r>
            <a:r>
              <a:rPr lang="en-US" sz="2000" dirty="0" smtClean="0"/>
              <a:t> mechanism</a:t>
            </a:r>
          </a:p>
          <a:p>
            <a:pPr lvl="1">
              <a:lnSpc>
                <a:spcPct val="150000"/>
              </a:lnSpc>
            </a:pPr>
            <a:r>
              <a:rPr lang="en-US" sz="2000" dirty="0" err="1" smtClean="0"/>
              <a:t>sgRNA</a:t>
            </a:r>
            <a:r>
              <a:rPr lang="en-US" sz="2000" dirty="0" smtClean="0"/>
              <a:t> can be quickly and cheaply developed to target new genomic sites</a:t>
            </a:r>
          </a:p>
          <a:p>
            <a:pPr lvl="1">
              <a:lnSpc>
                <a:spcPct val="150000"/>
              </a:lnSpc>
            </a:pPr>
            <a:r>
              <a:rPr lang="en-US" sz="2000" dirty="0" smtClean="0"/>
              <a:t>allows for multiple genes to be targeted simultaneously</a:t>
            </a:r>
            <a:endParaRPr lang="en-US" sz="2000" dirty="0"/>
          </a:p>
        </p:txBody>
      </p:sp>
      <p:sp>
        <p:nvSpPr>
          <p:cNvPr id="9" name="TextBox 8"/>
          <p:cNvSpPr txBox="1"/>
          <p:nvPr/>
        </p:nvSpPr>
        <p:spPr>
          <a:xfrm>
            <a:off x="2944910" y="971028"/>
            <a:ext cx="6008590" cy="369332"/>
          </a:xfrm>
          <a:prstGeom prst="rect">
            <a:avLst/>
          </a:prstGeom>
          <a:noFill/>
        </p:spPr>
        <p:txBody>
          <a:bodyPr wrap="square" rtlCol="0">
            <a:spAutoFit/>
          </a:bodyPr>
          <a:lstStyle/>
          <a:p>
            <a:endParaRPr lang="en-US" dirty="0"/>
          </a:p>
        </p:txBody>
      </p:sp>
      <p:sp>
        <p:nvSpPr>
          <p:cNvPr id="8"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0" name="Picture 28" descr="JID_126_8_tit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p:cNvCxnSpPr/>
          <p:nvPr/>
        </p:nvCxnSpPr>
        <p:spPr>
          <a:xfrm>
            <a:off x="64736" y="606916"/>
            <a:ext cx="8998344"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45866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3673" y="860231"/>
            <a:ext cx="6713314" cy="5034986"/>
          </a:xfrm>
          <a:prstGeom prst="rect">
            <a:avLst/>
          </a:prstGeom>
        </p:spPr>
      </p:pic>
      <p:sp>
        <p:nvSpPr>
          <p:cNvPr id="2" name="Title 1"/>
          <p:cNvSpPr>
            <a:spLocks noGrp="1"/>
          </p:cNvSpPr>
          <p:nvPr>
            <p:ph type="title"/>
          </p:nvPr>
        </p:nvSpPr>
        <p:spPr>
          <a:xfrm>
            <a:off x="457200" y="-270067"/>
            <a:ext cx="8229600" cy="1143000"/>
          </a:xfrm>
        </p:spPr>
        <p:txBody>
          <a:bodyPr>
            <a:normAutofit/>
          </a:bodyPr>
          <a:lstStyle/>
          <a:p>
            <a:r>
              <a:rPr lang="en-US" sz="4000" dirty="0" smtClean="0"/>
              <a:t>Strategies of genome editing</a:t>
            </a:r>
            <a:endParaRPr lang="en-US" sz="4000" dirty="0"/>
          </a:p>
        </p:txBody>
      </p:sp>
      <p:sp>
        <p:nvSpPr>
          <p:cNvPr id="6" name="TextBox 5"/>
          <p:cNvSpPr txBox="1"/>
          <p:nvPr/>
        </p:nvSpPr>
        <p:spPr>
          <a:xfrm>
            <a:off x="0" y="697866"/>
            <a:ext cx="3995882" cy="6380211"/>
          </a:xfrm>
          <a:prstGeom prst="rect">
            <a:avLst/>
          </a:prstGeom>
          <a:noFill/>
        </p:spPr>
        <p:txBody>
          <a:bodyPr wrap="square" rtlCol="0">
            <a:spAutoFit/>
          </a:bodyPr>
          <a:lstStyle/>
          <a:p>
            <a:pPr marL="285750" indent="-285750">
              <a:lnSpc>
                <a:spcPct val="110000"/>
              </a:lnSpc>
              <a:buFont typeface="Arial"/>
              <a:buChar char="•"/>
            </a:pPr>
            <a:r>
              <a:rPr lang="en-US" dirty="0" smtClean="0"/>
              <a:t>Investigators rely on two DNA DSB repair mechanisms to achieve different editing outcomes:</a:t>
            </a:r>
          </a:p>
          <a:p>
            <a:pPr marL="742950" lvl="1" indent="-285750">
              <a:lnSpc>
                <a:spcPct val="110000"/>
              </a:lnSpc>
              <a:buFont typeface="Lucida Grande"/>
              <a:buChar char="-"/>
            </a:pPr>
            <a:r>
              <a:rPr lang="en-US" sz="1600" dirty="0" smtClean="0"/>
              <a:t>Non-homologous end joining (NHEJ)</a:t>
            </a:r>
          </a:p>
          <a:p>
            <a:pPr marL="742950" lvl="1" indent="-285750">
              <a:lnSpc>
                <a:spcPct val="110000"/>
              </a:lnSpc>
              <a:buFont typeface="Lucida Grande"/>
              <a:buChar char="-"/>
            </a:pPr>
            <a:r>
              <a:rPr lang="en-US" sz="1600" dirty="0" smtClean="0"/>
              <a:t>Homology-directed repair (HDR)</a:t>
            </a:r>
          </a:p>
          <a:p>
            <a:pPr marL="285750" indent="-285750">
              <a:lnSpc>
                <a:spcPct val="110000"/>
              </a:lnSpc>
              <a:buFont typeface="Arial"/>
              <a:buChar char="•"/>
            </a:pPr>
            <a:r>
              <a:rPr lang="en-US" sz="1600" dirty="0" smtClean="0"/>
              <a:t>NHEJ </a:t>
            </a:r>
          </a:p>
          <a:p>
            <a:pPr marL="742950" lvl="1" indent="-285750">
              <a:lnSpc>
                <a:spcPct val="110000"/>
              </a:lnSpc>
              <a:buFont typeface="Lucida Grande"/>
              <a:buChar char="-"/>
            </a:pPr>
            <a:r>
              <a:rPr lang="en-US" sz="1600" dirty="0" smtClean="0"/>
              <a:t>Cell ligates DNA blunt ends, while randomly inserting or deleting nucleotides </a:t>
            </a:r>
          </a:p>
          <a:p>
            <a:pPr marL="742950" lvl="1" indent="-285750">
              <a:lnSpc>
                <a:spcPct val="110000"/>
              </a:lnSpc>
              <a:buFont typeface="Lucida Grande"/>
              <a:buChar char="-"/>
            </a:pPr>
            <a:r>
              <a:rPr lang="en-US" sz="1600" dirty="0" smtClean="0"/>
              <a:t>Results in gene disruption</a:t>
            </a:r>
          </a:p>
          <a:p>
            <a:pPr marL="742950" lvl="1" indent="-285750">
              <a:lnSpc>
                <a:spcPct val="110000"/>
              </a:lnSpc>
              <a:buFont typeface="Lucida Grande"/>
              <a:buChar char="-"/>
            </a:pPr>
            <a:r>
              <a:rPr lang="en-US" sz="1600" dirty="0" smtClean="0"/>
              <a:t>May be applied in situations for which gene knockout is beneficial</a:t>
            </a:r>
          </a:p>
          <a:p>
            <a:pPr marL="285750" indent="-285750">
              <a:lnSpc>
                <a:spcPct val="110000"/>
              </a:lnSpc>
              <a:buFont typeface="Arial"/>
              <a:buChar char="•"/>
            </a:pPr>
            <a:r>
              <a:rPr lang="en-US" sz="1600" dirty="0" smtClean="0"/>
              <a:t>HDR</a:t>
            </a:r>
          </a:p>
          <a:p>
            <a:pPr marL="742950" lvl="1" indent="-285750">
              <a:lnSpc>
                <a:spcPct val="110000"/>
              </a:lnSpc>
              <a:buFont typeface="Lucida Grande"/>
              <a:buChar char="-"/>
            </a:pPr>
            <a:r>
              <a:rPr lang="en-US" sz="1600" dirty="0" smtClean="0"/>
              <a:t>DSB is repaired using externally supplied homologous donor template</a:t>
            </a:r>
          </a:p>
          <a:p>
            <a:pPr marL="742950" lvl="1" indent="-285750">
              <a:lnSpc>
                <a:spcPct val="110000"/>
              </a:lnSpc>
              <a:buFont typeface="Lucida Grande"/>
              <a:buChar char="-"/>
            </a:pPr>
            <a:r>
              <a:rPr lang="en-US" sz="1600" dirty="0" smtClean="0"/>
              <a:t>Allows for precise nucleotide modification at targeted locus</a:t>
            </a:r>
          </a:p>
          <a:p>
            <a:pPr marL="742950" lvl="1" indent="-285750">
              <a:lnSpc>
                <a:spcPct val="110000"/>
              </a:lnSpc>
              <a:buFont typeface="Lucida Grande"/>
              <a:buChar char="-"/>
            </a:pPr>
            <a:r>
              <a:rPr lang="en-US" sz="1600" dirty="0" smtClean="0"/>
              <a:t>May be applied to repair gene mutations  </a:t>
            </a:r>
          </a:p>
          <a:p>
            <a:pPr marL="742950" lvl="1" indent="-285750">
              <a:buFont typeface="Wingdings" charset="2"/>
              <a:buChar char="§"/>
            </a:pPr>
            <a:endParaRPr lang="en-US" sz="1600" dirty="0" smtClean="0"/>
          </a:p>
          <a:p>
            <a:pPr marL="742950" lvl="1" indent="-285750">
              <a:buFont typeface="Wingdings" charset="2"/>
              <a:buChar char="§"/>
            </a:pPr>
            <a:endParaRPr lang="en-US" sz="1600" dirty="0" smtClean="0"/>
          </a:p>
          <a:p>
            <a:pPr marL="742950" lvl="1" indent="-285750">
              <a:buFont typeface="Arial"/>
              <a:buChar char="•"/>
            </a:pPr>
            <a:endParaRPr lang="en-US" dirty="0"/>
          </a:p>
        </p:txBody>
      </p:sp>
      <p:sp>
        <p:nvSpPr>
          <p:cNvPr id="7"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28" descr="JID_126_8_tit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p:nvCxnSpPr>
        <p:spPr>
          <a:xfrm>
            <a:off x="531291" y="679744"/>
            <a:ext cx="8086727"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44048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6644"/>
            <a:ext cx="9144000" cy="1343555"/>
          </a:xfrm>
        </p:spPr>
        <p:txBody>
          <a:bodyPr>
            <a:normAutofit/>
          </a:bodyPr>
          <a:lstStyle/>
          <a:p>
            <a:r>
              <a:rPr lang="en-US" sz="3600" dirty="0" smtClean="0"/>
              <a:t>CRISPR </a:t>
            </a:r>
            <a:r>
              <a:rPr lang="en-US" sz="3600" dirty="0" err="1" smtClean="0"/>
              <a:t>sgRNA</a:t>
            </a:r>
            <a:r>
              <a:rPr lang="en-US" sz="3600" dirty="0" smtClean="0"/>
              <a:t> libraries</a:t>
            </a:r>
            <a:endParaRPr lang="en-US" sz="3600" dirty="0"/>
          </a:p>
        </p:txBody>
      </p:sp>
      <p:sp>
        <p:nvSpPr>
          <p:cNvPr id="3" name="Content Placeholder 2"/>
          <p:cNvSpPr>
            <a:spLocks noGrp="1"/>
          </p:cNvSpPr>
          <p:nvPr>
            <p:ph idx="1"/>
          </p:nvPr>
        </p:nvSpPr>
        <p:spPr>
          <a:xfrm>
            <a:off x="0" y="692826"/>
            <a:ext cx="4191000" cy="5743481"/>
          </a:xfrm>
        </p:spPr>
        <p:txBody>
          <a:bodyPr>
            <a:normAutofit lnSpcReduction="10000"/>
          </a:bodyPr>
          <a:lstStyle/>
          <a:p>
            <a:pPr>
              <a:lnSpc>
                <a:spcPct val="130000"/>
              </a:lnSpc>
            </a:pPr>
            <a:r>
              <a:rPr lang="en-US" sz="2000" dirty="0" smtClean="0"/>
              <a:t>Collections of hundreds-to-thousands of unique </a:t>
            </a:r>
            <a:r>
              <a:rPr lang="en-US" sz="2000" dirty="0" err="1" smtClean="0"/>
              <a:t>sgRNAs</a:t>
            </a:r>
            <a:endParaRPr lang="en-US" sz="2000" dirty="0" smtClean="0"/>
          </a:p>
          <a:p>
            <a:pPr>
              <a:lnSpc>
                <a:spcPct val="130000"/>
              </a:lnSpc>
            </a:pPr>
            <a:r>
              <a:rPr lang="en-US" sz="2000" dirty="0" smtClean="0"/>
              <a:t>In presence of Cas9, </a:t>
            </a:r>
            <a:r>
              <a:rPr lang="en-US" sz="2000" dirty="0" err="1" smtClean="0"/>
              <a:t>sgRNA</a:t>
            </a:r>
            <a:r>
              <a:rPr lang="en-US" sz="2000" dirty="0" smtClean="0"/>
              <a:t> library can knockout multiple genes simultaneously via NHEJ genome editing </a:t>
            </a:r>
          </a:p>
          <a:p>
            <a:pPr>
              <a:lnSpc>
                <a:spcPct val="130000"/>
              </a:lnSpc>
            </a:pPr>
            <a:r>
              <a:rPr lang="en-US" sz="2000" dirty="0" smtClean="0"/>
              <a:t>Allows investigators to target whole genome or large groups of genes </a:t>
            </a:r>
          </a:p>
          <a:p>
            <a:pPr>
              <a:lnSpc>
                <a:spcPct val="130000"/>
              </a:lnSpc>
            </a:pPr>
            <a:r>
              <a:rPr lang="en-US" sz="2000" dirty="0" smtClean="0"/>
              <a:t>Utilized to identify genes and  mutations involved in the acquired resistance to a melanoma therapy agent, PLX-4032 (</a:t>
            </a:r>
            <a:r>
              <a:rPr lang="en-US" sz="2000" dirty="0" err="1"/>
              <a:t>Shalem</a:t>
            </a:r>
            <a:r>
              <a:rPr lang="en-US" sz="2000" dirty="0"/>
              <a:t>, </a:t>
            </a:r>
            <a:r>
              <a:rPr lang="en-US" sz="2000" dirty="0" smtClean="0"/>
              <a:t>2013; </a:t>
            </a:r>
            <a:r>
              <a:rPr lang="en-US" sz="2000" dirty="0" err="1"/>
              <a:t>Konermann</a:t>
            </a:r>
            <a:r>
              <a:rPr lang="en-US" sz="2000" dirty="0"/>
              <a:t>, </a:t>
            </a:r>
            <a:r>
              <a:rPr lang="en-US" sz="2000" dirty="0" smtClean="0"/>
              <a:t>2014)</a:t>
            </a:r>
          </a:p>
        </p:txBody>
      </p:sp>
      <p:sp>
        <p:nvSpPr>
          <p:cNvPr id="6"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28" descr="JID_126_8_ti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p:nvCxnSpPr>
        <p:spPr>
          <a:xfrm>
            <a:off x="531291" y="631192"/>
            <a:ext cx="8086727"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 name="Picture 9"/>
          <p:cNvPicPr/>
          <p:nvPr/>
        </p:nvPicPr>
        <p:blipFill>
          <a:blip r:embed="rId3">
            <a:extLst>
              <a:ext uri="{28A0092B-C50C-407E-A947-70E740481C1C}">
                <a14:useLocalDpi xmlns:a14="http://schemas.microsoft.com/office/drawing/2010/main" val="0"/>
              </a:ext>
            </a:extLst>
          </a:blip>
          <a:srcRect/>
          <a:stretch>
            <a:fillRect/>
          </a:stretch>
        </p:blipFill>
        <p:spPr bwMode="auto">
          <a:xfrm>
            <a:off x="4572000" y="769026"/>
            <a:ext cx="4330700" cy="5420236"/>
          </a:xfrm>
          <a:prstGeom prst="rect">
            <a:avLst/>
          </a:prstGeom>
          <a:noFill/>
          <a:ln>
            <a:noFill/>
          </a:ln>
        </p:spPr>
      </p:pic>
      <p:pic>
        <p:nvPicPr>
          <p:cNvPr id="11" name="Picture 10"/>
          <p:cNvPicPr/>
          <p:nvPr/>
        </p:nvPicPr>
        <p:blipFill>
          <a:blip r:embed="rId4">
            <a:extLst>
              <a:ext uri="{28A0092B-C50C-407E-A947-70E740481C1C}">
                <a14:useLocalDpi xmlns:a14="http://schemas.microsoft.com/office/drawing/2010/main" val="0"/>
              </a:ext>
            </a:extLst>
          </a:blip>
          <a:srcRect/>
          <a:stretch>
            <a:fillRect/>
          </a:stretch>
        </p:blipFill>
        <p:spPr bwMode="auto">
          <a:xfrm>
            <a:off x="4635500" y="755335"/>
            <a:ext cx="4356100" cy="5433927"/>
          </a:xfrm>
          <a:prstGeom prst="rect">
            <a:avLst/>
          </a:prstGeom>
          <a:noFill/>
          <a:ln>
            <a:noFill/>
          </a:ln>
        </p:spPr>
      </p:pic>
    </p:spTree>
    <p:extLst>
      <p:ext uri="{BB962C8B-B14F-4D97-AF65-F5344CB8AC3E}">
        <p14:creationId xmlns:p14="http://schemas.microsoft.com/office/powerpoint/2010/main" val="3182264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2344"/>
            <a:ext cx="9144000" cy="1343555"/>
          </a:xfrm>
        </p:spPr>
        <p:txBody>
          <a:bodyPr>
            <a:normAutofit/>
          </a:bodyPr>
          <a:lstStyle/>
          <a:p>
            <a:r>
              <a:rPr lang="en-US" sz="3600" dirty="0" smtClean="0"/>
              <a:t>Genome editing and </a:t>
            </a:r>
            <a:r>
              <a:rPr lang="en-US" sz="3600" dirty="0"/>
              <a:t>d</a:t>
            </a:r>
            <a:r>
              <a:rPr lang="en-US" sz="3600" dirty="0" smtClean="0"/>
              <a:t>isease modeling</a:t>
            </a:r>
            <a:endParaRPr lang="en-US" sz="3600" dirty="0"/>
          </a:p>
        </p:txBody>
      </p:sp>
      <p:sp>
        <p:nvSpPr>
          <p:cNvPr id="3" name="Content Placeholder 2"/>
          <p:cNvSpPr>
            <a:spLocks noGrp="1"/>
          </p:cNvSpPr>
          <p:nvPr>
            <p:ph idx="1"/>
          </p:nvPr>
        </p:nvSpPr>
        <p:spPr>
          <a:xfrm>
            <a:off x="0" y="1304292"/>
            <a:ext cx="4800600" cy="5743481"/>
          </a:xfrm>
        </p:spPr>
        <p:txBody>
          <a:bodyPr>
            <a:normAutofit/>
          </a:bodyPr>
          <a:lstStyle/>
          <a:p>
            <a:pPr>
              <a:lnSpc>
                <a:spcPct val="150000"/>
              </a:lnSpc>
            </a:pPr>
            <a:r>
              <a:rPr lang="en-US" sz="2400" dirty="0" smtClean="0"/>
              <a:t>Develop transgenic animals that model after human diseases</a:t>
            </a:r>
          </a:p>
          <a:p>
            <a:pPr>
              <a:lnSpc>
                <a:spcPct val="150000"/>
              </a:lnSpc>
            </a:pPr>
            <a:r>
              <a:rPr lang="en-US" sz="2400" dirty="0" smtClean="0"/>
              <a:t>Study epidermal gene functions in 3D skin culture models:</a:t>
            </a:r>
          </a:p>
          <a:p>
            <a:pPr lvl="1">
              <a:lnSpc>
                <a:spcPct val="150000"/>
              </a:lnSpc>
            </a:pPr>
            <a:r>
              <a:rPr lang="en-US" sz="1800" dirty="0" smtClean="0"/>
              <a:t>knockout of functional alleles through NHEJ</a:t>
            </a:r>
          </a:p>
          <a:p>
            <a:pPr lvl="1">
              <a:lnSpc>
                <a:spcPct val="150000"/>
              </a:lnSpc>
            </a:pPr>
            <a:r>
              <a:rPr lang="en-US" sz="1800" dirty="0" smtClean="0"/>
              <a:t>Repair of gene mutations through HDR (Sebastiano, 2014)</a:t>
            </a:r>
          </a:p>
        </p:txBody>
      </p:sp>
      <p:sp>
        <p:nvSpPr>
          <p:cNvPr id="6"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28" descr="JID_126_8_tit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p:nvCxnSpPr>
        <p:spPr>
          <a:xfrm>
            <a:off x="531291" y="923292"/>
            <a:ext cx="8086727"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5294" y="1875792"/>
            <a:ext cx="3769306" cy="334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095294" y="5333640"/>
            <a:ext cx="3886200" cy="553998"/>
          </a:xfrm>
          <a:prstGeom prst="rect">
            <a:avLst/>
          </a:prstGeom>
          <a:noFill/>
        </p:spPr>
        <p:txBody>
          <a:bodyPr wrap="square" rtlCol="0">
            <a:spAutoFit/>
          </a:bodyPr>
          <a:lstStyle/>
          <a:p>
            <a:r>
              <a:rPr lang="en-US" sz="1000" dirty="0" err="1"/>
              <a:t>Ott</a:t>
            </a:r>
            <a:r>
              <a:rPr lang="en-US" sz="1000" dirty="0"/>
              <a:t> de Bruin LM, </a:t>
            </a:r>
            <a:r>
              <a:rPr lang="en-US" sz="1000" dirty="0" err="1"/>
              <a:t>Volpi</a:t>
            </a:r>
            <a:r>
              <a:rPr lang="en-US" sz="1000" dirty="0"/>
              <a:t> S and </a:t>
            </a:r>
            <a:r>
              <a:rPr lang="en-US" sz="1000" dirty="0" err="1"/>
              <a:t>Musunuru</a:t>
            </a:r>
            <a:r>
              <a:rPr lang="en-US" sz="1000" dirty="0"/>
              <a:t> K (2015) Novel genome-editing tools to model and correct primary </a:t>
            </a:r>
            <a:r>
              <a:rPr lang="en-US" sz="1000" dirty="0" err="1"/>
              <a:t>immunodeficiencies</a:t>
            </a:r>
            <a:r>
              <a:rPr lang="en-US" sz="1000" dirty="0"/>
              <a:t>. </a:t>
            </a:r>
            <a:r>
              <a:rPr lang="en-US" sz="1000" i="1" dirty="0"/>
              <a:t>Front. </a:t>
            </a:r>
            <a:r>
              <a:rPr lang="en-US" sz="1000" i="1" dirty="0" err="1"/>
              <a:t>Immunol</a:t>
            </a:r>
            <a:r>
              <a:rPr lang="en-US" sz="1000" i="1" dirty="0"/>
              <a:t>.</a:t>
            </a:r>
            <a:r>
              <a:rPr lang="en-US" sz="1000" dirty="0"/>
              <a:t> 6:250. </a:t>
            </a:r>
            <a:r>
              <a:rPr lang="en-US" sz="1000" dirty="0" err="1"/>
              <a:t>doi</a:t>
            </a:r>
            <a:r>
              <a:rPr lang="en-US" sz="1000" dirty="0"/>
              <a:t>: 10.3389/fimmu.2015.00250</a:t>
            </a:r>
          </a:p>
        </p:txBody>
      </p:sp>
    </p:spTree>
    <p:extLst>
      <p:ext uri="{BB962C8B-B14F-4D97-AF65-F5344CB8AC3E}">
        <p14:creationId xmlns:p14="http://schemas.microsoft.com/office/powerpoint/2010/main" val="16670951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2344"/>
            <a:ext cx="9144000" cy="1343555"/>
          </a:xfrm>
        </p:spPr>
        <p:txBody>
          <a:bodyPr>
            <a:normAutofit/>
          </a:bodyPr>
          <a:lstStyle/>
          <a:p>
            <a:r>
              <a:rPr lang="en-US" sz="3600" dirty="0" smtClean="0"/>
              <a:t>Therapeutic applications of genome editing</a:t>
            </a:r>
            <a:endParaRPr lang="en-US" sz="3600" dirty="0"/>
          </a:p>
        </p:txBody>
      </p:sp>
      <p:sp>
        <p:nvSpPr>
          <p:cNvPr id="3" name="Content Placeholder 2"/>
          <p:cNvSpPr>
            <a:spLocks noGrp="1"/>
          </p:cNvSpPr>
          <p:nvPr>
            <p:ph idx="1"/>
          </p:nvPr>
        </p:nvSpPr>
        <p:spPr>
          <a:xfrm>
            <a:off x="0" y="1188128"/>
            <a:ext cx="5854700" cy="5695195"/>
          </a:xfrm>
        </p:spPr>
        <p:txBody>
          <a:bodyPr>
            <a:normAutofit/>
          </a:bodyPr>
          <a:lstStyle/>
          <a:p>
            <a:pPr>
              <a:lnSpc>
                <a:spcPct val="130000"/>
              </a:lnSpc>
            </a:pPr>
            <a:r>
              <a:rPr lang="en-US" sz="2000" dirty="0" smtClean="0"/>
              <a:t>CRISPR-mediated antimicrobial (</a:t>
            </a:r>
            <a:r>
              <a:rPr lang="en-US" sz="2000" dirty="0" err="1" smtClean="0"/>
              <a:t>Bikard</a:t>
            </a:r>
            <a:r>
              <a:rPr lang="en-US" sz="2000" dirty="0" smtClean="0"/>
              <a:t>, 2014)</a:t>
            </a:r>
          </a:p>
          <a:p>
            <a:pPr marL="800100" lvl="1" indent="-342900">
              <a:lnSpc>
                <a:spcPct val="130000"/>
              </a:lnSpc>
              <a:buFont typeface="+mj-lt"/>
              <a:buAutoNum type="alphaUcPeriod"/>
            </a:pPr>
            <a:r>
              <a:rPr lang="en-US" sz="1600" dirty="0" smtClean="0"/>
              <a:t>CRISPR treatment of a mixed staphylococcus population of a non-resistant colony (blue) and an antibiotic-resistant colony (yellow) results in killing of the targeted strain and delivery of an immunizing </a:t>
            </a:r>
            <a:r>
              <a:rPr lang="en-US" sz="1600" dirty="0" err="1" smtClean="0"/>
              <a:t>phagemid</a:t>
            </a:r>
            <a:r>
              <a:rPr lang="en-US" sz="1600" dirty="0" smtClean="0"/>
              <a:t> to the rest of the population. </a:t>
            </a:r>
          </a:p>
          <a:p>
            <a:pPr marL="800100" lvl="1" indent="-342900">
              <a:lnSpc>
                <a:spcPct val="130000"/>
              </a:lnSpc>
              <a:buFont typeface="+mj-lt"/>
              <a:buAutoNum type="alphaUcPeriod"/>
            </a:pPr>
            <a:r>
              <a:rPr lang="en-US" sz="1600" dirty="0" smtClean="0"/>
              <a:t>CRISPR-mediated </a:t>
            </a:r>
            <a:r>
              <a:rPr lang="en-US" sz="1600" dirty="0"/>
              <a:t>immunization against tetracycline (Tet) resistance. pUSA02 condition were treated with CRISPR antimicrobial targeting a Tet-resistance plasmid. After Tet-resistance plasmid transfer, bacteria subjected to CRISPR (pUSA02) were vulnerable to tetracycline and did not grow colonies, indicating NHEJ knockout of Tet-resistance plasmid. Abbreviations: Ø = Non-treated; CFU = colony forming units. </a:t>
            </a:r>
            <a:endParaRPr lang="en-US" sz="1600" dirty="0" smtClean="0"/>
          </a:p>
          <a:p>
            <a:pPr lvl="1">
              <a:lnSpc>
                <a:spcPct val="130000"/>
              </a:lnSpc>
            </a:pPr>
            <a:endParaRPr lang="en-US" sz="1600" dirty="0" smtClean="0"/>
          </a:p>
        </p:txBody>
      </p:sp>
      <p:sp>
        <p:nvSpPr>
          <p:cNvPr id="6"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28" descr="JID_126_8_ti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p:nvCxnSpPr>
        <p:spPr>
          <a:xfrm>
            <a:off x="531291" y="872492"/>
            <a:ext cx="8086727"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990" y="1253577"/>
            <a:ext cx="2788794" cy="2301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8785758" y="1091211"/>
            <a:ext cx="167741" cy="52333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0990" y="3554819"/>
            <a:ext cx="2806602" cy="2422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8841684" y="1091211"/>
            <a:ext cx="111816" cy="51317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090990" y="1243611"/>
            <a:ext cx="3014910" cy="1025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085784" y="1116611"/>
            <a:ext cx="111816" cy="51317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986836" y="3491511"/>
            <a:ext cx="3014910" cy="1025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864874" y="5912738"/>
            <a:ext cx="3014910" cy="1025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70211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2344"/>
            <a:ext cx="9144000" cy="1343555"/>
          </a:xfrm>
        </p:spPr>
        <p:txBody>
          <a:bodyPr>
            <a:normAutofit/>
          </a:bodyPr>
          <a:lstStyle/>
          <a:p>
            <a:r>
              <a:rPr lang="en-US" sz="3600" dirty="0" smtClean="0"/>
              <a:t>Therapeutic applications of genome editing</a:t>
            </a:r>
            <a:endParaRPr lang="en-US" sz="3600" dirty="0"/>
          </a:p>
        </p:txBody>
      </p:sp>
      <p:sp>
        <p:nvSpPr>
          <p:cNvPr id="3" name="Content Placeholder 2"/>
          <p:cNvSpPr>
            <a:spLocks noGrp="1"/>
          </p:cNvSpPr>
          <p:nvPr>
            <p:ph idx="1"/>
          </p:nvPr>
        </p:nvSpPr>
        <p:spPr>
          <a:xfrm>
            <a:off x="0" y="923807"/>
            <a:ext cx="4417056" cy="5695195"/>
          </a:xfrm>
        </p:spPr>
        <p:txBody>
          <a:bodyPr>
            <a:noAutofit/>
          </a:bodyPr>
          <a:lstStyle/>
          <a:p>
            <a:pPr>
              <a:lnSpc>
                <a:spcPct val="150000"/>
              </a:lnSpc>
            </a:pPr>
            <a:r>
              <a:rPr lang="en-US" sz="1800" dirty="0" smtClean="0"/>
              <a:t>Talen-mediated gene correction for recessive dystrophic epidermolysis bullosa (RDEB) (Osborn, 2013)</a:t>
            </a:r>
          </a:p>
          <a:p>
            <a:pPr>
              <a:lnSpc>
                <a:spcPct val="150000"/>
              </a:lnSpc>
            </a:pPr>
            <a:r>
              <a:rPr lang="en-US" sz="1800" dirty="0" smtClean="0"/>
              <a:t>RDEB is a blistering skin disorder caused by a mutation in the COL7A1 gene (A, B)</a:t>
            </a:r>
          </a:p>
          <a:p>
            <a:pPr>
              <a:lnSpc>
                <a:spcPct val="150000"/>
              </a:lnSpc>
            </a:pPr>
            <a:r>
              <a:rPr lang="en-US" sz="1800" dirty="0" smtClean="0"/>
              <a:t>RDEB results in a loss of wild-type VII collagen (COL7A) in the epidermal-dermal  junction (EDJ) (C)</a:t>
            </a:r>
          </a:p>
          <a:p>
            <a:pPr>
              <a:lnSpc>
                <a:spcPct val="150000"/>
              </a:lnSpc>
            </a:pPr>
            <a:r>
              <a:rPr lang="en-US" sz="1800" dirty="0" smtClean="0"/>
              <a:t>TALEN-mediated correction </a:t>
            </a:r>
            <a:r>
              <a:rPr lang="en-US" sz="1800" dirty="0"/>
              <a:t>via HDR </a:t>
            </a:r>
            <a:r>
              <a:rPr lang="en-US" sz="1800" dirty="0" smtClean="0"/>
              <a:t>of COLA7A1 gene results in the generation of an integral EDJ containing functional COL7A protein (D)</a:t>
            </a:r>
          </a:p>
        </p:txBody>
      </p:sp>
      <p:sp>
        <p:nvSpPr>
          <p:cNvPr id="6" name="Line 26"/>
          <p:cNvSpPr>
            <a:spLocks noChangeShapeType="1"/>
          </p:cNvSpPr>
          <p:nvPr/>
        </p:nvSpPr>
        <p:spPr bwMode="auto">
          <a:xfrm>
            <a:off x="609600" y="6324600"/>
            <a:ext cx="7924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8" name="Picture 28" descr="JID_126_8_tit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0" y="6362700"/>
            <a:ext cx="4165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p:nvCxnSpPr>
        <p:spPr>
          <a:xfrm>
            <a:off x="531291" y="872492"/>
            <a:ext cx="8086727" cy="0"/>
          </a:xfrm>
          <a:prstGeom prst="line">
            <a:avLst/>
          </a:prstGeom>
          <a:ln w="571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8785758" y="1091211"/>
            <a:ext cx="167741" cy="52333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8841684" y="1091211"/>
            <a:ext cx="111816" cy="51317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090990" y="1243611"/>
            <a:ext cx="3014910" cy="1025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085784" y="1116611"/>
            <a:ext cx="111816" cy="51317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986836" y="3491511"/>
            <a:ext cx="3014910" cy="1025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864874" y="5912738"/>
            <a:ext cx="3014910" cy="1025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p:cNvPicPr/>
          <p:nvPr/>
        </p:nvPicPr>
        <p:blipFill>
          <a:blip r:embed="rId4">
            <a:extLst>
              <a:ext uri="{28A0092B-C50C-407E-A947-70E740481C1C}">
                <a14:useLocalDpi xmlns:a14="http://schemas.microsoft.com/office/drawing/2010/main" val="0"/>
              </a:ext>
            </a:extLst>
          </a:blip>
          <a:srcRect/>
          <a:stretch>
            <a:fillRect/>
          </a:stretch>
        </p:blipFill>
        <p:spPr bwMode="auto">
          <a:xfrm>
            <a:off x="4417056" y="1537700"/>
            <a:ext cx="4424628" cy="3907622"/>
          </a:xfrm>
          <a:prstGeom prst="rect">
            <a:avLst/>
          </a:prstGeom>
          <a:noFill/>
          <a:ln>
            <a:noFill/>
          </a:ln>
        </p:spPr>
      </p:pic>
    </p:spTree>
    <p:extLst>
      <p:ext uri="{BB962C8B-B14F-4D97-AF65-F5344CB8AC3E}">
        <p14:creationId xmlns:p14="http://schemas.microsoft.com/office/powerpoint/2010/main" val="7456788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3382</TotalTime>
  <Words>916</Words>
  <Application>Microsoft Office PowerPoint</Application>
  <PresentationFormat>On-screen Show (4:3)</PresentationFormat>
  <Paragraphs>89</Paragraphs>
  <Slides>11</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Lucida Grande</vt:lpstr>
      <vt:lpstr>Wingdings</vt:lpstr>
      <vt:lpstr>Office Theme</vt:lpstr>
      <vt:lpstr>Research Techniques Made Simple: Genome Editing in Investigative Dermatology</vt:lpstr>
      <vt:lpstr>What is Genome Editing?</vt:lpstr>
      <vt:lpstr>Programmable designer nucleases</vt:lpstr>
      <vt:lpstr>Clustered Regularly Interspaced Palindromic Repeats (CRISPR)</vt:lpstr>
      <vt:lpstr>Strategies of genome editing</vt:lpstr>
      <vt:lpstr>CRISPR sgRNA libraries</vt:lpstr>
      <vt:lpstr>Genome editing and disease modeling</vt:lpstr>
      <vt:lpstr>Therapeutic applications of genome editing</vt:lpstr>
      <vt:lpstr>Therapeutic applications of genome editing</vt:lpstr>
      <vt:lpstr>Advantages of genome editing</vt:lpstr>
      <vt:lpstr>Limitations of genome editing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Techniques Made Simple: Genome Editing in Investigative Dermatology</dc:title>
  <dc:creator>Joan R. Guitart</dc:creator>
  <cp:lastModifiedBy>author</cp:lastModifiedBy>
  <cp:revision>45</cp:revision>
  <dcterms:created xsi:type="dcterms:W3CDTF">2016-02-24T14:33:50Z</dcterms:created>
  <dcterms:modified xsi:type="dcterms:W3CDTF">2016-09-20T16:19:28Z</dcterms:modified>
</cp:coreProperties>
</file>