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0" r:id="rId2"/>
    <p:sldId id="263" r:id="rId3"/>
    <p:sldId id="258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712"/>
  </p:normalViewPr>
  <p:slideViewPr>
    <p:cSldViewPr snapToGrid="0" snapToObjects="1" showGuides="1">
      <p:cViewPr>
        <p:scale>
          <a:sx n="100" d="100"/>
          <a:sy n="100" d="100"/>
        </p:scale>
        <p:origin x="2216" y="200"/>
      </p:cViewPr>
      <p:guideLst>
        <p:guide orient="horz" pos="33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B0075-17B3-A444-AA67-7E86EC4BAC66}" type="datetimeFigureOut">
              <a:rPr lang="en-US" smtClean="0"/>
              <a:t>7/2/16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7041F-41D9-7B4C-BA83-94106AFB4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643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Gal3 B_CSC 20130624</a:t>
            </a:r>
          </a:p>
          <a:p>
            <a:r>
              <a:rPr lang="en-US" dirty="0" err="1" smtClean="0"/>
              <a:t>Nachman</a:t>
            </a:r>
            <a:r>
              <a:rPr lang="en-US" dirty="0" smtClean="0"/>
              <a:t> 6 color 20120928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9E695F-48BE-A14E-9DBD-5385FA53E7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991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9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13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1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74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57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899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14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034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2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05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21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8F02A-905C-D347-9A2F-01E584E50122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F58B2-A29B-0042-9D9E-33D81D87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2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7" Type="http://schemas.openxmlformats.org/officeDocument/2006/relationships/image" Target="../media/image22.jpeg"/><Relationship Id="rId8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3-25 at 12.18.30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29" r="11615" b="28003"/>
          <a:stretch/>
        </p:blipFill>
        <p:spPr>
          <a:xfrm>
            <a:off x="415252" y="1447800"/>
            <a:ext cx="3305732" cy="2055930"/>
          </a:xfrm>
          <a:prstGeom prst="rect">
            <a:avLst/>
          </a:prstGeom>
        </p:spPr>
      </p:pic>
      <p:pic>
        <p:nvPicPr>
          <p:cNvPr id="5" name="Picture 4" descr="Screen Shot 2015-03-25 at 12.17.29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" t="21329" r="11334" b="26670"/>
          <a:stretch/>
        </p:blipFill>
        <p:spPr>
          <a:xfrm>
            <a:off x="5713960" y="1447800"/>
            <a:ext cx="3328440" cy="20736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08002" y="3521496"/>
            <a:ext cx="1540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0 = no value 61</a:t>
            </a:r>
          </a:p>
          <a:p>
            <a:r>
              <a:rPr lang="en-US" sz="1200" dirty="0" smtClean="0">
                <a:latin typeface="Helvetica"/>
                <a:cs typeface="Helvetica"/>
              </a:rPr>
              <a:t>1 = primary site 529</a:t>
            </a:r>
          </a:p>
          <a:p>
            <a:r>
              <a:rPr lang="en-US" sz="1200" dirty="0" smtClean="0">
                <a:latin typeface="Helvetica"/>
                <a:cs typeface="Helvetica"/>
              </a:rPr>
              <a:t>2 = metastasis 3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652" y="3521496"/>
            <a:ext cx="3062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0 = no value 200</a:t>
            </a:r>
          </a:p>
          <a:p>
            <a:r>
              <a:rPr lang="en-US" sz="1200" dirty="0" smtClean="0">
                <a:latin typeface="Helvetica"/>
                <a:cs typeface="Helvetica"/>
              </a:rPr>
              <a:t>1 = Ductal Breast Carcinoma in Situ 3</a:t>
            </a:r>
          </a:p>
          <a:p>
            <a:r>
              <a:rPr lang="en-US" sz="1200" dirty="0" smtClean="0">
                <a:latin typeface="Helvetica"/>
                <a:cs typeface="Helvetica"/>
              </a:rPr>
              <a:t>2 = Invasive Ductal Breast Carcinoma 190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2" y="103293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A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2594" y="1022460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B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36808" y="6488668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Supplemental Figure </a:t>
            </a:r>
            <a:r>
              <a:rPr lang="en-US" dirty="0">
                <a:latin typeface="Helvetica"/>
                <a:cs typeface="Helvetica"/>
              </a:rPr>
              <a:t>1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502" y="5125153"/>
            <a:ext cx="836139" cy="2245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302" y="5380117"/>
            <a:ext cx="837339" cy="345692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10799977" rev="0"/>
            </a:camera>
            <a:lightRig rig="threePt" dir="t"/>
          </a:scene3d>
        </p:spPr>
      </p:pic>
      <p:sp>
        <p:nvSpPr>
          <p:cNvPr id="14" name="TextBox 13"/>
          <p:cNvSpPr txBox="1"/>
          <p:nvPr/>
        </p:nvSpPr>
        <p:spPr>
          <a:xfrm rot="16200000">
            <a:off x="645721" y="5887541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GI101A</a:t>
            </a:r>
            <a:endParaRPr lang="en-US" sz="120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853866" y="5885136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GI-LM2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995485" y="5949257"/>
            <a:ext cx="76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GI-LM2-C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193211" y="5957272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GI-LM2-G</a:t>
            </a:r>
            <a:endParaRPr lang="en-US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1750547" y="5237461"/>
            <a:ext cx="38861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50547" y="5001010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ER</a:t>
            </a:r>
          </a:p>
          <a:p>
            <a:pPr algn="ctr"/>
            <a:r>
              <a:rPr lang="en-US" sz="1200" dirty="0" smtClean="0"/>
              <a:t>66kD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696397" y="5406993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mtClean="0"/>
              <a:t>b-Actin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463208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C</a:t>
            </a:r>
            <a:endParaRPr lang="en-US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64268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36808" y="6488668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Supplemental Figure </a:t>
            </a:r>
            <a:r>
              <a:rPr lang="en-US" dirty="0">
                <a:latin typeface="Helvetica"/>
                <a:cs typeface="Helvetica"/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06600" y="1693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A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12612" y="546923"/>
            <a:ext cx="2718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IF: EMT-markers in sphere cells</a:t>
            </a:r>
            <a:endParaRPr lang="en-US" sz="1400" dirty="0">
              <a:latin typeface="Helvetica"/>
              <a:cs typeface="Helvetica"/>
            </a:endParaRPr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2727077" y="1244710"/>
            <a:ext cx="3679790" cy="1536815"/>
            <a:chOff x="3641609" y="1377861"/>
            <a:chExt cx="6858000" cy="2730704"/>
          </a:xfrm>
        </p:grpSpPr>
        <p:pic>
          <p:nvPicPr>
            <p:cNvPr id="32" name="Picture 31" descr="LM2C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391043" y="-1371573"/>
              <a:ext cx="1359131" cy="6858000"/>
            </a:xfrm>
            <a:prstGeom prst="rect">
              <a:avLst/>
            </a:prstGeom>
          </p:spPr>
        </p:pic>
        <p:pic>
          <p:nvPicPr>
            <p:cNvPr id="33" name="Picture 32" descr="LM2G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391043" y="0"/>
              <a:ext cx="1359131" cy="6858000"/>
            </a:xfrm>
            <a:prstGeom prst="rect">
              <a:avLst/>
            </a:prstGeom>
          </p:spPr>
        </p:pic>
      </p:grpSp>
      <p:sp>
        <p:nvSpPr>
          <p:cNvPr id="34" name="TextBox 33"/>
          <p:cNvSpPr txBox="1"/>
          <p:nvPr/>
        </p:nvSpPr>
        <p:spPr>
          <a:xfrm>
            <a:off x="2951959" y="898388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Helvetica"/>
                <a:cs typeface="Helvetica"/>
              </a:rPr>
              <a:t>bf</a:t>
            </a:r>
            <a:endParaRPr lang="en-US" sz="1400" dirty="0">
              <a:latin typeface="Helvetica"/>
              <a:cs typeface="Helvetic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72400" y="89838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Helvetica"/>
                <a:cs typeface="Helvetica"/>
              </a:rPr>
              <a:t>Gal3</a:t>
            </a:r>
            <a:endParaRPr lang="en-US" sz="1400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7948" y="898388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C116"/>
                </a:solidFill>
                <a:latin typeface="Helvetica"/>
                <a:cs typeface="Helvetica"/>
              </a:rPr>
              <a:t>CDH1</a:t>
            </a:r>
            <a:endParaRPr lang="en-US" sz="1400" dirty="0">
              <a:solidFill>
                <a:srgbClr val="00C116"/>
              </a:solidFill>
              <a:latin typeface="Helvetica"/>
              <a:cs typeface="Helvetic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51218" y="898388"/>
            <a:ext cx="490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Helvetica"/>
                <a:cs typeface="Helvetica"/>
              </a:rPr>
              <a:t>Vim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301" y="898388"/>
            <a:ext cx="691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Helvetica"/>
                <a:cs typeface="Helvetica"/>
              </a:rPr>
              <a:t>merge</a:t>
            </a:r>
            <a:endParaRPr lang="en-US" sz="1400" dirty="0">
              <a:latin typeface="Helvetica"/>
              <a:cs typeface="Helvetica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2098934" y="1458639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/>
                <a:cs typeface="Helvetica"/>
              </a:rPr>
              <a:t>GI-LM2C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2094124" y="2279058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/>
                <a:cs typeface="Helvetica"/>
              </a:rPr>
              <a:t>GI-LM2G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1"/>
          <a:stretch/>
        </p:blipFill>
        <p:spPr>
          <a:xfrm>
            <a:off x="2650723" y="3886200"/>
            <a:ext cx="3842554" cy="1768752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3014262" y="3477019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GI-LM2C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85782" y="3477019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GI-LM2G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006600" y="3480832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B</a:t>
            </a:r>
            <a:endParaRPr lang="en-US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132879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Group 203"/>
          <p:cNvGrpSpPr/>
          <p:nvPr/>
        </p:nvGrpSpPr>
        <p:grpSpPr>
          <a:xfrm>
            <a:off x="-33708" y="256501"/>
            <a:ext cx="3195947" cy="3645341"/>
            <a:chOff x="3416094" y="-7202"/>
            <a:chExt cx="3195947" cy="3645341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3"/>
            <a:srcRect l="11661" t="9334" r="5968" b="11314"/>
            <a:stretch/>
          </p:blipFill>
          <p:spPr>
            <a:xfrm>
              <a:off x="4362592" y="307952"/>
              <a:ext cx="1443635" cy="1443632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/>
            <a:srcRect l="13791" t="9423" r="3838" b="11226"/>
            <a:stretch/>
          </p:blipFill>
          <p:spPr>
            <a:xfrm>
              <a:off x="3713368" y="1930234"/>
              <a:ext cx="1443635" cy="1443613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5"/>
            <a:srcRect l="13683" t="7592" r="3946" b="13057"/>
            <a:stretch/>
          </p:blipFill>
          <p:spPr>
            <a:xfrm>
              <a:off x="5151998" y="1892339"/>
              <a:ext cx="1443635" cy="1443613"/>
            </a:xfrm>
            <a:prstGeom prst="rect">
              <a:avLst/>
            </a:prstGeom>
          </p:spPr>
        </p:pic>
        <p:grpSp>
          <p:nvGrpSpPr>
            <p:cNvPr id="39" name="Group 38"/>
            <p:cNvGrpSpPr/>
            <p:nvPr/>
          </p:nvGrpSpPr>
          <p:grpSpPr>
            <a:xfrm>
              <a:off x="4922948" y="359895"/>
              <a:ext cx="831056" cy="1177926"/>
              <a:chOff x="6169025" y="563033"/>
              <a:chExt cx="1108075" cy="1570567"/>
            </a:xfrm>
          </p:grpSpPr>
          <p:cxnSp>
            <p:nvCxnSpPr>
              <p:cNvPr id="84" name="Straight Connector 83"/>
              <p:cNvCxnSpPr/>
              <p:nvPr/>
            </p:nvCxnSpPr>
            <p:spPr>
              <a:xfrm flipV="1">
                <a:off x="6426200" y="563033"/>
                <a:ext cx="850900" cy="2963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7277100" y="563033"/>
                <a:ext cx="0" cy="157056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6169025" y="2113491"/>
                <a:ext cx="11049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6169025" y="1685925"/>
                <a:ext cx="228600" cy="42756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6397625" y="592667"/>
                <a:ext cx="28575" cy="109325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 rot="10800000">
              <a:off x="4603242" y="344813"/>
              <a:ext cx="491156" cy="1177926"/>
              <a:chOff x="6623284" y="563033"/>
              <a:chExt cx="654874" cy="1570567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 rot="10800000" flipH="1">
                <a:off x="6878343" y="563033"/>
                <a:ext cx="398757" cy="20107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7277100" y="563033"/>
                <a:ext cx="0" cy="1570567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10800000" flipH="1" flipV="1">
                <a:off x="6623284" y="2083857"/>
                <a:ext cx="654874" cy="33867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10800000" flipH="1">
                <a:off x="6623284" y="1010707"/>
                <a:ext cx="30692" cy="1073150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10800000" flipH="1">
                <a:off x="6653976" y="563033"/>
                <a:ext cx="220958" cy="447674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/>
            <p:cNvSpPr txBox="1"/>
            <p:nvPr/>
          </p:nvSpPr>
          <p:spPr>
            <a:xfrm>
              <a:off x="5187104" y="402071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Helvetica"/>
                  <a:cs typeface="Helvetica"/>
                </a:rPr>
                <a:t>43.8%</a:t>
              </a:r>
              <a:endParaRPr lang="en-US" sz="1200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22407" y="417045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C116"/>
                  </a:solidFill>
                  <a:latin typeface="Helvetica"/>
                  <a:cs typeface="Helvetica"/>
                </a:rPr>
                <a:t>49.8%</a:t>
              </a:r>
              <a:endParaRPr lang="en-US" sz="1200" dirty="0">
                <a:solidFill>
                  <a:srgbClr val="00C116"/>
                </a:solidFill>
                <a:latin typeface="Helvetica"/>
                <a:cs typeface="Helvetica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3874295" y="682961"/>
              <a:ext cx="659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Helvetica"/>
                  <a:cs typeface="Helvetica"/>
                </a:rPr>
                <a:t>SSC</a:t>
              </a:r>
              <a:endParaRPr lang="en-US" dirty="0">
                <a:latin typeface="Helvetica"/>
                <a:cs typeface="Helvetica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7216" y="1597422"/>
              <a:ext cx="6722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Helvetica"/>
                  <a:cs typeface="Helvetica"/>
                </a:rPr>
                <a:t>Gal3</a:t>
              </a:r>
              <a:endParaRPr lang="en-US" dirty="0">
                <a:latin typeface="Helvetica"/>
                <a:cs typeface="Helvetica"/>
              </a:endParaRP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5397114" y="1522740"/>
              <a:ext cx="393309" cy="422594"/>
            </a:xfrm>
            <a:prstGeom prst="straightConnector1">
              <a:avLst/>
            </a:prstGeom>
            <a:ln>
              <a:solidFill>
                <a:srgbClr val="FF0000"/>
              </a:solidFill>
              <a:headEnd w="med" len="me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4362592" y="1531887"/>
              <a:ext cx="373453" cy="422594"/>
            </a:xfrm>
            <a:prstGeom prst="straightConnector1">
              <a:avLst/>
            </a:prstGeom>
            <a:ln>
              <a:solidFill>
                <a:srgbClr val="00C11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cxnSpLocks noChangeShapeType="1"/>
            </p:cNvCxnSpPr>
            <p:nvPr/>
          </p:nvCxnSpPr>
          <p:spPr bwMode="auto">
            <a:xfrm flipV="1">
              <a:off x="3675822" y="1967075"/>
              <a:ext cx="3483" cy="138147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0" name="Straight Arrow Connector 59"/>
            <p:cNvCxnSpPr>
              <a:cxnSpLocks noChangeShapeType="1"/>
            </p:cNvCxnSpPr>
            <p:nvPr/>
          </p:nvCxnSpPr>
          <p:spPr bwMode="auto">
            <a:xfrm>
              <a:off x="3667752" y="3348546"/>
              <a:ext cx="2944289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61" name="TextBox 35"/>
            <p:cNvSpPr txBox="1">
              <a:spLocks noChangeArrowheads="1"/>
            </p:cNvSpPr>
            <p:nvPr/>
          </p:nvSpPr>
          <p:spPr bwMode="auto">
            <a:xfrm rot="16200000">
              <a:off x="3265542" y="2550458"/>
              <a:ext cx="5781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8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147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200">
                  <a:latin typeface="Helvetica"/>
                  <a:cs typeface="Helvetica"/>
                </a:rPr>
                <a:t>CD44</a:t>
              </a:r>
            </a:p>
          </p:txBody>
        </p:sp>
        <p:sp>
          <p:nvSpPr>
            <p:cNvPr id="62" name="TextBox 36"/>
            <p:cNvSpPr txBox="1">
              <a:spLocks noChangeArrowheads="1"/>
            </p:cNvSpPr>
            <p:nvPr/>
          </p:nvSpPr>
          <p:spPr bwMode="auto">
            <a:xfrm>
              <a:off x="5036564" y="3361140"/>
              <a:ext cx="5781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8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147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200">
                  <a:latin typeface="Helvetica"/>
                  <a:cs typeface="Helvetica"/>
                </a:rPr>
                <a:t>CD24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37458" y="1948925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"/>
                  <a:cs typeface="Helvetica"/>
                </a:rPr>
                <a:t>52.2%</a:t>
              </a:r>
              <a:endParaRPr 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47733" y="1957646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"/>
                  <a:cs typeface="Helvetica"/>
                </a:rPr>
                <a:t>38.8%</a:t>
              </a:r>
              <a:endParaRPr 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636057" y="-7202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Helvetica"/>
                  <a:cs typeface="Helvetica"/>
                </a:rPr>
                <a:t>GI-101A</a:t>
              </a:r>
              <a:endParaRPr lang="en-US" dirty="0">
                <a:latin typeface="Helvetica"/>
                <a:cs typeface="Helvetica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0" y="1693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A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0" y="3895484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B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636808" y="6488668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Supplemental Figure </a:t>
            </a:r>
            <a:r>
              <a:rPr lang="en-US" dirty="0">
                <a:latin typeface="Helvetica"/>
                <a:cs typeface="Helvetica"/>
              </a:rPr>
              <a:t>3</a:t>
            </a:r>
          </a:p>
        </p:txBody>
      </p:sp>
      <p:grpSp>
        <p:nvGrpSpPr>
          <p:cNvPr id="205" name="Group 204"/>
          <p:cNvGrpSpPr/>
          <p:nvPr/>
        </p:nvGrpSpPr>
        <p:grpSpPr>
          <a:xfrm>
            <a:off x="5901487" y="207590"/>
            <a:ext cx="3259446" cy="3641073"/>
            <a:chOff x="-30532" y="-15528"/>
            <a:chExt cx="3259446" cy="3641073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6"/>
            <a:srcRect l="11684" t="9423" r="5947" b="11226"/>
            <a:stretch/>
          </p:blipFill>
          <p:spPr>
            <a:xfrm>
              <a:off x="1086754" y="299571"/>
              <a:ext cx="1443599" cy="1443613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7"/>
            <a:srcRect l="10112" t="7591" r="18733" b="13058"/>
            <a:stretch/>
          </p:blipFill>
          <p:spPr>
            <a:xfrm>
              <a:off x="296179" y="1892339"/>
              <a:ext cx="1443611" cy="1443613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8"/>
            <a:srcRect l="11655" t="9477" r="5975" b="11173"/>
            <a:stretch/>
          </p:blipFill>
          <p:spPr>
            <a:xfrm>
              <a:off x="1768364" y="1930252"/>
              <a:ext cx="1443617" cy="1443595"/>
            </a:xfrm>
            <a:prstGeom prst="rect">
              <a:avLst/>
            </a:prstGeom>
          </p:spPr>
        </p:pic>
        <p:grpSp>
          <p:nvGrpSpPr>
            <p:cNvPr id="40" name="Group 39"/>
            <p:cNvGrpSpPr/>
            <p:nvPr/>
          </p:nvGrpSpPr>
          <p:grpSpPr>
            <a:xfrm>
              <a:off x="1646347" y="344814"/>
              <a:ext cx="831056" cy="1177926"/>
              <a:chOff x="6169025" y="563033"/>
              <a:chExt cx="1108075" cy="1570567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 flipV="1">
                <a:off x="6426200" y="563033"/>
                <a:ext cx="850900" cy="2963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7277100" y="563033"/>
                <a:ext cx="0" cy="157056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6169025" y="2113491"/>
                <a:ext cx="11049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6169025" y="1685925"/>
                <a:ext cx="228600" cy="42756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6397625" y="592667"/>
                <a:ext cx="28575" cy="109325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 rot="10800000">
              <a:off x="1323467" y="344813"/>
              <a:ext cx="491156" cy="1177926"/>
              <a:chOff x="6623284" y="563033"/>
              <a:chExt cx="654874" cy="1570567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 rot="10800000" flipH="1">
                <a:off x="6878343" y="563033"/>
                <a:ext cx="398757" cy="20107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7277100" y="563033"/>
                <a:ext cx="0" cy="1570567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10800000" flipH="1" flipV="1">
                <a:off x="6623284" y="2083857"/>
                <a:ext cx="654874" cy="33867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10800000" flipH="1">
                <a:off x="6623284" y="1010707"/>
                <a:ext cx="30692" cy="1073150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rot="10800000" flipH="1">
                <a:off x="6653976" y="563033"/>
                <a:ext cx="220958" cy="447674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1934479" y="391646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Helvetica"/>
                  <a:cs typeface="Helvetica"/>
                </a:rPr>
                <a:t>2.96%</a:t>
              </a:r>
              <a:endParaRPr lang="en-US" sz="1200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362979" y="402071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C116"/>
                  </a:solidFill>
                  <a:latin typeface="Helvetica"/>
                  <a:cs typeface="Helvetica"/>
                </a:rPr>
                <a:t>96.2%</a:t>
              </a:r>
              <a:endParaRPr lang="en-US" sz="1200" dirty="0">
                <a:solidFill>
                  <a:srgbClr val="00C116"/>
                </a:solidFill>
                <a:latin typeface="Helvetica"/>
                <a:cs typeface="Helvetica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16200000">
              <a:off x="618608" y="682961"/>
              <a:ext cx="659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Helvetica"/>
                  <a:cs typeface="Helvetica"/>
                </a:rPr>
                <a:t>SSC</a:t>
              </a:r>
              <a:endParaRPr lang="en-US" dirty="0">
                <a:latin typeface="Helvetica"/>
                <a:cs typeface="Helvetica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38743" y="1596102"/>
              <a:ext cx="6722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Helvetica"/>
                  <a:cs typeface="Helvetica"/>
                </a:rPr>
                <a:t>Gal3</a:t>
              </a:r>
              <a:endParaRPr lang="en-US" dirty="0">
                <a:latin typeface="Helvetica"/>
                <a:cs typeface="Helvetica"/>
              </a:endParaRPr>
            </a:p>
          </p:txBody>
        </p:sp>
        <p:cxnSp>
          <p:nvCxnSpPr>
            <p:cNvPr id="51" name="Straight Arrow Connector 50"/>
            <p:cNvCxnSpPr>
              <a:endCxn id="35" idx="0"/>
            </p:cNvCxnSpPr>
            <p:nvPr/>
          </p:nvCxnSpPr>
          <p:spPr>
            <a:xfrm>
              <a:off x="2096863" y="1507658"/>
              <a:ext cx="393309" cy="42259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>
              <a:off x="1086754" y="1524627"/>
              <a:ext cx="373453" cy="422594"/>
            </a:xfrm>
            <a:prstGeom prst="straightConnector1">
              <a:avLst/>
            </a:prstGeom>
            <a:ln>
              <a:solidFill>
                <a:srgbClr val="00C11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cxnSpLocks noChangeShapeType="1"/>
            </p:cNvCxnSpPr>
            <p:nvPr/>
          </p:nvCxnSpPr>
          <p:spPr bwMode="auto">
            <a:xfrm flipV="1">
              <a:off x="292696" y="1954481"/>
              <a:ext cx="3483" cy="138147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56" name="Straight Arrow Connector 55"/>
            <p:cNvCxnSpPr>
              <a:cxnSpLocks noChangeShapeType="1"/>
            </p:cNvCxnSpPr>
            <p:nvPr/>
          </p:nvCxnSpPr>
          <p:spPr bwMode="auto">
            <a:xfrm>
              <a:off x="284625" y="3335952"/>
              <a:ext cx="2944289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7" name="TextBox 35"/>
            <p:cNvSpPr txBox="1">
              <a:spLocks noChangeArrowheads="1"/>
            </p:cNvSpPr>
            <p:nvPr/>
          </p:nvSpPr>
          <p:spPr bwMode="auto">
            <a:xfrm rot="16200000">
              <a:off x="-181084" y="2537864"/>
              <a:ext cx="5781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8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147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200">
                  <a:latin typeface="Helvetica"/>
                  <a:cs typeface="Helvetica"/>
                </a:rPr>
                <a:t>CD44</a:t>
              </a:r>
            </a:p>
          </p:txBody>
        </p:sp>
        <p:sp>
          <p:nvSpPr>
            <p:cNvPr id="58" name="TextBox 36"/>
            <p:cNvSpPr txBox="1">
              <a:spLocks noChangeArrowheads="1"/>
            </p:cNvSpPr>
            <p:nvPr/>
          </p:nvSpPr>
          <p:spPr bwMode="auto">
            <a:xfrm>
              <a:off x="1653437" y="3348546"/>
              <a:ext cx="5781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8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147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200">
                  <a:latin typeface="Helvetica"/>
                  <a:cs typeface="Helvetica"/>
                </a:rPr>
                <a:t>CD24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96939" y="1938500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"/>
                  <a:cs typeface="Helvetica"/>
                </a:rPr>
                <a:t>66.2%</a:t>
              </a:r>
              <a:endParaRPr 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107214" y="1947221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"/>
                  <a:cs typeface="Helvetica"/>
                </a:rPr>
                <a:t>39.7%</a:t>
              </a:r>
              <a:endParaRPr 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350446" y="-15528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Helvetica"/>
                  <a:cs typeface="Helvetica"/>
                </a:rPr>
                <a:t>GI-LM2G</a:t>
              </a:r>
              <a:endParaRPr lang="en-US" dirty="0">
                <a:latin typeface="Helvetica"/>
                <a:cs typeface="Helvetica"/>
              </a:endParaRPr>
            </a:p>
          </p:txBody>
        </p:sp>
      </p:grpSp>
      <p:grpSp>
        <p:nvGrpSpPr>
          <p:cNvPr id="206" name="Group 205"/>
          <p:cNvGrpSpPr/>
          <p:nvPr/>
        </p:nvGrpSpPr>
        <p:grpSpPr>
          <a:xfrm>
            <a:off x="3218153" y="238327"/>
            <a:ext cx="2944289" cy="3645341"/>
            <a:chOff x="7143023" y="-7202"/>
            <a:chExt cx="2944289" cy="3645341"/>
          </a:xfrm>
        </p:grpSpPr>
        <p:pic>
          <p:nvPicPr>
            <p:cNvPr id="200" name="Picture 199"/>
            <p:cNvPicPr>
              <a:picLocks noChangeAspect="1"/>
            </p:cNvPicPr>
            <p:nvPr/>
          </p:nvPicPr>
          <p:blipFill rotWithShape="1">
            <a:blip r:embed="rId9"/>
            <a:srcRect l="13611" t="9476" r="5973" b="14942"/>
            <a:stretch/>
          </p:blipFill>
          <p:spPr>
            <a:xfrm>
              <a:off x="8642684" y="1957646"/>
              <a:ext cx="1428162" cy="1393378"/>
            </a:xfrm>
            <a:prstGeom prst="rect">
              <a:avLst/>
            </a:prstGeom>
          </p:spPr>
        </p:pic>
        <p:pic>
          <p:nvPicPr>
            <p:cNvPr id="199" name="Picture 198"/>
            <p:cNvPicPr>
              <a:picLocks noChangeAspect="1"/>
            </p:cNvPicPr>
            <p:nvPr/>
          </p:nvPicPr>
          <p:blipFill rotWithShape="1">
            <a:blip r:embed="rId10"/>
            <a:srcRect l="13611" t="9476" r="5973" b="14942"/>
            <a:stretch/>
          </p:blipFill>
          <p:spPr>
            <a:xfrm>
              <a:off x="7158713" y="1957646"/>
              <a:ext cx="1428162" cy="1393378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11"/>
            <a:srcRect l="9699" t="9476" r="5977" b="14942"/>
            <a:stretch/>
          </p:blipFill>
          <p:spPr>
            <a:xfrm>
              <a:off x="7715316" y="300364"/>
              <a:ext cx="1497567" cy="1393378"/>
            </a:xfrm>
            <a:prstGeom prst="rect">
              <a:avLst/>
            </a:prstGeom>
          </p:spPr>
        </p:pic>
        <p:grpSp>
          <p:nvGrpSpPr>
            <p:cNvPr id="174" name="Group 173"/>
            <p:cNvGrpSpPr/>
            <p:nvPr/>
          </p:nvGrpSpPr>
          <p:grpSpPr>
            <a:xfrm>
              <a:off x="8398219" y="359895"/>
              <a:ext cx="783431" cy="1177926"/>
              <a:chOff x="6169025" y="563033"/>
              <a:chExt cx="1044575" cy="1570567"/>
            </a:xfrm>
          </p:grpSpPr>
          <p:cxnSp>
            <p:nvCxnSpPr>
              <p:cNvPr id="175" name="Straight Connector 174"/>
              <p:cNvCxnSpPr/>
              <p:nvPr/>
            </p:nvCxnSpPr>
            <p:spPr>
              <a:xfrm flipV="1">
                <a:off x="6426200" y="566013"/>
                <a:ext cx="787400" cy="2665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flipV="1">
                <a:off x="7213600" y="563033"/>
                <a:ext cx="0" cy="157056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6169025" y="2113491"/>
                <a:ext cx="1044575" cy="251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flipV="1">
                <a:off x="6169025" y="1685925"/>
                <a:ext cx="228600" cy="42756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 flipV="1">
                <a:off x="6397625" y="592667"/>
                <a:ext cx="28575" cy="109325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79"/>
            <p:cNvGrpSpPr/>
            <p:nvPr/>
          </p:nvGrpSpPr>
          <p:grpSpPr>
            <a:xfrm rot="10800000">
              <a:off x="8078513" y="344813"/>
              <a:ext cx="491156" cy="1177926"/>
              <a:chOff x="6623284" y="563033"/>
              <a:chExt cx="654874" cy="1570567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 rot="10800000" flipH="1">
                <a:off x="6878343" y="563033"/>
                <a:ext cx="398757" cy="20107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V="1">
                <a:off x="7277100" y="563033"/>
                <a:ext cx="0" cy="1570567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rot="10800000" flipH="1" flipV="1">
                <a:off x="6623284" y="2083857"/>
                <a:ext cx="654874" cy="33867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rot="10800000" flipH="1">
                <a:off x="6623284" y="1010707"/>
                <a:ext cx="30692" cy="1073150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rot="10800000" flipH="1">
                <a:off x="6653976" y="563033"/>
                <a:ext cx="220958" cy="447674"/>
              </a:xfrm>
              <a:prstGeom prst="line">
                <a:avLst/>
              </a:prstGeom>
              <a:ln>
                <a:solidFill>
                  <a:srgbClr val="00C11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6" name="TextBox 185"/>
            <p:cNvSpPr txBox="1"/>
            <p:nvPr/>
          </p:nvSpPr>
          <p:spPr>
            <a:xfrm>
              <a:off x="8662375" y="402071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Helvetica"/>
                  <a:cs typeface="Helvetica"/>
                </a:rPr>
                <a:t>47.4%</a:t>
              </a:r>
              <a:endParaRPr lang="en-US" sz="1200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8097678" y="417045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C116"/>
                  </a:solidFill>
                  <a:latin typeface="Helvetica"/>
                  <a:cs typeface="Helvetica"/>
                </a:rPr>
                <a:t>52.6%</a:t>
              </a:r>
              <a:endParaRPr lang="en-US" sz="1200" dirty="0">
                <a:solidFill>
                  <a:srgbClr val="00C116"/>
                </a:solidFill>
                <a:latin typeface="Helvetica"/>
                <a:cs typeface="Helvetica"/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 rot="16200000">
              <a:off x="7260666" y="682961"/>
              <a:ext cx="659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Helvetica"/>
                  <a:cs typeface="Helvetica"/>
                </a:rPr>
                <a:t>SSC</a:t>
              </a:r>
              <a:endParaRPr lang="en-US" dirty="0">
                <a:latin typeface="Helvetica"/>
                <a:cs typeface="Helvetica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8312487" y="1597422"/>
              <a:ext cx="6722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Helvetica"/>
                  <a:cs typeface="Helvetica"/>
                </a:rPr>
                <a:t>Gal3</a:t>
              </a:r>
              <a:endParaRPr lang="en-US" dirty="0">
                <a:latin typeface="Helvetica"/>
                <a:cs typeface="Helvetica"/>
              </a:endParaRPr>
            </a:p>
          </p:txBody>
        </p:sp>
        <p:cxnSp>
          <p:nvCxnSpPr>
            <p:cNvPr id="190" name="Straight Arrow Connector 189"/>
            <p:cNvCxnSpPr/>
            <p:nvPr/>
          </p:nvCxnSpPr>
          <p:spPr>
            <a:xfrm>
              <a:off x="8872385" y="1522740"/>
              <a:ext cx="393309" cy="42259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/>
            <p:cNvCxnSpPr/>
            <p:nvPr/>
          </p:nvCxnSpPr>
          <p:spPr>
            <a:xfrm flipH="1">
              <a:off x="7837863" y="1531887"/>
              <a:ext cx="373453" cy="422594"/>
            </a:xfrm>
            <a:prstGeom prst="straightConnector1">
              <a:avLst/>
            </a:prstGeom>
            <a:ln>
              <a:solidFill>
                <a:srgbClr val="00C11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Arrow Connector 191"/>
            <p:cNvCxnSpPr>
              <a:cxnSpLocks noChangeShapeType="1"/>
            </p:cNvCxnSpPr>
            <p:nvPr/>
          </p:nvCxnSpPr>
          <p:spPr bwMode="auto">
            <a:xfrm flipV="1">
              <a:off x="7151093" y="1967075"/>
              <a:ext cx="3483" cy="138147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3" name="Straight Arrow Connector 192"/>
            <p:cNvCxnSpPr>
              <a:cxnSpLocks noChangeShapeType="1"/>
            </p:cNvCxnSpPr>
            <p:nvPr/>
          </p:nvCxnSpPr>
          <p:spPr bwMode="auto">
            <a:xfrm>
              <a:off x="7143023" y="3348546"/>
              <a:ext cx="2944289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95" name="TextBox 36"/>
            <p:cNvSpPr txBox="1">
              <a:spLocks noChangeArrowheads="1"/>
            </p:cNvSpPr>
            <p:nvPr/>
          </p:nvSpPr>
          <p:spPr bwMode="auto">
            <a:xfrm>
              <a:off x="8511835" y="3361140"/>
              <a:ext cx="5781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8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147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>
                <a:defRPr sz="105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200" dirty="0">
                  <a:latin typeface="Helvetica"/>
                  <a:cs typeface="Helvetica"/>
                </a:rPr>
                <a:t>CD24</a:t>
              </a: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7412729" y="1948925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"/>
                  <a:cs typeface="Helvetica"/>
                </a:rPr>
                <a:t>43.3%</a:t>
              </a:r>
              <a:endParaRPr 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8923004" y="1957646"/>
              <a:ext cx="621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"/>
                  <a:cs typeface="Helvetica"/>
                </a:rPr>
                <a:t>25.4%</a:t>
              </a:r>
              <a:endParaRPr 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8073228" y="-7202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Helvetica"/>
                  <a:cs typeface="Helvetica"/>
                </a:rPr>
                <a:t>GI-LM2C</a:t>
              </a:r>
              <a:endParaRPr lang="en-US" dirty="0">
                <a:latin typeface="Helvetica"/>
                <a:cs typeface="Helvetica"/>
              </a:endParaRPr>
            </a:p>
          </p:txBody>
        </p:sp>
      </p:grpSp>
      <p:graphicFrame>
        <p:nvGraphicFramePr>
          <p:cNvPr id="2" name="Table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8340568"/>
              </p:ext>
            </p:extLst>
          </p:nvPr>
        </p:nvGraphicFramePr>
        <p:xfrm>
          <a:off x="238934" y="4607272"/>
          <a:ext cx="4333065" cy="15183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66613"/>
                <a:gridCol w="866613"/>
                <a:gridCol w="866613"/>
                <a:gridCol w="866613"/>
                <a:gridCol w="866613"/>
              </a:tblGrid>
              <a:tr h="379588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GI101A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GI-LM2C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9588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Gal3</a:t>
                      </a:r>
                      <a:r>
                        <a:rPr lang="en-US" sz="1200" baseline="30000" dirty="0" smtClean="0">
                          <a:latin typeface="Helvetica"/>
                          <a:cs typeface="Helvetica"/>
                        </a:rPr>
                        <a:t>neg</a:t>
                      </a:r>
                      <a:endParaRPr lang="en-US" sz="1200" baseline="300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Gal3</a:t>
                      </a:r>
                      <a:r>
                        <a:rPr lang="en-US" sz="1200" baseline="30000" dirty="0" smtClean="0">
                          <a:latin typeface="Helvetica"/>
                          <a:cs typeface="Helvetica"/>
                        </a:rPr>
                        <a:t>pos</a:t>
                      </a:r>
                      <a:endParaRPr lang="en-US" sz="1200" baseline="300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Gal3</a:t>
                      </a:r>
                      <a:r>
                        <a:rPr lang="en-US" sz="1200" baseline="30000" dirty="0" smtClean="0">
                          <a:latin typeface="Helvetica"/>
                          <a:cs typeface="Helvetica"/>
                        </a:rPr>
                        <a:t>neg</a:t>
                      </a:r>
                      <a:endParaRPr lang="en-US" sz="1200" baseline="300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Gal3</a:t>
                      </a:r>
                      <a:r>
                        <a:rPr lang="en-US" sz="1200" baseline="30000" dirty="0" smtClean="0">
                          <a:latin typeface="Helvetica"/>
                          <a:cs typeface="Helvetica"/>
                        </a:rPr>
                        <a:t>pos</a:t>
                      </a:r>
                      <a:endParaRPr lang="en-US" sz="1200" baseline="300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58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CD24</a:t>
                      </a:r>
                      <a:r>
                        <a:rPr lang="en-US" sz="1200" baseline="30000" dirty="0" smtClean="0">
                          <a:latin typeface="Helvetica"/>
                          <a:cs typeface="Helvetica"/>
                        </a:rPr>
                        <a:t>neg</a:t>
                      </a:r>
                      <a:endParaRPr lang="en-US" sz="1200" baseline="300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85.1%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46.6%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57.0%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28.5%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58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latin typeface="Helvetica"/>
                          <a:cs typeface="Helvetica"/>
                        </a:rPr>
                        <a:t>EpCAM</a:t>
                      </a:r>
                      <a:r>
                        <a:rPr lang="en-US" sz="1200" baseline="30000" dirty="0" err="1" smtClean="0">
                          <a:latin typeface="Helvetica"/>
                          <a:cs typeface="Helvetica"/>
                        </a:rPr>
                        <a:t>pos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19.7%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53.7%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25.4%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/>
                          <a:cs typeface="Helvetica"/>
                        </a:rPr>
                        <a:t>74.9%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966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36808" y="6488668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Supplemental Figure </a:t>
            </a:r>
            <a:r>
              <a:rPr lang="en-US" dirty="0">
                <a:latin typeface="Helvetica"/>
                <a:cs typeface="Helvetica"/>
              </a:rPr>
              <a:t>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81190" y="372891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Helvetica" charset="0"/>
                <a:ea typeface="Helvetica" charset="0"/>
                <a:cs typeface="Helvetica" charset="0"/>
              </a:rPr>
              <a:t>GI-101A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01414" y="38524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GI-LM2C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72934" y="385241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GI-LM2G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5240" y="754573"/>
            <a:ext cx="1828800" cy="13663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9546" y="754573"/>
            <a:ext cx="1828800" cy="13663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934" y="754573"/>
            <a:ext cx="1828800" cy="13663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1157470" y="1693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A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86400" y="249023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/>
                <a:cs typeface="Helvetica"/>
              </a:rPr>
              <a:t>C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6085117" y="2830975"/>
            <a:ext cx="2131533" cy="2618540"/>
            <a:chOff x="5484084" y="1898291"/>
            <a:chExt cx="1045805" cy="1637305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084" y="2656358"/>
              <a:ext cx="376517" cy="225448"/>
            </a:xfrm>
            <a:prstGeom prst="rect">
              <a:avLst/>
            </a:prstGeom>
            <a:ln>
              <a:solidFill>
                <a:schemeClr val="tx1"/>
              </a:solidFill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084" y="2316852"/>
              <a:ext cx="381409" cy="301336"/>
            </a:xfrm>
            <a:prstGeom prst="rect">
              <a:avLst/>
            </a:prstGeom>
            <a:ln>
              <a:solidFill>
                <a:schemeClr val="tx1"/>
              </a:solidFill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084" y="1898291"/>
              <a:ext cx="376517" cy="33739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0" name="TextBox 49"/>
            <p:cNvSpPr txBox="1"/>
            <p:nvPr/>
          </p:nvSpPr>
          <p:spPr>
            <a:xfrm rot="16200000">
              <a:off x="5286418" y="3155553"/>
              <a:ext cx="606601" cy="151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GI-LM2-C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5464702" y="3153786"/>
              <a:ext cx="612615" cy="151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GI-LM2-G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063342" y="2319053"/>
              <a:ext cx="466546" cy="3271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Axin2</a:t>
              </a:r>
            </a:p>
            <a:p>
              <a:pPr algn="ctr"/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98 / 95kD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114464" y="2725036"/>
              <a:ext cx="364302" cy="192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smtClean="0">
                  <a:latin typeface="Helvetica" charset="0"/>
                  <a:ea typeface="Helvetica" charset="0"/>
                  <a:cs typeface="Helvetica" charset="0"/>
                </a:rPr>
                <a:t>b-Actin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063343" y="1911874"/>
              <a:ext cx="466546" cy="3271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Tcf4</a:t>
              </a:r>
            </a:p>
            <a:p>
              <a:pPr algn="ctr"/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58 / 79kD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 flipH="1" flipV="1">
              <a:off x="5840876" y="1984685"/>
              <a:ext cx="227870" cy="59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 flipV="1">
              <a:off x="5840876" y="2137085"/>
              <a:ext cx="227870" cy="59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 flipV="1">
              <a:off x="5840876" y="2475430"/>
              <a:ext cx="227870" cy="59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 flipV="1">
              <a:off x="5840876" y="2544700"/>
              <a:ext cx="227870" cy="59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/>
          <p:cNvSpPr txBox="1"/>
          <p:nvPr/>
        </p:nvSpPr>
        <p:spPr>
          <a:xfrm>
            <a:off x="1157470" y="2544671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B</a:t>
            </a:r>
            <a:endParaRPr lang="en-US" b="1" dirty="0">
              <a:latin typeface="Helvetica"/>
              <a:cs typeface="Helvetica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27784" y="2693432"/>
            <a:ext cx="237363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652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163</Words>
  <Application>Microsoft Macintosh PowerPoint</Application>
  <PresentationFormat>On-screen Show (4:3)</PresentationFormat>
  <Paragraphs>92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MDACC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Matthias Ilmer</dc:creator>
  <cp:lastModifiedBy>Microsoft Office User</cp:lastModifiedBy>
  <cp:revision>21</cp:revision>
  <dcterms:created xsi:type="dcterms:W3CDTF">2014-10-05T10:06:10Z</dcterms:created>
  <dcterms:modified xsi:type="dcterms:W3CDTF">2016-07-02T17:13:16Z</dcterms:modified>
</cp:coreProperties>
</file>