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2" r:id="rId2"/>
    <p:sldId id="284" r:id="rId3"/>
    <p:sldId id="286" r:id="rId4"/>
    <p:sldId id="28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9" autoAdjust="0"/>
    <p:restoredTop sz="94660"/>
  </p:normalViewPr>
  <p:slideViewPr>
    <p:cSldViewPr>
      <p:cViewPr varScale="1">
        <p:scale>
          <a:sx n="68" d="100"/>
          <a:sy n="68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90CF495-D3DA-4AE8-B685-F1ACBDC25BEE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77E9EB-4DF2-4198-9EF6-4AC0F3893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7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Phet</a:t>
            </a:r>
            <a:r>
              <a:rPr lang="en-US" dirty="0" smtClean="0"/>
              <a:t>==0 is a mystery to me</a:t>
            </a:r>
            <a:r>
              <a:rPr lang="is-IS" dirty="0" smtClean="0"/>
              <a:t>… but I guess that value is rounded without too</a:t>
            </a:r>
            <a:r>
              <a:rPr lang="is-IS" baseline="0" dirty="0" smtClean="0"/>
              <a:t> much precision...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E9EB-4DF2-4198-9EF6-4AC0F3893C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3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5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1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8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61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6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3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1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31D2D-8090-46C1-AEC3-DFE22D1AE9C1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CFD4-447D-4ABE-ADEB-AEBA89377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7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3446"/>
            <a:ext cx="9144000" cy="328246"/>
          </a:xfrm>
        </p:spPr>
        <p:txBody>
          <a:bodyPr>
            <a:noAutofit/>
          </a:bodyPr>
          <a:lstStyle/>
          <a:p>
            <a:pPr algn="l"/>
            <a:r>
              <a:rPr lang="en-US" sz="1200" dirty="0" smtClean="0"/>
              <a:t>Figure S1. </a:t>
            </a:r>
            <a:r>
              <a:rPr lang="en-US" sz="1200" i="1" dirty="0"/>
              <a:t>CHRNA5</a:t>
            </a:r>
            <a:r>
              <a:rPr lang="en-US" sz="1200" dirty="0"/>
              <a:t> rs16969968 predicts risk of lung cancer.  Smoking cessation decreases probability of lung cancer regardless of </a:t>
            </a:r>
            <a:r>
              <a:rPr lang="en-US" sz="1200" i="1" dirty="0"/>
              <a:t>CHRNA5</a:t>
            </a:r>
            <a:r>
              <a:rPr lang="en-US" sz="1200" dirty="0"/>
              <a:t> rs16969968 </a:t>
            </a:r>
            <a:r>
              <a:rPr lang="en-US" sz="1200" dirty="0" smtClean="0"/>
              <a:t>genotype. 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97131" y="1094842"/>
            <a:ext cx="1728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Rs16969968=GG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394200" y="3163496"/>
            <a:ext cx="1728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Rs16969968=GA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394200" y="5189532"/>
            <a:ext cx="1728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Rs16969968=AA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-15240" y="6037486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Quit: individuals who report having quit smoking when ascertained as cases of lung cancer or controls.</a:t>
            </a:r>
          </a:p>
          <a:p>
            <a:r>
              <a:rPr lang="en-US" sz="1000" dirty="0"/>
              <a:t>N=12,690 (6988 cases of lung cancer and 5702 </a:t>
            </a:r>
            <a:r>
              <a:rPr lang="en-US" sz="1000" dirty="0" smtClean="0"/>
              <a:t>controls) </a:t>
            </a:r>
            <a:endParaRPr lang="en-US" sz="1000" dirty="0"/>
          </a:p>
          <a:p>
            <a:r>
              <a:rPr lang="en-US" sz="1000" dirty="0"/>
              <a:t>All are ever smokers (5833 active smokers, 6857 smokers who have quit) </a:t>
            </a:r>
          </a:p>
          <a:p>
            <a:r>
              <a:rPr lang="en-US" sz="1000" dirty="0"/>
              <a:t>Adjusted for age, sex and rs16969968. </a:t>
            </a:r>
            <a:r>
              <a:rPr lang="en-US" sz="1000" dirty="0" err="1"/>
              <a:t>P</a:t>
            </a:r>
            <a:r>
              <a:rPr lang="en-US" sz="1000" baseline="-25000" dirty="0" err="1"/>
              <a:t>het</a:t>
            </a:r>
            <a:r>
              <a:rPr lang="en-US" sz="1000" dirty="0"/>
              <a:t> </a:t>
            </a:r>
            <a:r>
              <a:rPr lang="en-US" sz="1000" dirty="0" smtClean="0"/>
              <a:t>= 0.196,</a:t>
            </a:r>
            <a:r>
              <a:rPr lang="fi-FI" sz="1000" dirty="0" smtClean="0"/>
              <a:t> &lt;1</a:t>
            </a:r>
            <a:r>
              <a:rPr lang="hr-HR" sz="1000" dirty="0" smtClean="0"/>
              <a:t>e-16</a:t>
            </a:r>
            <a:r>
              <a:rPr lang="en-US" sz="1000" dirty="0" smtClean="0"/>
              <a:t>, </a:t>
            </a:r>
            <a:r>
              <a:rPr lang="fi-FI" sz="1000" dirty="0"/>
              <a:t>&lt;1</a:t>
            </a:r>
            <a:r>
              <a:rPr lang="hr-HR" sz="1000" dirty="0"/>
              <a:t>e</a:t>
            </a:r>
            <a:r>
              <a:rPr lang="hr-HR" sz="1000" dirty="0" smtClean="0"/>
              <a:t>-16</a:t>
            </a:r>
            <a:r>
              <a:rPr lang="en-US" sz="1000" dirty="0" smtClean="0"/>
              <a:t>, </a:t>
            </a:r>
            <a:r>
              <a:rPr lang="fi-FI" sz="1000" dirty="0"/>
              <a:t>&lt;1</a:t>
            </a:r>
            <a:r>
              <a:rPr lang="hr-HR" sz="1000" dirty="0"/>
              <a:t>e</a:t>
            </a:r>
            <a:r>
              <a:rPr lang="hr-HR" sz="1000" dirty="0" smtClean="0"/>
              <a:t>-16</a:t>
            </a:r>
            <a:r>
              <a:rPr lang="en-US" sz="1000" dirty="0" smtClean="0"/>
              <a:t>, </a:t>
            </a:r>
            <a:r>
              <a:rPr lang="hr-HR" sz="1000" dirty="0" smtClean="0"/>
              <a:t>3.36e-06</a:t>
            </a:r>
            <a:endParaRPr lang="en-US" sz="1000" dirty="0"/>
          </a:p>
          <a:p>
            <a:r>
              <a:rPr lang="hr-HR" sz="1000" dirty="0" smtClean="0"/>
              <a:t>0,0,0,3.36e-06</a:t>
            </a:r>
            <a:endParaRPr lang="en-US" sz="1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5400" y="3089876"/>
            <a:ext cx="3056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(B) Smoking cessation decreases lung cancer</a:t>
            </a:r>
            <a:endParaRPr lang="en-US" sz="1200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33869" y="397389"/>
            <a:ext cx="3048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(A) rs16969968 increases lung cancer</a:t>
            </a:r>
            <a:endParaRPr lang="en-US" sz="12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4452280" y="332601"/>
            <a:ext cx="5163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(C) Smoking cessation decreases lung cancer, stratified by rs16969968</a:t>
            </a:r>
            <a:endParaRPr lang="en-US" sz="1200" b="1" u="sng" dirty="0"/>
          </a:p>
        </p:txBody>
      </p:sp>
      <p:sp>
        <p:nvSpPr>
          <p:cNvPr id="7" name="Left Brace 6"/>
          <p:cNvSpPr/>
          <p:nvPr/>
        </p:nvSpPr>
        <p:spPr>
          <a:xfrm>
            <a:off x="4110612" y="471099"/>
            <a:ext cx="385188" cy="5391041"/>
          </a:xfrm>
          <a:prstGeom prst="leftBrace">
            <a:avLst>
              <a:gd name="adj1" fmla="val 8333"/>
              <a:gd name="adj2" fmla="val 508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5" idx="3"/>
            <a:endCxn id="7" idx="1"/>
          </p:cNvCxnSpPr>
          <p:nvPr/>
        </p:nvCxnSpPr>
        <p:spPr>
          <a:xfrm flipV="1">
            <a:off x="3081870" y="3212120"/>
            <a:ext cx="1028742" cy="16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352800"/>
            <a:ext cx="3632200" cy="2667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4432300"/>
            <a:ext cx="2189831" cy="1587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2575527"/>
            <a:ext cx="2215354" cy="16130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800" y="746727"/>
            <a:ext cx="2215354" cy="16130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706742"/>
            <a:ext cx="3352800" cy="243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9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62"/>
            <a:ext cx="9144000" cy="298938"/>
          </a:xfrm>
        </p:spPr>
        <p:txBody>
          <a:bodyPr>
            <a:normAutofit/>
          </a:bodyPr>
          <a:lstStyle/>
          <a:p>
            <a:pPr algn="l"/>
            <a:r>
              <a:rPr lang="en-US" sz="1200" dirty="0" smtClean="0"/>
              <a:t>Figure S2. </a:t>
            </a:r>
            <a:r>
              <a:rPr lang="en-US" sz="1200" i="1" dirty="0"/>
              <a:t>CHRNA5</a:t>
            </a:r>
            <a:r>
              <a:rPr lang="en-US" sz="1200" dirty="0"/>
              <a:t> rs16969968 predicts </a:t>
            </a:r>
            <a:r>
              <a:rPr lang="en-US" sz="1200" dirty="0" smtClean="0"/>
              <a:t>earlier lung </a:t>
            </a:r>
            <a:r>
              <a:rPr lang="en-US" sz="1200" dirty="0"/>
              <a:t>cancer.  Smoking cessation </a:t>
            </a:r>
            <a:r>
              <a:rPr lang="en-US" sz="1200" dirty="0" smtClean="0"/>
              <a:t>delays lung cancer, </a:t>
            </a:r>
            <a:r>
              <a:rPr lang="en-US" sz="1200" dirty="0"/>
              <a:t>regardless of </a:t>
            </a:r>
            <a:r>
              <a:rPr lang="en-US" sz="1200" i="1" dirty="0"/>
              <a:t>CHRNA5</a:t>
            </a:r>
            <a:r>
              <a:rPr lang="en-US" sz="1200" dirty="0"/>
              <a:t> rs16969968 </a:t>
            </a:r>
            <a:r>
              <a:rPr lang="en-US" sz="1200" dirty="0" smtClean="0"/>
              <a:t>genotype.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134664" y="1169031"/>
            <a:ext cx="180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Rs16969968=GG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131733" y="3237685"/>
            <a:ext cx="180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Rs16969968=GA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131733" y="5263721"/>
            <a:ext cx="180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Rs16969968=AA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-31506" y="6333067"/>
            <a:ext cx="6339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Quit: individuals who report having quit smoking when ascertained as cases of lung cancer.</a:t>
            </a:r>
          </a:p>
          <a:p>
            <a:r>
              <a:rPr lang="en-US" sz="1000" dirty="0" smtClean="0"/>
              <a:t>N</a:t>
            </a:r>
            <a:r>
              <a:rPr lang="en-US" sz="1000" dirty="0"/>
              <a:t>=6,988 cases of lung cancer who are ever smokers. (3,471 current smokers, 3,517 former smokers who have quit.)</a:t>
            </a:r>
          </a:p>
          <a:p>
            <a:r>
              <a:rPr lang="en-US" sz="1000" dirty="0" smtClean="0"/>
              <a:t>Adjusted for sex and rs16969968</a:t>
            </a:r>
            <a:r>
              <a:rPr lang="en-US" sz="1000" dirty="0"/>
              <a:t>. </a:t>
            </a:r>
            <a:r>
              <a:rPr lang="en-US" sz="1000" dirty="0" err="1"/>
              <a:t>P</a:t>
            </a:r>
            <a:r>
              <a:rPr lang="en-US" sz="1000" baseline="-25000" dirty="0" err="1"/>
              <a:t>het</a:t>
            </a:r>
            <a:r>
              <a:rPr lang="en-US" sz="1000" dirty="0"/>
              <a:t> = </a:t>
            </a:r>
            <a:r>
              <a:rPr lang="en-US" sz="1000" dirty="0" smtClean="0"/>
              <a:t>0.561,</a:t>
            </a:r>
            <a:r>
              <a:rPr lang="fi-FI" sz="1000" dirty="0" smtClean="0"/>
              <a:t> </a:t>
            </a:r>
            <a:r>
              <a:rPr lang="fi-FI" sz="1000" dirty="0"/>
              <a:t>2.87e-08,0.002, 0.001,0.344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-31506" y="3272783"/>
            <a:ext cx="3460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(B) Smoking cessation delays lung cancer diagnosis</a:t>
            </a:r>
            <a:endParaRPr lang="en-US" sz="1200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-53974" y="401466"/>
            <a:ext cx="3990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(A) rs16969968 predicts early lung cancer diagnosis </a:t>
            </a:r>
            <a:endParaRPr lang="en-US" sz="12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4303206" y="332599"/>
            <a:ext cx="5163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(C) Smoking cessation delays lung cancer diagnosis, stratified by rs16969968</a:t>
            </a:r>
            <a:endParaRPr lang="en-US" sz="1200" b="1" u="sng" dirty="0"/>
          </a:p>
        </p:txBody>
      </p:sp>
      <p:sp>
        <p:nvSpPr>
          <p:cNvPr id="15" name="Left Brace 14"/>
          <p:cNvSpPr/>
          <p:nvPr/>
        </p:nvSpPr>
        <p:spPr>
          <a:xfrm>
            <a:off x="3934068" y="519854"/>
            <a:ext cx="410589" cy="5391041"/>
          </a:xfrm>
          <a:prstGeom prst="leftBrace">
            <a:avLst>
              <a:gd name="adj1" fmla="val 8333"/>
              <a:gd name="adj2" fmla="val 536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2" idx="3"/>
          </p:cNvCxnSpPr>
          <p:nvPr/>
        </p:nvCxnSpPr>
        <p:spPr>
          <a:xfrm>
            <a:off x="3429000" y="3411283"/>
            <a:ext cx="52753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657600"/>
            <a:ext cx="3352800" cy="2437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419600"/>
            <a:ext cx="2133600" cy="1558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2590801"/>
            <a:ext cx="2128684" cy="15584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838200"/>
            <a:ext cx="2138516" cy="15534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762000"/>
            <a:ext cx="356645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32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7585" y="0"/>
            <a:ext cx="9056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S3. Meta-analysis: No interaction of smoking cessation and CHRNA5 rs16969968 on risk for lung cancer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801772"/>
            <a:ext cx="6339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Quit: individuals who report having quit smoking when ascertained as cases of lung cancer or controls.</a:t>
            </a:r>
          </a:p>
          <a:p>
            <a:r>
              <a:rPr lang="en-US" sz="1000" dirty="0" smtClean="0"/>
              <a:t>N=12,690 (6988 cases of lung cancer and 5702 controls. </a:t>
            </a:r>
          </a:p>
          <a:p>
            <a:r>
              <a:rPr lang="en-US" sz="1000" dirty="0" smtClean="0"/>
              <a:t>All are ever smokers (5833 active smokers, 6857 smokers who have quit) </a:t>
            </a:r>
          </a:p>
          <a:p>
            <a:r>
              <a:rPr lang="en-US" sz="1000" dirty="0" smtClean="0"/>
              <a:t>Adjusted for age, sex and rs16969968</a:t>
            </a:r>
            <a:r>
              <a:rPr lang="en-US" sz="1000" dirty="0"/>
              <a:t>. </a:t>
            </a:r>
            <a:r>
              <a:rPr lang="en-US" sz="1000" dirty="0" err="1"/>
              <a:t>P</a:t>
            </a:r>
            <a:r>
              <a:rPr lang="en-US" sz="1000" baseline="-25000" dirty="0" err="1"/>
              <a:t>het</a:t>
            </a:r>
            <a:r>
              <a:rPr lang="en-US" sz="1000" dirty="0"/>
              <a:t> = </a:t>
            </a:r>
            <a:r>
              <a:rPr lang="hr-HR" sz="1000" dirty="0" smtClean="0"/>
              <a:t>0.139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676400"/>
            <a:ext cx="4114800" cy="308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3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923"/>
            <a:ext cx="9056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S4. Meta-analysis: No interaction of smoking cessation and CHRNA5 rs16969968 on diagnosis age of lung cancer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801772"/>
            <a:ext cx="6339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Quit: individuals who report having quit smoking when ascertained as cases of lung cancer.</a:t>
            </a:r>
          </a:p>
          <a:p>
            <a:r>
              <a:rPr lang="en-US" sz="1000" dirty="0" smtClean="0"/>
              <a:t>N=6,988 cases of lung cancer who are ever smokers. (3471 active smokers, 3517 smokers who have quit.)</a:t>
            </a:r>
          </a:p>
          <a:p>
            <a:r>
              <a:rPr lang="en-US" sz="1000" dirty="0" smtClean="0"/>
              <a:t>Adjusted for sex and rs16969968.  </a:t>
            </a:r>
            <a:r>
              <a:rPr lang="en-US" sz="1000" dirty="0" err="1" smtClean="0"/>
              <a:t>P</a:t>
            </a:r>
            <a:r>
              <a:rPr lang="en-US" sz="1000" baseline="-25000" dirty="0" err="1" smtClean="0"/>
              <a:t>het</a:t>
            </a:r>
            <a:r>
              <a:rPr lang="en-US" sz="1000" dirty="0" smtClean="0"/>
              <a:t> = </a:t>
            </a:r>
            <a:r>
              <a:rPr lang="nb-NO" sz="1000" dirty="0"/>
              <a:t>0.542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828800"/>
            <a:ext cx="4572000" cy="339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29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391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Figure S1. CHRNA5 rs16969968 predicts risk of lung cancer.  Smoking cessation decreases probability of lung cancer regardless of CHRNA5 rs16969968 genotype. </vt:lpstr>
      <vt:lpstr>Figure S2. CHRNA5 rs16969968 predicts earlier lung cancer.  Smoking cessation delays lung cancer, regardless of CHRNA5 rs16969968 genotype. 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Smokers with both high and low genetic risk benefit from quitting</dc:title>
  <dc:creator>Chen, LiShiun</dc:creator>
  <cp:lastModifiedBy>Smock, Nina</cp:lastModifiedBy>
  <cp:revision>84</cp:revision>
  <cp:lastPrinted>2015-11-23T20:06:26Z</cp:lastPrinted>
  <dcterms:created xsi:type="dcterms:W3CDTF">2015-09-09T15:19:58Z</dcterms:created>
  <dcterms:modified xsi:type="dcterms:W3CDTF">2016-07-26T17:04:38Z</dcterms:modified>
</cp:coreProperties>
</file>