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8555415634557092E-2"/>
          <c:y val="0.48032792959703569"/>
          <c:w val="0.83298303880731961"/>
          <c:h val="0.29748896093870619"/>
        </c:manualLayout>
      </c:layout>
      <c:lineChart>
        <c:grouping val="standard"/>
        <c:varyColors val="0"/>
        <c:ser>
          <c:idx val="0"/>
          <c:order val="0"/>
          <c:marker>
            <c:symbol val="none"/>
          </c:marker>
          <c:val>
            <c:numRef>
              <c:f>Sheet1!$C$2:$C$29</c:f>
              <c:numCache>
                <c:formatCode>General</c:formatCode>
                <c:ptCount val="28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333008"/>
        <c:axId val="223056656"/>
      </c:lineChart>
      <c:catAx>
        <c:axId val="2333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b="1"/>
            </a:pPr>
            <a:endParaRPr lang="en-US"/>
          </a:p>
        </c:txPr>
        <c:crossAx val="223056656"/>
        <c:crosses val="autoZero"/>
        <c:auto val="1"/>
        <c:lblAlgn val="ctr"/>
        <c:lblOffset val="100"/>
        <c:noMultiLvlLbl val="0"/>
      </c:catAx>
      <c:valAx>
        <c:axId val="2230566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33300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23F5-E6A1-4CE8-BE91-03966E331CFE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17C95-99D1-48A3-949C-94F07857F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504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23F5-E6A1-4CE8-BE91-03966E331CFE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17C95-99D1-48A3-949C-94F07857F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319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23F5-E6A1-4CE8-BE91-03966E331CFE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17C95-99D1-48A3-949C-94F07857F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831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23F5-E6A1-4CE8-BE91-03966E331CFE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17C95-99D1-48A3-949C-94F07857F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039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23F5-E6A1-4CE8-BE91-03966E331CFE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17C95-99D1-48A3-949C-94F07857F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929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23F5-E6A1-4CE8-BE91-03966E331CFE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17C95-99D1-48A3-949C-94F07857F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730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23F5-E6A1-4CE8-BE91-03966E331CFE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17C95-99D1-48A3-949C-94F07857F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593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23F5-E6A1-4CE8-BE91-03966E331CFE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17C95-99D1-48A3-949C-94F07857F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619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23F5-E6A1-4CE8-BE91-03966E331CFE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17C95-99D1-48A3-949C-94F07857F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991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23F5-E6A1-4CE8-BE91-03966E331CFE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17C95-99D1-48A3-949C-94F07857F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387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23F5-E6A1-4CE8-BE91-03966E331CFE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17C95-99D1-48A3-949C-94F07857F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273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123F5-E6A1-4CE8-BE91-03966E331CFE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17C95-99D1-48A3-949C-94F07857F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537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288" y="4191000"/>
            <a:ext cx="2743200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650" y="2544764"/>
            <a:ext cx="2743200" cy="16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363" y="914400"/>
            <a:ext cx="2743200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Box 4"/>
          <p:cNvSpPr txBox="1">
            <a:spLocks noChangeArrowheads="1"/>
          </p:cNvSpPr>
          <p:nvPr/>
        </p:nvSpPr>
        <p:spPr bwMode="auto">
          <a:xfrm>
            <a:off x="2667000" y="771526"/>
            <a:ext cx="5842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latin typeface="Arial" panose="020B0604020202020204" pitchFamily="34" charset="0"/>
              </a:rPr>
              <a:t>DAUDI</a:t>
            </a:r>
          </a:p>
        </p:txBody>
      </p:sp>
      <p:pic>
        <p:nvPicPr>
          <p:cNvPr id="4102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738" y="4206875"/>
            <a:ext cx="2743200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563814"/>
            <a:ext cx="2743200" cy="16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944564"/>
            <a:ext cx="2743200" cy="16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5" name="TextBox 8"/>
          <p:cNvSpPr txBox="1">
            <a:spLocks noChangeArrowheads="1"/>
          </p:cNvSpPr>
          <p:nvPr/>
        </p:nvSpPr>
        <p:spPr bwMode="auto">
          <a:xfrm>
            <a:off x="5465763" y="790576"/>
            <a:ext cx="5397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latin typeface="Arial" panose="020B0604020202020204" pitchFamily="34" charset="0"/>
              </a:rPr>
              <a:t>KEM-I</a:t>
            </a:r>
          </a:p>
        </p:txBody>
      </p:sp>
      <p:pic>
        <p:nvPicPr>
          <p:cNvPr id="4106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2560639"/>
            <a:ext cx="2743200" cy="16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1" y="914400"/>
            <a:ext cx="2746375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8" name="TextBox 12"/>
          <p:cNvSpPr txBox="1">
            <a:spLocks noChangeArrowheads="1"/>
          </p:cNvSpPr>
          <p:nvPr/>
        </p:nvSpPr>
        <p:spPr bwMode="auto">
          <a:xfrm>
            <a:off x="8293100" y="790575"/>
            <a:ext cx="6350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latin typeface="Arial" panose="020B0604020202020204" pitchFamily="34" charset="0"/>
              </a:rPr>
              <a:t>MUTU-I</a:t>
            </a:r>
          </a:p>
        </p:txBody>
      </p:sp>
      <p:pic>
        <p:nvPicPr>
          <p:cNvPr id="4109" name="Picture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938" y="4191000"/>
            <a:ext cx="2743200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0" name="TextBox 27"/>
          <p:cNvSpPr txBox="1">
            <a:spLocks noChangeArrowheads="1"/>
          </p:cNvSpPr>
          <p:nvPr/>
        </p:nvSpPr>
        <p:spPr bwMode="auto">
          <a:xfrm>
            <a:off x="1625600" y="400051"/>
            <a:ext cx="14670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 smtClean="0">
                <a:latin typeface="Arial" panose="020B0604020202020204" pitchFamily="34" charset="0"/>
              </a:rPr>
              <a:t>Supplemental Figure 1</a:t>
            </a:r>
            <a:endParaRPr lang="en-US" altLang="en-US" sz="1000" dirty="0">
              <a:latin typeface="Arial" panose="020B0604020202020204" pitchFamily="34" charset="0"/>
            </a:endParaRPr>
          </a:p>
        </p:txBody>
      </p:sp>
      <p:sp>
        <p:nvSpPr>
          <p:cNvPr id="4111" name="TextBox 2"/>
          <p:cNvSpPr txBox="1">
            <a:spLocks noChangeArrowheads="1"/>
          </p:cNvSpPr>
          <p:nvPr/>
        </p:nvSpPr>
        <p:spPr bwMode="auto">
          <a:xfrm>
            <a:off x="2771775" y="1760539"/>
            <a:ext cx="2746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4112" name="TextBox 2"/>
          <p:cNvSpPr txBox="1">
            <a:spLocks noChangeArrowheads="1"/>
          </p:cNvSpPr>
          <p:nvPr/>
        </p:nvSpPr>
        <p:spPr bwMode="auto">
          <a:xfrm>
            <a:off x="3282950" y="3530600"/>
            <a:ext cx="2746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4113" name="TextBox 2"/>
          <p:cNvSpPr txBox="1">
            <a:spLocks noChangeArrowheads="1"/>
          </p:cNvSpPr>
          <p:nvPr/>
        </p:nvSpPr>
        <p:spPr bwMode="auto">
          <a:xfrm>
            <a:off x="2784475" y="5270500"/>
            <a:ext cx="2746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4114" name="TextBox 2"/>
          <p:cNvSpPr txBox="1">
            <a:spLocks noChangeArrowheads="1"/>
          </p:cNvSpPr>
          <p:nvPr/>
        </p:nvSpPr>
        <p:spPr bwMode="auto">
          <a:xfrm>
            <a:off x="2508251" y="5062538"/>
            <a:ext cx="276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4115" name="TextBox 2"/>
          <p:cNvSpPr txBox="1">
            <a:spLocks noChangeArrowheads="1"/>
          </p:cNvSpPr>
          <p:nvPr/>
        </p:nvSpPr>
        <p:spPr bwMode="auto">
          <a:xfrm>
            <a:off x="5994400" y="5245100"/>
            <a:ext cx="2746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4116" name="TextBox 2"/>
          <p:cNvSpPr txBox="1">
            <a:spLocks noChangeArrowheads="1"/>
          </p:cNvSpPr>
          <p:nvPr/>
        </p:nvSpPr>
        <p:spPr bwMode="auto">
          <a:xfrm>
            <a:off x="6011864" y="1854200"/>
            <a:ext cx="2746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4117" name="TextBox 2"/>
          <p:cNvSpPr txBox="1">
            <a:spLocks noChangeArrowheads="1"/>
          </p:cNvSpPr>
          <p:nvPr/>
        </p:nvSpPr>
        <p:spPr bwMode="auto">
          <a:xfrm>
            <a:off x="8316914" y="1776413"/>
            <a:ext cx="2746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4118" name="TextBox 2"/>
          <p:cNvSpPr txBox="1">
            <a:spLocks noChangeArrowheads="1"/>
          </p:cNvSpPr>
          <p:nvPr/>
        </p:nvSpPr>
        <p:spPr bwMode="auto">
          <a:xfrm>
            <a:off x="8591550" y="2019300"/>
            <a:ext cx="2746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4119" name="TextBox 2"/>
          <p:cNvSpPr txBox="1">
            <a:spLocks noChangeArrowheads="1"/>
          </p:cNvSpPr>
          <p:nvPr/>
        </p:nvSpPr>
        <p:spPr bwMode="auto">
          <a:xfrm>
            <a:off x="8834439" y="2000250"/>
            <a:ext cx="2746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4120" name="TextBox 2"/>
          <p:cNvSpPr txBox="1">
            <a:spLocks noChangeArrowheads="1"/>
          </p:cNvSpPr>
          <p:nvPr/>
        </p:nvSpPr>
        <p:spPr bwMode="auto">
          <a:xfrm>
            <a:off x="8223250" y="3670300"/>
            <a:ext cx="2746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4121" name="TextBox 2"/>
          <p:cNvSpPr txBox="1">
            <a:spLocks noChangeArrowheads="1"/>
          </p:cNvSpPr>
          <p:nvPr/>
        </p:nvSpPr>
        <p:spPr bwMode="auto">
          <a:xfrm>
            <a:off x="8474075" y="3606800"/>
            <a:ext cx="2746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4122" name="TextBox 2"/>
          <p:cNvSpPr txBox="1">
            <a:spLocks noChangeArrowheads="1"/>
          </p:cNvSpPr>
          <p:nvPr/>
        </p:nvSpPr>
        <p:spPr bwMode="auto">
          <a:xfrm>
            <a:off x="8729664" y="3676650"/>
            <a:ext cx="2746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4123" name="TextBox 2"/>
          <p:cNvSpPr txBox="1">
            <a:spLocks noChangeArrowheads="1"/>
          </p:cNvSpPr>
          <p:nvPr/>
        </p:nvSpPr>
        <p:spPr bwMode="auto">
          <a:xfrm>
            <a:off x="8224839" y="5321300"/>
            <a:ext cx="276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4124" name="TextBox 2"/>
          <p:cNvSpPr txBox="1">
            <a:spLocks noChangeArrowheads="1"/>
          </p:cNvSpPr>
          <p:nvPr/>
        </p:nvSpPr>
        <p:spPr bwMode="auto">
          <a:xfrm>
            <a:off x="8539164" y="5314950"/>
            <a:ext cx="2746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4125" name="TextBox 27"/>
          <p:cNvSpPr txBox="1">
            <a:spLocks noChangeArrowheads="1"/>
          </p:cNvSpPr>
          <p:nvPr/>
        </p:nvSpPr>
        <p:spPr bwMode="auto">
          <a:xfrm>
            <a:off x="1757364" y="877888"/>
            <a:ext cx="3587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latin typeface="Arial" panose="020B0604020202020204" pitchFamily="34" charset="0"/>
              </a:rPr>
              <a:t>(A)</a:t>
            </a:r>
          </a:p>
        </p:txBody>
      </p:sp>
      <p:sp>
        <p:nvSpPr>
          <p:cNvPr id="4126" name="TextBox 27"/>
          <p:cNvSpPr txBox="1">
            <a:spLocks noChangeArrowheads="1"/>
          </p:cNvSpPr>
          <p:nvPr/>
        </p:nvSpPr>
        <p:spPr bwMode="auto">
          <a:xfrm>
            <a:off x="4514851" y="890588"/>
            <a:ext cx="3587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latin typeface="Arial" panose="020B0604020202020204" pitchFamily="34" charset="0"/>
              </a:rPr>
              <a:t>(B)</a:t>
            </a:r>
          </a:p>
        </p:txBody>
      </p:sp>
      <p:sp>
        <p:nvSpPr>
          <p:cNvPr id="4127" name="TextBox 27"/>
          <p:cNvSpPr txBox="1">
            <a:spLocks noChangeArrowheads="1"/>
          </p:cNvSpPr>
          <p:nvPr/>
        </p:nvSpPr>
        <p:spPr bwMode="auto">
          <a:xfrm>
            <a:off x="7467600" y="877888"/>
            <a:ext cx="3635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latin typeface="Arial" panose="020B0604020202020204" pitchFamily="34" charset="0"/>
              </a:rPr>
              <a:t>(C)</a:t>
            </a:r>
          </a:p>
        </p:txBody>
      </p:sp>
    </p:spTree>
    <p:extLst>
      <p:ext uri="{BB962C8B-B14F-4D97-AF65-F5344CB8AC3E}">
        <p14:creationId xmlns:p14="http://schemas.microsoft.com/office/powerpoint/2010/main" val="266861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Box 27"/>
          <p:cNvSpPr txBox="1">
            <a:spLocks noChangeArrowheads="1"/>
          </p:cNvSpPr>
          <p:nvPr/>
        </p:nvSpPr>
        <p:spPr bwMode="auto">
          <a:xfrm>
            <a:off x="43526" y="128501"/>
            <a:ext cx="14670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 smtClean="0">
                <a:latin typeface="Arial" panose="020B0604020202020204" pitchFamily="34" charset="0"/>
              </a:rPr>
              <a:t>Supplemental Figure 2</a:t>
            </a:r>
            <a:endParaRPr lang="en-US" altLang="en-US" sz="1000" dirty="0">
              <a:latin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02301" y="-395886"/>
            <a:ext cx="5419725" cy="3238500"/>
            <a:chOff x="319277" y="329044"/>
            <a:chExt cx="5419725" cy="3238500"/>
          </a:xfrm>
        </p:grpSpPr>
        <p:graphicFrame>
          <p:nvGraphicFramePr>
            <p:cNvPr id="5" name="Chart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24084748"/>
                </p:ext>
              </p:extLst>
            </p:nvPr>
          </p:nvGraphicFramePr>
          <p:xfrm>
            <a:off x="319277" y="329044"/>
            <a:ext cx="5419725" cy="32385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6" name="Group 5"/>
            <p:cNvGrpSpPr/>
            <p:nvPr/>
          </p:nvGrpSpPr>
          <p:grpSpPr>
            <a:xfrm>
              <a:off x="368002" y="1200672"/>
              <a:ext cx="4895275" cy="2093549"/>
              <a:chOff x="368002" y="1200672"/>
              <a:chExt cx="4895275" cy="2093549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368002" y="1200672"/>
                <a:ext cx="4895275" cy="1595476"/>
                <a:chOff x="2534650" y="2719049"/>
                <a:chExt cx="4895275" cy="1595476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2534650" y="3327537"/>
                  <a:ext cx="4691678" cy="967738"/>
                  <a:chOff x="2534650" y="3275800"/>
                  <a:chExt cx="4691678" cy="967738"/>
                </a:xfrm>
              </p:grpSpPr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2750425" y="3997317"/>
                    <a:ext cx="1383712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err="1" smtClean="0">
                        <a:latin typeface="Arial" pitchFamily="34" charset="0"/>
                        <a:cs typeface="Arial" pitchFamily="34" charset="0"/>
                      </a:rPr>
                      <a:t>Lenalidomide</a:t>
                    </a:r>
                    <a:r>
                      <a:rPr lang="en-US" sz="1000" dirty="0" smtClean="0">
                        <a:latin typeface="Arial" pitchFamily="34" charset="0"/>
                        <a:cs typeface="Arial" pitchFamily="34" charset="0"/>
                      </a:rPr>
                      <a:t> (25mg)</a:t>
                    </a:r>
                    <a:endParaRPr lang="en-US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7" name="Notched Right Arrow 16"/>
                  <p:cNvSpPr/>
                  <p:nvPr/>
                </p:nvSpPr>
                <p:spPr>
                  <a:xfrm>
                    <a:off x="2743200" y="4006942"/>
                    <a:ext cx="3352800" cy="236596"/>
                  </a:xfrm>
                  <a:prstGeom prst="notchedRightArrow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" name="Notched Right Arrow 17"/>
                  <p:cNvSpPr/>
                  <p:nvPr/>
                </p:nvSpPr>
                <p:spPr>
                  <a:xfrm>
                    <a:off x="2754436" y="3760721"/>
                    <a:ext cx="4471892" cy="235759"/>
                  </a:xfrm>
                  <a:prstGeom prst="notchedRightArrow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2723950" y="3753050"/>
                    <a:ext cx="1754006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smtClean="0">
                        <a:latin typeface="Arial" pitchFamily="34" charset="0"/>
                        <a:cs typeface="Arial" pitchFamily="34" charset="0"/>
                      </a:rPr>
                      <a:t>Thalidomide (THAL 100mg)</a:t>
                    </a:r>
                    <a:endParaRPr lang="en-US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20" name="Group 19"/>
                  <p:cNvGrpSpPr/>
                  <p:nvPr/>
                </p:nvGrpSpPr>
                <p:grpSpPr>
                  <a:xfrm>
                    <a:off x="2534650" y="3277429"/>
                    <a:ext cx="902811" cy="513321"/>
                    <a:chOff x="2534650" y="3249354"/>
                    <a:chExt cx="902811" cy="513321"/>
                  </a:xfrm>
                </p:grpSpPr>
                <p:cxnSp>
                  <p:nvCxnSpPr>
                    <p:cNvPr id="30" name="Straight Arrow Connector 29"/>
                    <p:cNvCxnSpPr/>
                    <p:nvPr/>
                  </p:nvCxnSpPr>
                  <p:spPr>
                    <a:xfrm>
                      <a:off x="2750425" y="3438625"/>
                      <a:ext cx="0" cy="324050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1" name="TextBox 30"/>
                    <p:cNvSpPr txBox="1"/>
                    <p:nvPr/>
                  </p:nvSpPr>
                  <p:spPr>
                    <a:xfrm>
                      <a:off x="2534650" y="3249354"/>
                      <a:ext cx="902811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DEX (40mg)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21" name="Group 20"/>
                  <p:cNvGrpSpPr/>
                  <p:nvPr/>
                </p:nvGrpSpPr>
                <p:grpSpPr>
                  <a:xfrm>
                    <a:off x="3702135" y="3275800"/>
                    <a:ext cx="447558" cy="513321"/>
                    <a:chOff x="3702135" y="3314300"/>
                    <a:chExt cx="447558" cy="513321"/>
                  </a:xfrm>
                </p:grpSpPr>
                <p:cxnSp>
                  <p:nvCxnSpPr>
                    <p:cNvPr id="28" name="Straight Arrow Connector 27"/>
                    <p:cNvCxnSpPr/>
                    <p:nvPr/>
                  </p:nvCxnSpPr>
                  <p:spPr>
                    <a:xfrm>
                      <a:off x="3917910" y="3503571"/>
                      <a:ext cx="0" cy="324050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9" name="TextBox 28"/>
                    <p:cNvSpPr txBox="1"/>
                    <p:nvPr/>
                  </p:nvSpPr>
                  <p:spPr>
                    <a:xfrm>
                      <a:off x="3702135" y="3314300"/>
                      <a:ext cx="447558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DEX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22" name="Group 21"/>
                  <p:cNvGrpSpPr/>
                  <p:nvPr/>
                </p:nvGrpSpPr>
                <p:grpSpPr>
                  <a:xfrm>
                    <a:off x="4867175" y="3276600"/>
                    <a:ext cx="447558" cy="513321"/>
                    <a:chOff x="3702135" y="3314300"/>
                    <a:chExt cx="447558" cy="513321"/>
                  </a:xfrm>
                </p:grpSpPr>
                <p:cxnSp>
                  <p:nvCxnSpPr>
                    <p:cNvPr id="26" name="Straight Arrow Connector 25"/>
                    <p:cNvCxnSpPr/>
                    <p:nvPr/>
                  </p:nvCxnSpPr>
                  <p:spPr>
                    <a:xfrm>
                      <a:off x="3917910" y="3503571"/>
                      <a:ext cx="0" cy="324050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7" name="TextBox 26"/>
                    <p:cNvSpPr txBox="1"/>
                    <p:nvPr/>
                  </p:nvSpPr>
                  <p:spPr>
                    <a:xfrm>
                      <a:off x="3702135" y="3314300"/>
                      <a:ext cx="447558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DEX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23" name="Group 22"/>
                  <p:cNvGrpSpPr/>
                  <p:nvPr/>
                </p:nvGrpSpPr>
                <p:grpSpPr>
                  <a:xfrm>
                    <a:off x="6029442" y="3276600"/>
                    <a:ext cx="447558" cy="513321"/>
                    <a:chOff x="3702135" y="3314300"/>
                    <a:chExt cx="447558" cy="513321"/>
                  </a:xfrm>
                </p:grpSpPr>
                <p:cxnSp>
                  <p:nvCxnSpPr>
                    <p:cNvPr id="24" name="Straight Arrow Connector 23"/>
                    <p:cNvCxnSpPr/>
                    <p:nvPr/>
                  </p:nvCxnSpPr>
                  <p:spPr>
                    <a:xfrm>
                      <a:off x="3917910" y="3503571"/>
                      <a:ext cx="0" cy="324050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5" name="TextBox 24"/>
                    <p:cNvSpPr txBox="1"/>
                    <p:nvPr/>
                  </p:nvSpPr>
                  <p:spPr>
                    <a:xfrm>
                      <a:off x="3702135" y="3314300"/>
                      <a:ext cx="447558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DEX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</p:grpSp>
            <p:sp>
              <p:nvSpPr>
                <p:cNvPr id="10" name="TextBox 9"/>
                <p:cNvSpPr txBox="1"/>
                <p:nvPr/>
              </p:nvSpPr>
              <p:spPr>
                <a:xfrm>
                  <a:off x="2581108" y="3162700"/>
                  <a:ext cx="36260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>
                      <a:latin typeface="Arial" pitchFamily="34" charset="0"/>
                      <a:cs typeface="Arial" pitchFamily="34" charset="0"/>
                    </a:rPr>
                    <a:t>SC</a:t>
                  </a:r>
                  <a:endParaRPr lang="en-US" sz="10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7067325" y="3480737"/>
                  <a:ext cx="36260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>
                      <a:latin typeface="Arial" pitchFamily="34" charset="0"/>
                      <a:cs typeface="Arial" pitchFamily="34" charset="0"/>
                    </a:rPr>
                    <a:t>SC</a:t>
                  </a:r>
                  <a:endParaRPr lang="en-US" sz="10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12" name="Straight Arrow Connector 11"/>
                <p:cNvCxnSpPr/>
                <p:nvPr/>
              </p:nvCxnSpPr>
              <p:spPr>
                <a:xfrm>
                  <a:off x="7258250" y="3669208"/>
                  <a:ext cx="0" cy="645317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Right Brace 12"/>
                <p:cNvSpPr/>
                <p:nvPr/>
              </p:nvSpPr>
              <p:spPr>
                <a:xfrm rot="16200000">
                  <a:off x="4729193" y="827403"/>
                  <a:ext cx="437925" cy="4734092"/>
                </a:xfrm>
                <a:prstGeom prst="rightBrac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4673502" y="2719049"/>
                  <a:ext cx="630301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>
                      <a:latin typeface="Arial" pitchFamily="34" charset="0"/>
                      <a:cs typeface="Arial" pitchFamily="34" charset="0"/>
                    </a:rPr>
                    <a:t>1 Cycle</a:t>
                  </a:r>
                  <a:endParaRPr lang="en-US" sz="10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8" name="TextBox 7"/>
              <p:cNvSpPr txBox="1"/>
              <p:nvPr/>
            </p:nvSpPr>
            <p:spPr>
              <a:xfrm>
                <a:off x="2488010" y="3048000"/>
                <a:ext cx="54053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DAYS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32" name="TextBox 27"/>
          <p:cNvSpPr txBox="1">
            <a:spLocks noChangeArrowheads="1"/>
          </p:cNvSpPr>
          <p:nvPr/>
        </p:nvSpPr>
        <p:spPr bwMode="auto">
          <a:xfrm>
            <a:off x="43526" y="638047"/>
            <a:ext cx="3587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latin typeface="Arial" panose="020B0604020202020204" pitchFamily="34" charset="0"/>
              </a:rPr>
              <a:t>(A)</a:t>
            </a:r>
          </a:p>
        </p:txBody>
      </p:sp>
      <p:sp>
        <p:nvSpPr>
          <p:cNvPr id="33" name="TextBox 27"/>
          <p:cNvSpPr txBox="1">
            <a:spLocks noChangeArrowheads="1"/>
          </p:cNvSpPr>
          <p:nvPr/>
        </p:nvSpPr>
        <p:spPr bwMode="auto">
          <a:xfrm>
            <a:off x="92251" y="3307249"/>
            <a:ext cx="3587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 smtClean="0">
                <a:latin typeface="Arial" panose="020B0604020202020204" pitchFamily="34" charset="0"/>
              </a:rPr>
              <a:t>(B)</a:t>
            </a:r>
            <a:endParaRPr lang="en-US" altLang="en-US" sz="1000" dirty="0">
              <a:latin typeface="Arial" panose="020B0604020202020204" pitchFamily="34" charset="0"/>
            </a:endParaRPr>
          </a:p>
        </p:txBody>
      </p: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4112589"/>
              </p:ext>
            </p:extLst>
          </p:nvPr>
        </p:nvGraphicFramePr>
        <p:xfrm>
          <a:off x="222913" y="3307249"/>
          <a:ext cx="3922169" cy="3030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Graph Sheet" r:id="rId4" imgW="3352680" imgH="2590560" progId="SPLUSGraphSheetFileType">
                  <p:embed/>
                </p:oleObj>
              </mc:Choice>
              <mc:Fallback>
                <p:oleObj name="Graph Sheet" r:id="rId4" imgW="3352680" imgH="2590560" progId="SPLUSGraphSheetFileTyp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913" y="3307249"/>
                        <a:ext cx="3922169" cy="30305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960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7572</TotalTime>
  <Words>59</Words>
  <Application>Microsoft Office PowerPoint</Application>
  <PresentationFormat>Widescreen</PresentationFormat>
  <Paragraphs>34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Theme</vt:lpstr>
      <vt:lpstr>Graph Sheet</vt:lpstr>
      <vt:lpstr>PowerPoint Presentation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Jones,Richard Julian</dc:creator>
  <cp:lastModifiedBy>Jones,Richard Julian</cp:lastModifiedBy>
  <cp:revision>19</cp:revision>
  <cp:lastPrinted>2015-09-04T15:41:08Z</cp:lastPrinted>
  <dcterms:created xsi:type="dcterms:W3CDTF">2015-09-02T15:44:37Z</dcterms:created>
  <dcterms:modified xsi:type="dcterms:W3CDTF">2016-04-19T17:10:53Z</dcterms:modified>
</cp:coreProperties>
</file>