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71F43-577D-4743-AFC1-CA2987AEB55E}" type="datetimeFigureOut">
              <a:rPr lang="en-US" smtClean="0"/>
              <a:t>6/21/16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4AF74-5080-4D7C-9201-2386C67196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47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E4785-7C36-4448-836D-997D62CCB2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03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E4785-7C36-4448-836D-997D62CCB2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69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E4785-7C36-4448-836D-997D62CCB2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96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6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23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6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5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8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4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8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7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4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1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2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E37E6-BCE3-4C7F-9146-A143A4356D82}" type="datetimeFigureOut">
              <a:rPr lang="en-US" smtClean="0"/>
              <a:t>6/21/16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18BF-B1CF-4C47-99FB-CA5463289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5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image" Target="../media/image26.png"/><Relationship Id="rId15" Type="http://schemas.openxmlformats.org/officeDocument/2006/relationships/image" Target="../media/image27.png"/><Relationship Id="rId16" Type="http://schemas.openxmlformats.org/officeDocument/2006/relationships/image" Target="../media/image28.png"/><Relationship Id="rId17" Type="http://schemas.openxmlformats.org/officeDocument/2006/relationships/image" Target="../media/image29.png"/><Relationship Id="rId18" Type="http://schemas.openxmlformats.org/officeDocument/2006/relationships/image" Target="../media/image30.png"/><Relationship Id="rId19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/>
          <a:srcRect l="4957" t="1569"/>
          <a:stretch/>
        </p:blipFill>
        <p:spPr>
          <a:xfrm>
            <a:off x="5129439" y="3490995"/>
            <a:ext cx="1246772" cy="129599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t="4566"/>
          <a:stretch/>
        </p:blipFill>
        <p:spPr>
          <a:xfrm>
            <a:off x="5128833" y="5169060"/>
            <a:ext cx="1315385" cy="126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244" y="38526"/>
            <a:ext cx="2160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Figure. </a:t>
            </a:r>
            <a:r>
              <a:rPr lang="en-US" sz="1400" dirty="0" smtClean="0">
                <a:latin typeface="Arial"/>
                <a:cs typeface="Arial"/>
              </a:rPr>
              <a:t>S1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1789" y="3010378"/>
            <a:ext cx="714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NKG2C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389" y="437821"/>
            <a:ext cx="359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52490" y="251321"/>
            <a:ext cx="115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Conv</a:t>
            </a:r>
            <a:r>
              <a:rPr lang="en-US" sz="1200" dirty="0" smtClean="0">
                <a:latin typeface="Arial"/>
                <a:cs typeface="Arial"/>
              </a:rPr>
              <a:t> NK 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74618" y="1966737"/>
            <a:ext cx="140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Adaptive NK cells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1325" y="3464311"/>
            <a:ext cx="347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8" name="TextBox 9"/>
          <p:cNvSpPr txBox="1"/>
          <p:nvPr/>
        </p:nvSpPr>
        <p:spPr>
          <a:xfrm rot="16200000">
            <a:off x="100972" y="1137659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8" name="TextBox 9"/>
          <p:cNvSpPr txBox="1"/>
          <p:nvPr/>
        </p:nvSpPr>
        <p:spPr>
          <a:xfrm rot="16200000">
            <a:off x="4598982" y="861796"/>
            <a:ext cx="714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NKG2C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9" name="TextBox 7"/>
          <p:cNvSpPr txBox="1"/>
          <p:nvPr/>
        </p:nvSpPr>
        <p:spPr>
          <a:xfrm rot="16200000">
            <a:off x="3160676" y="260498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FCεRγ</a:t>
            </a:r>
            <a:endParaRPr lang="en-US" sz="1200" dirty="0" smtClean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712"/>
          <a:stretch/>
        </p:blipFill>
        <p:spPr>
          <a:xfrm>
            <a:off x="516258" y="356463"/>
            <a:ext cx="1208766" cy="1260000"/>
          </a:xfrm>
          <a:prstGeom prst="rect">
            <a:avLst/>
          </a:prstGeom>
        </p:spPr>
      </p:pic>
      <p:sp>
        <p:nvSpPr>
          <p:cNvPr id="52" name="TextBox 9"/>
          <p:cNvSpPr txBox="1"/>
          <p:nvPr/>
        </p:nvSpPr>
        <p:spPr>
          <a:xfrm>
            <a:off x="834995" y="158452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4957" t="393"/>
          <a:stretch/>
        </p:blipFill>
        <p:spPr>
          <a:xfrm>
            <a:off x="523961" y="1780240"/>
            <a:ext cx="1197845" cy="1260000"/>
          </a:xfrm>
          <a:prstGeom prst="rect">
            <a:avLst/>
          </a:prstGeom>
        </p:spPr>
      </p:pic>
      <p:sp>
        <p:nvSpPr>
          <p:cNvPr id="91" name="TextBox 10"/>
          <p:cNvSpPr txBox="1"/>
          <p:nvPr/>
        </p:nvSpPr>
        <p:spPr>
          <a:xfrm>
            <a:off x="621490" y="877510"/>
            <a:ext cx="935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</a:t>
            </a:r>
          </a:p>
        </p:txBody>
      </p:sp>
      <p:sp>
        <p:nvSpPr>
          <p:cNvPr id="92" name="TextBox 11"/>
          <p:cNvSpPr txBox="1"/>
          <p:nvPr/>
        </p:nvSpPr>
        <p:spPr>
          <a:xfrm>
            <a:off x="989754" y="2024080"/>
            <a:ext cx="5874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Live </a:t>
            </a:r>
          </a:p>
          <a:p>
            <a:r>
              <a:rPr lang="en-US" sz="1000" dirty="0" smtClean="0">
                <a:latin typeface="Arial"/>
                <a:cs typeface="Arial"/>
              </a:rPr>
              <a:t>CD56+</a:t>
            </a:r>
          </a:p>
          <a:p>
            <a:endParaRPr lang="en-US" sz="1000" dirty="0">
              <a:latin typeface="Arial"/>
              <a:cs typeface="Arial"/>
            </a:endParaRPr>
          </a:p>
        </p:txBody>
      </p:sp>
      <p:sp>
        <p:nvSpPr>
          <p:cNvPr id="77" name="TextBox 9"/>
          <p:cNvSpPr txBox="1"/>
          <p:nvPr/>
        </p:nvSpPr>
        <p:spPr>
          <a:xfrm rot="16200000">
            <a:off x="140556" y="2563277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CD56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4957" t="5448" b="-1"/>
          <a:stretch/>
        </p:blipFill>
        <p:spPr>
          <a:xfrm>
            <a:off x="1898731" y="1831041"/>
            <a:ext cx="1224000" cy="1222181"/>
          </a:xfrm>
          <a:prstGeom prst="rect">
            <a:avLst/>
          </a:prstGeom>
        </p:spPr>
      </p:pic>
      <p:sp>
        <p:nvSpPr>
          <p:cNvPr id="12" name="Bent-Up Arrow 11"/>
          <p:cNvSpPr/>
          <p:nvPr/>
        </p:nvSpPr>
        <p:spPr>
          <a:xfrm rot="5400000">
            <a:off x="78971" y="1686877"/>
            <a:ext cx="472277" cy="267570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93" name="TextBox 13"/>
          <p:cNvSpPr txBox="1"/>
          <p:nvPr/>
        </p:nvSpPr>
        <p:spPr>
          <a:xfrm>
            <a:off x="2457614" y="1941275"/>
            <a:ext cx="58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CD56+</a:t>
            </a:r>
          </a:p>
          <a:p>
            <a:r>
              <a:rPr lang="en-US" sz="1000" dirty="0" smtClean="0">
                <a:latin typeface="Arial"/>
                <a:cs typeface="Arial"/>
              </a:rPr>
              <a:t>CD3-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5" name="TextBox 9"/>
          <p:cNvSpPr txBox="1"/>
          <p:nvPr/>
        </p:nvSpPr>
        <p:spPr>
          <a:xfrm rot="16200000">
            <a:off x="1523315" y="2548545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6" name="TextBox 9"/>
          <p:cNvSpPr txBox="1"/>
          <p:nvPr/>
        </p:nvSpPr>
        <p:spPr>
          <a:xfrm>
            <a:off x="2231675" y="3009760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CD3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4957" t="5448" b="-1"/>
          <a:stretch/>
        </p:blipFill>
        <p:spPr>
          <a:xfrm>
            <a:off x="3665032" y="173052"/>
            <a:ext cx="1224000" cy="1222182"/>
          </a:xfrm>
          <a:prstGeom prst="rect">
            <a:avLst/>
          </a:prstGeom>
        </p:spPr>
      </p:pic>
      <p:sp>
        <p:nvSpPr>
          <p:cNvPr id="97" name="TextBox 9"/>
          <p:cNvSpPr txBox="1"/>
          <p:nvPr/>
        </p:nvSpPr>
        <p:spPr>
          <a:xfrm rot="16200000">
            <a:off x="3302810" y="905230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9" name="TextBox 9"/>
          <p:cNvSpPr txBox="1"/>
          <p:nvPr/>
        </p:nvSpPr>
        <p:spPr>
          <a:xfrm>
            <a:off x="3952614" y="1371018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CD57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/>
          <a:srcRect l="5453" t="3835"/>
          <a:stretch/>
        </p:blipFill>
        <p:spPr>
          <a:xfrm>
            <a:off x="5055656" y="152164"/>
            <a:ext cx="1198967" cy="1224000"/>
          </a:xfrm>
          <a:prstGeom prst="rect">
            <a:avLst/>
          </a:prstGeom>
        </p:spPr>
      </p:pic>
      <p:sp>
        <p:nvSpPr>
          <p:cNvPr id="101" name="TextBox 7"/>
          <p:cNvSpPr txBox="1"/>
          <p:nvPr/>
        </p:nvSpPr>
        <p:spPr>
          <a:xfrm>
            <a:off x="5322314" y="134568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FCεRγ</a:t>
            </a:r>
            <a:endParaRPr lang="en-US" sz="1200" dirty="0" smtClean="0">
              <a:latin typeface="Arial"/>
              <a:cs typeface="Arial"/>
            </a:endParaRPr>
          </a:p>
        </p:txBody>
      </p:sp>
      <p:cxnSp>
        <p:nvCxnSpPr>
          <p:cNvPr id="64" name="Rak pil 63"/>
          <p:cNvCxnSpPr/>
          <p:nvPr/>
        </p:nvCxnSpPr>
        <p:spPr>
          <a:xfrm flipH="1">
            <a:off x="5811203" y="528320"/>
            <a:ext cx="802957" cy="4925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/>
          <a:srcRect l="4957" t="5448" b="-1"/>
          <a:stretch/>
        </p:blipFill>
        <p:spPr>
          <a:xfrm>
            <a:off x="3627157" y="1805042"/>
            <a:ext cx="1261875" cy="1260000"/>
          </a:xfrm>
          <a:prstGeom prst="rect">
            <a:avLst/>
          </a:prstGeom>
        </p:spPr>
      </p:pic>
      <p:cxnSp>
        <p:nvCxnSpPr>
          <p:cNvPr id="102" name="Rak pil 17"/>
          <p:cNvCxnSpPr/>
          <p:nvPr/>
        </p:nvCxnSpPr>
        <p:spPr>
          <a:xfrm flipV="1">
            <a:off x="3035828" y="1426525"/>
            <a:ext cx="587851" cy="297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9"/>
          <p:cNvSpPr txBox="1"/>
          <p:nvPr/>
        </p:nvSpPr>
        <p:spPr>
          <a:xfrm>
            <a:off x="3935886" y="3010378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CD57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/>
          <a:srcRect l="4957" t="5448" b="-1"/>
          <a:stretch/>
        </p:blipFill>
        <p:spPr>
          <a:xfrm>
            <a:off x="5073055" y="1805042"/>
            <a:ext cx="1261875" cy="1260000"/>
          </a:xfrm>
          <a:prstGeom prst="rect">
            <a:avLst/>
          </a:prstGeom>
        </p:spPr>
      </p:pic>
      <p:sp>
        <p:nvSpPr>
          <p:cNvPr id="105" name="TextBox 9"/>
          <p:cNvSpPr txBox="1"/>
          <p:nvPr/>
        </p:nvSpPr>
        <p:spPr>
          <a:xfrm rot="16200000">
            <a:off x="4663726" y="2587127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8" name="Rak pil 17"/>
          <p:cNvCxnSpPr/>
          <p:nvPr/>
        </p:nvCxnSpPr>
        <p:spPr>
          <a:xfrm flipH="1">
            <a:off x="5997049" y="2179802"/>
            <a:ext cx="675761" cy="3231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3"/>
          <p:cNvSpPr txBox="1"/>
          <p:nvPr/>
        </p:nvSpPr>
        <p:spPr>
          <a:xfrm>
            <a:off x="5760403" y="447731"/>
            <a:ext cx="441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33%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7" name="TextBox 13"/>
          <p:cNvSpPr txBox="1"/>
          <p:nvPr/>
        </p:nvSpPr>
        <p:spPr>
          <a:xfrm>
            <a:off x="5736146" y="2018526"/>
            <a:ext cx="4769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7.5%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2"/>
          <a:srcRect l="2315"/>
          <a:stretch/>
        </p:blipFill>
        <p:spPr>
          <a:xfrm>
            <a:off x="495541" y="3604260"/>
            <a:ext cx="1226265" cy="1260000"/>
          </a:xfrm>
          <a:prstGeom prst="rect">
            <a:avLst/>
          </a:prstGeom>
        </p:spPr>
      </p:pic>
      <p:sp>
        <p:nvSpPr>
          <p:cNvPr id="108" name="TextBox 10"/>
          <p:cNvSpPr txBox="1"/>
          <p:nvPr/>
        </p:nvSpPr>
        <p:spPr>
          <a:xfrm>
            <a:off x="804287" y="4199830"/>
            <a:ext cx="935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</a:t>
            </a:r>
          </a:p>
        </p:txBody>
      </p:sp>
      <p:sp>
        <p:nvSpPr>
          <p:cNvPr id="109" name="TextBox 9"/>
          <p:cNvSpPr txBox="1"/>
          <p:nvPr/>
        </p:nvSpPr>
        <p:spPr>
          <a:xfrm rot="16200000">
            <a:off x="28852" y="4390469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0" name="TextBox 9"/>
          <p:cNvSpPr txBox="1"/>
          <p:nvPr/>
        </p:nvSpPr>
        <p:spPr>
          <a:xfrm>
            <a:off x="762875" y="483733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1" name="Bent-Up Arrow 110"/>
          <p:cNvSpPr/>
          <p:nvPr/>
        </p:nvSpPr>
        <p:spPr>
          <a:xfrm rot="5400000">
            <a:off x="78971" y="4938078"/>
            <a:ext cx="472277" cy="267570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 cmpd="sng">
                <a:solidFill>
                  <a:schemeClr val="tx1"/>
                </a:solidFill>
              </a:ln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3"/>
          <a:srcRect t="685"/>
          <a:stretch/>
        </p:blipFill>
        <p:spPr>
          <a:xfrm>
            <a:off x="430185" y="5120480"/>
            <a:ext cx="1264002" cy="1260000"/>
          </a:xfrm>
          <a:prstGeom prst="rect">
            <a:avLst/>
          </a:prstGeom>
        </p:spPr>
      </p:pic>
      <p:sp>
        <p:nvSpPr>
          <p:cNvPr id="112" name="TextBox 9"/>
          <p:cNvSpPr txBox="1"/>
          <p:nvPr/>
        </p:nvSpPr>
        <p:spPr>
          <a:xfrm>
            <a:off x="428160" y="6302940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Live/dead marker</a:t>
            </a:r>
          </a:p>
          <a:p>
            <a:r>
              <a:rPr lang="en-US" sz="1200" dirty="0" smtClean="0">
                <a:latin typeface="Arial"/>
                <a:cs typeface="Arial"/>
              </a:rPr>
              <a:t>CD19, CD14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1" name="TextBox 11"/>
          <p:cNvSpPr txBox="1"/>
          <p:nvPr/>
        </p:nvSpPr>
        <p:spPr>
          <a:xfrm>
            <a:off x="1206247" y="5169060"/>
            <a:ext cx="58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Live </a:t>
            </a:r>
          </a:p>
          <a:p>
            <a:r>
              <a:rPr lang="en-US" sz="1000" dirty="0" smtClean="0">
                <a:latin typeface="Arial"/>
                <a:cs typeface="Arial"/>
              </a:rPr>
              <a:t>CD45+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13" name="TextBox 9"/>
          <p:cNvSpPr txBox="1"/>
          <p:nvPr/>
        </p:nvSpPr>
        <p:spPr>
          <a:xfrm rot="16200000">
            <a:off x="78150" y="5930929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CD45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4"/>
          <a:srcRect t="4566"/>
          <a:stretch/>
        </p:blipFill>
        <p:spPr>
          <a:xfrm>
            <a:off x="1857053" y="5170697"/>
            <a:ext cx="1315385" cy="1260000"/>
          </a:xfrm>
          <a:prstGeom prst="rect">
            <a:avLst/>
          </a:prstGeom>
        </p:spPr>
      </p:pic>
      <p:sp>
        <p:nvSpPr>
          <p:cNvPr id="114" name="TextBox 9"/>
          <p:cNvSpPr txBox="1"/>
          <p:nvPr/>
        </p:nvSpPr>
        <p:spPr>
          <a:xfrm rot="16200000">
            <a:off x="1502995" y="5949162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5" name="TextBox 9"/>
          <p:cNvSpPr txBox="1"/>
          <p:nvPr/>
        </p:nvSpPr>
        <p:spPr>
          <a:xfrm>
            <a:off x="2211355" y="6410377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CD3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6" name="TextBox 13"/>
          <p:cNvSpPr txBox="1"/>
          <p:nvPr/>
        </p:nvSpPr>
        <p:spPr>
          <a:xfrm>
            <a:off x="2458568" y="5273012"/>
            <a:ext cx="587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CD56+</a:t>
            </a:r>
          </a:p>
          <a:p>
            <a:r>
              <a:rPr lang="en-US" sz="1000" dirty="0" smtClean="0">
                <a:latin typeface="Arial"/>
                <a:cs typeface="Arial"/>
              </a:rPr>
              <a:t>CD3-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5"/>
          <a:srcRect t="4566"/>
          <a:stretch/>
        </p:blipFill>
        <p:spPr>
          <a:xfrm>
            <a:off x="3577983" y="5170697"/>
            <a:ext cx="1315385" cy="1260000"/>
          </a:xfrm>
          <a:prstGeom prst="rect">
            <a:avLst/>
          </a:prstGeom>
        </p:spPr>
      </p:pic>
      <p:sp>
        <p:nvSpPr>
          <p:cNvPr id="117" name="TextBox 7"/>
          <p:cNvSpPr txBox="1"/>
          <p:nvPr/>
        </p:nvSpPr>
        <p:spPr>
          <a:xfrm rot="16200000">
            <a:off x="3160675" y="593289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FCεRγ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118" name="TextBox 9"/>
          <p:cNvSpPr txBox="1"/>
          <p:nvPr/>
        </p:nvSpPr>
        <p:spPr>
          <a:xfrm>
            <a:off x="3935885" y="6389086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453773" y="6461177"/>
            <a:ext cx="714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NKG2C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0" name="TextBox 9"/>
          <p:cNvSpPr txBox="1"/>
          <p:nvPr/>
        </p:nvSpPr>
        <p:spPr>
          <a:xfrm rot="16200000">
            <a:off x="4685070" y="595664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86841" y="5567312"/>
            <a:ext cx="140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Adaptive NK cells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22" name="Rak pil 17"/>
          <p:cNvCxnSpPr/>
          <p:nvPr/>
        </p:nvCxnSpPr>
        <p:spPr>
          <a:xfrm flipH="1">
            <a:off x="6209272" y="5780377"/>
            <a:ext cx="675761" cy="3231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3"/>
          <p:cNvSpPr txBox="1"/>
          <p:nvPr/>
        </p:nvSpPr>
        <p:spPr>
          <a:xfrm>
            <a:off x="5847807" y="5694113"/>
            <a:ext cx="370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3</a:t>
            </a:r>
            <a:r>
              <a:rPr lang="en-US" sz="1000" dirty="0" smtClean="0">
                <a:latin typeface="Arial"/>
                <a:cs typeface="Arial"/>
              </a:rPr>
              <a:t>%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6"/>
          <a:srcRect t="4565"/>
          <a:stretch/>
        </p:blipFill>
        <p:spPr>
          <a:xfrm>
            <a:off x="3577983" y="3539370"/>
            <a:ext cx="1315386" cy="1260000"/>
          </a:xfrm>
          <a:prstGeom prst="rect">
            <a:avLst/>
          </a:prstGeom>
        </p:spPr>
      </p:pic>
      <p:sp>
        <p:nvSpPr>
          <p:cNvPr id="124" name="TextBox 9"/>
          <p:cNvSpPr txBox="1"/>
          <p:nvPr/>
        </p:nvSpPr>
        <p:spPr>
          <a:xfrm rot="16200000">
            <a:off x="3237278" y="4290804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5" name="TextBox 9"/>
          <p:cNvSpPr txBox="1"/>
          <p:nvPr/>
        </p:nvSpPr>
        <p:spPr>
          <a:xfrm>
            <a:off x="3897242" y="4756592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CD57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6" name="TextBox 9"/>
          <p:cNvSpPr txBox="1"/>
          <p:nvPr/>
        </p:nvSpPr>
        <p:spPr>
          <a:xfrm rot="16200000">
            <a:off x="4672751" y="4246788"/>
            <a:ext cx="714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NKG2C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7" name="TextBox 7"/>
          <p:cNvSpPr txBox="1"/>
          <p:nvPr/>
        </p:nvSpPr>
        <p:spPr>
          <a:xfrm>
            <a:off x="5396083" y="472051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FCεRγ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128" name="TextBox 13"/>
          <p:cNvSpPr txBox="1"/>
          <p:nvPr/>
        </p:nvSpPr>
        <p:spPr>
          <a:xfrm>
            <a:off x="5750143" y="3915042"/>
            <a:ext cx="370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6</a:t>
            </a:r>
            <a:r>
              <a:rPr lang="en-US" sz="1000" dirty="0" smtClean="0">
                <a:latin typeface="Arial"/>
                <a:cs typeface="Arial"/>
              </a:rPr>
              <a:t>%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888951" y="3588437"/>
            <a:ext cx="115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Arial"/>
                <a:cs typeface="Arial"/>
              </a:rPr>
              <a:t>Conv</a:t>
            </a:r>
            <a:r>
              <a:rPr lang="en-US" sz="1200" dirty="0" smtClean="0">
                <a:latin typeface="Arial"/>
                <a:cs typeface="Arial"/>
              </a:rPr>
              <a:t> NK cells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0" name="Rak pil 63"/>
          <p:cNvCxnSpPr/>
          <p:nvPr/>
        </p:nvCxnSpPr>
        <p:spPr>
          <a:xfrm flipH="1">
            <a:off x="6047664" y="3865436"/>
            <a:ext cx="802957" cy="4925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9"/>
          <p:cNvSpPr txBox="1"/>
          <p:nvPr/>
        </p:nvSpPr>
        <p:spPr>
          <a:xfrm>
            <a:off x="478621" y="2976096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Live/dead marker</a:t>
            </a:r>
          </a:p>
          <a:p>
            <a:r>
              <a:rPr lang="en-US" sz="1200" dirty="0" smtClean="0">
                <a:latin typeface="Arial"/>
                <a:cs typeface="Arial"/>
              </a:rPr>
              <a:t>CD19, CD14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005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194" y="4592466"/>
            <a:ext cx="1080000" cy="1080000"/>
          </a:xfrm>
          <a:prstGeom prst="rect">
            <a:avLst/>
          </a:prstGeom>
        </p:spPr>
      </p:pic>
      <p:sp>
        <p:nvSpPr>
          <p:cNvPr id="2" name="TextBox 3"/>
          <p:cNvSpPr txBox="1"/>
          <p:nvPr/>
        </p:nvSpPr>
        <p:spPr>
          <a:xfrm>
            <a:off x="92244" y="38526"/>
            <a:ext cx="2160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Figure. </a:t>
            </a:r>
            <a:r>
              <a:rPr lang="en-US" sz="1400" dirty="0" smtClean="0">
                <a:latin typeface="Arial"/>
                <a:cs typeface="Arial"/>
              </a:rPr>
              <a:t>S2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5" name="TextBox 16"/>
          <p:cNvSpPr txBox="1"/>
          <p:nvPr/>
        </p:nvSpPr>
        <p:spPr>
          <a:xfrm>
            <a:off x="21373" y="279715"/>
            <a:ext cx="359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-41770" y="3152001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C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4" y="3509995"/>
            <a:ext cx="1076000" cy="1080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86788" y="3285476"/>
            <a:ext cx="655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NKp44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7194" y="3509995"/>
            <a:ext cx="1076000" cy="108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455388" y="3285476"/>
            <a:ext cx="53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PD-1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4946" y="3509995"/>
            <a:ext cx="1076000" cy="1080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612222" y="3285476"/>
            <a:ext cx="586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TIM-3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44" y="4586601"/>
            <a:ext cx="1076000" cy="1080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86788" y="5666601"/>
            <a:ext cx="655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NKp46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52183" y="5666601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CD96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24086" y="5666601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NKG2A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" t="3865"/>
          <a:stretch/>
        </p:blipFill>
        <p:spPr bwMode="auto">
          <a:xfrm>
            <a:off x="2369537" y="4596249"/>
            <a:ext cx="1066817" cy="106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4990485" y="2441029"/>
            <a:ext cx="1581719" cy="754519"/>
            <a:chOff x="1841430" y="1321258"/>
            <a:chExt cx="1581719" cy="754519"/>
          </a:xfrm>
        </p:grpSpPr>
        <p:cxnSp>
          <p:nvCxnSpPr>
            <p:cNvPr id="38" name="Rak 48"/>
            <p:cNvCxnSpPr/>
            <p:nvPr/>
          </p:nvCxnSpPr>
          <p:spPr>
            <a:xfrm>
              <a:off x="1841430" y="1713758"/>
              <a:ext cx="219075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ak 48"/>
            <p:cNvCxnSpPr/>
            <p:nvPr/>
          </p:nvCxnSpPr>
          <p:spPr>
            <a:xfrm>
              <a:off x="1841430" y="1490238"/>
              <a:ext cx="219075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ktangel 49"/>
            <p:cNvSpPr/>
            <p:nvPr/>
          </p:nvSpPr>
          <p:spPr>
            <a:xfrm>
              <a:off x="1841430" y="1945106"/>
              <a:ext cx="219075" cy="4571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019650" y="1544778"/>
              <a:ext cx="1403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Adaptive NK cells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29810" y="1321258"/>
              <a:ext cx="11510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Conv</a:t>
              </a:r>
              <a:r>
                <a:rPr lang="en-US" sz="1200" dirty="0" smtClean="0">
                  <a:latin typeface="Arial"/>
                  <a:cs typeface="Arial"/>
                </a:rPr>
                <a:t> NK cells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019650" y="1798778"/>
              <a:ext cx="9628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Isotype</a:t>
              </a:r>
              <a:r>
                <a:rPr lang="en-US" sz="1200" dirty="0" smtClean="0">
                  <a:latin typeface="Arial"/>
                  <a:cs typeface="Arial"/>
                </a:rPr>
                <a:t> Ctrl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09446" y="597457"/>
            <a:ext cx="1711666" cy="1767785"/>
            <a:chOff x="4999034" y="645386"/>
            <a:chExt cx="1711666" cy="1767785"/>
          </a:xfrm>
        </p:grpSpPr>
        <p:cxnSp>
          <p:nvCxnSpPr>
            <p:cNvPr id="55" name="Straight Arrow Connector 26"/>
            <p:cNvCxnSpPr/>
            <p:nvPr/>
          </p:nvCxnSpPr>
          <p:spPr>
            <a:xfrm>
              <a:off x="5263203" y="2143017"/>
              <a:ext cx="65754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27"/>
            <p:cNvCxnSpPr/>
            <p:nvPr/>
          </p:nvCxnSpPr>
          <p:spPr>
            <a:xfrm flipH="1" flipV="1">
              <a:off x="5263203" y="824112"/>
              <a:ext cx="12830" cy="13189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29"/>
            <p:cNvSpPr txBox="1"/>
            <p:nvPr/>
          </p:nvSpPr>
          <p:spPr>
            <a:xfrm rot="16200000">
              <a:off x="4801407" y="1374172"/>
              <a:ext cx="6722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Counts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8" name="TextBox 29"/>
            <p:cNvSpPr txBox="1"/>
            <p:nvPr/>
          </p:nvSpPr>
          <p:spPr>
            <a:xfrm>
              <a:off x="5281626" y="2136172"/>
              <a:ext cx="578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CD16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76033" y="645386"/>
              <a:ext cx="1434667" cy="1440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261800" y="711276"/>
              <a:ext cx="40545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u="sng" dirty="0" smtClean="0">
                  <a:latin typeface="Arial"/>
                  <a:cs typeface="Arial"/>
                </a:rPr>
                <a:t>MFI</a:t>
              </a:r>
            </a:p>
            <a:p>
              <a:r>
                <a:rPr lang="en-US" sz="1000" dirty="0">
                  <a:latin typeface="Arial"/>
                  <a:cs typeface="Arial"/>
                </a:rPr>
                <a:t>760</a:t>
              </a:r>
            </a:p>
            <a:p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683</a:t>
              </a:r>
            </a:p>
            <a:p>
              <a:r>
                <a:rPr lang="en-US" sz="1000" dirty="0" smtClean="0">
                  <a:latin typeface="Arial"/>
                  <a:cs typeface="Arial"/>
                </a:rPr>
                <a:t>156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4970"/>
          <a:stretch/>
        </p:blipFill>
        <p:spPr bwMode="auto">
          <a:xfrm>
            <a:off x="391706" y="414215"/>
            <a:ext cx="107726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4443"/>
          <a:stretch/>
        </p:blipFill>
        <p:spPr bwMode="auto">
          <a:xfrm>
            <a:off x="391706" y="1820911"/>
            <a:ext cx="1071323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4443"/>
          <a:stretch/>
        </p:blipFill>
        <p:spPr bwMode="auto">
          <a:xfrm>
            <a:off x="1705243" y="414214"/>
            <a:ext cx="1071323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4443"/>
          <a:stretch/>
        </p:blipFill>
        <p:spPr bwMode="auto">
          <a:xfrm>
            <a:off x="1705243" y="1820911"/>
            <a:ext cx="1071323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t="4443"/>
          <a:stretch/>
        </p:blipFill>
        <p:spPr bwMode="auto">
          <a:xfrm>
            <a:off x="3060203" y="1820600"/>
            <a:ext cx="1071323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9"/>
          <p:cNvSpPr txBox="1"/>
          <p:nvPr/>
        </p:nvSpPr>
        <p:spPr>
          <a:xfrm rot="16200000">
            <a:off x="-28784" y="968861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0" name="TextBox 9"/>
          <p:cNvSpPr txBox="1"/>
          <p:nvPr/>
        </p:nvSpPr>
        <p:spPr>
          <a:xfrm>
            <a:off x="523799" y="142937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3" name="TextBox 9"/>
          <p:cNvSpPr txBox="1"/>
          <p:nvPr/>
        </p:nvSpPr>
        <p:spPr>
          <a:xfrm rot="16200000">
            <a:off x="-30826" y="2299516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4" name="TextBox 9"/>
          <p:cNvSpPr txBox="1"/>
          <p:nvPr/>
        </p:nvSpPr>
        <p:spPr>
          <a:xfrm>
            <a:off x="523799" y="287823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FSC-A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5" name="TextBox 9"/>
          <p:cNvSpPr txBox="1"/>
          <p:nvPr/>
        </p:nvSpPr>
        <p:spPr>
          <a:xfrm rot="16200000">
            <a:off x="2642391" y="966199"/>
            <a:ext cx="649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CD11b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6" name="TextBox 9"/>
          <p:cNvSpPr txBox="1"/>
          <p:nvPr/>
        </p:nvSpPr>
        <p:spPr>
          <a:xfrm>
            <a:off x="3205295" y="1429370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HLA-DR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7" name="TextBox 9"/>
          <p:cNvSpPr txBox="1"/>
          <p:nvPr/>
        </p:nvSpPr>
        <p:spPr>
          <a:xfrm rot="16200000">
            <a:off x="2563011" y="2294611"/>
            <a:ext cx="649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CD11b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8" name="TextBox 9"/>
          <p:cNvSpPr txBox="1"/>
          <p:nvPr/>
        </p:nvSpPr>
        <p:spPr>
          <a:xfrm>
            <a:off x="3195185" y="2878231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HLA-DR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9" name="TextBox 9"/>
          <p:cNvSpPr txBox="1"/>
          <p:nvPr/>
        </p:nvSpPr>
        <p:spPr>
          <a:xfrm rot="16200000">
            <a:off x="3800629" y="2193495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Monocytes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0" name="TextBox 9"/>
          <p:cNvSpPr txBox="1"/>
          <p:nvPr/>
        </p:nvSpPr>
        <p:spPr>
          <a:xfrm rot="16200000">
            <a:off x="3944005" y="821748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MDSC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1" name="TextBox 9"/>
          <p:cNvSpPr txBox="1"/>
          <p:nvPr/>
        </p:nvSpPr>
        <p:spPr>
          <a:xfrm>
            <a:off x="1614523" y="2831207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Live/dead marker</a:t>
            </a:r>
            <a:r>
              <a:rPr lang="en-US" sz="1200" dirty="0">
                <a:latin typeface="Arial"/>
                <a:cs typeface="Arial"/>
              </a:rPr>
              <a:t> </a:t>
            </a:r>
          </a:p>
          <a:p>
            <a:r>
              <a:rPr lang="en-US" sz="1200" dirty="0" smtClean="0">
                <a:latin typeface="Arial"/>
                <a:cs typeface="Arial"/>
              </a:rPr>
              <a:t>Lin-</a:t>
            </a:r>
          </a:p>
        </p:txBody>
      </p:sp>
      <p:sp>
        <p:nvSpPr>
          <p:cNvPr id="72" name="TextBox 9"/>
          <p:cNvSpPr txBox="1"/>
          <p:nvPr/>
        </p:nvSpPr>
        <p:spPr>
          <a:xfrm>
            <a:off x="1614523" y="1449762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Live/dead marker</a:t>
            </a:r>
          </a:p>
          <a:p>
            <a:r>
              <a:rPr lang="en-US" sz="1200" dirty="0">
                <a:latin typeface="Arial"/>
                <a:cs typeface="Arial"/>
              </a:rPr>
              <a:t>Lin</a:t>
            </a:r>
            <a:r>
              <a:rPr lang="en-US" sz="1200" dirty="0" smtClean="0">
                <a:latin typeface="Arial"/>
                <a:cs typeface="Arial"/>
              </a:rPr>
              <a:t>-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3" name="TextBox 16"/>
          <p:cNvSpPr txBox="1"/>
          <p:nvPr/>
        </p:nvSpPr>
        <p:spPr>
          <a:xfrm>
            <a:off x="4722017" y="24045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74" name="TextBox 16"/>
          <p:cNvSpPr txBox="1"/>
          <p:nvPr/>
        </p:nvSpPr>
        <p:spPr>
          <a:xfrm>
            <a:off x="3886200" y="320040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D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75" name="TextBox 9"/>
          <p:cNvSpPr txBox="1"/>
          <p:nvPr/>
        </p:nvSpPr>
        <p:spPr>
          <a:xfrm rot="16200000">
            <a:off x="1318753" y="1085648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CD33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6" name="TextBox 9"/>
          <p:cNvSpPr txBox="1"/>
          <p:nvPr/>
        </p:nvSpPr>
        <p:spPr>
          <a:xfrm rot="16200000">
            <a:off x="1325471" y="2340042"/>
            <a:ext cx="578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CD33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/>
          <a:srcRect l="3796" t="4330"/>
          <a:stretch/>
        </p:blipFill>
        <p:spPr>
          <a:xfrm>
            <a:off x="3060203" y="381000"/>
            <a:ext cx="1082049" cy="1080000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1916824" y="4606919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  75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"/>
                <a:cs typeface="Arial"/>
              </a:rPr>
              <a:t>539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122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526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93086" y="3535167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159</a:t>
            </a:r>
            <a:endParaRPr lang="en-US" sz="900" dirty="0" smtClean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  <a:p>
            <a:r>
              <a:rPr lang="en-US" sz="900" dirty="0" smtClean="0">
                <a:latin typeface="Arial"/>
                <a:cs typeface="Arial"/>
              </a:rPr>
              <a:t>146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197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158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938803" y="3537482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294</a:t>
            </a:r>
            <a:endParaRPr lang="en-US" sz="900" dirty="0" smtClean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  <a:p>
            <a:r>
              <a:rPr lang="en-US" sz="900" dirty="0" smtClean="0">
                <a:latin typeface="Arial"/>
                <a:cs typeface="Arial"/>
              </a:rPr>
              <a:t>253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218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192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122376" y="3577457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910</a:t>
            </a:r>
            <a:endParaRPr lang="en-US" sz="900" dirty="0" smtClean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  <a:p>
            <a:r>
              <a:rPr lang="en-US" sz="900" dirty="0" smtClean="0">
                <a:latin typeface="Arial"/>
                <a:cs typeface="Arial"/>
              </a:rPr>
              <a:t>749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650</a:t>
            </a: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5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59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24970" y="4600191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146</a:t>
            </a:r>
            <a:endParaRPr lang="en-US" sz="900" dirty="0" smtClean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  <a:p>
            <a:r>
              <a:rPr lang="en-US" sz="900" dirty="0" smtClean="0">
                <a:latin typeface="Arial"/>
                <a:cs typeface="Arial"/>
              </a:rPr>
              <a:t>135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174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127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106938" y="4597075"/>
            <a:ext cx="3833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u="sng" dirty="0" smtClean="0">
                <a:latin typeface="Arial"/>
                <a:cs typeface="Arial"/>
              </a:rPr>
              <a:t>MFI</a:t>
            </a:r>
          </a:p>
          <a:p>
            <a:r>
              <a:rPr lang="en-US" sz="900" dirty="0" smtClean="0">
                <a:latin typeface="Arial"/>
                <a:cs typeface="Arial"/>
              </a:rPr>
              <a:t>180</a:t>
            </a:r>
          </a:p>
          <a:p>
            <a:r>
              <a:rPr lang="en-US" sz="900" dirty="0" smtClean="0">
                <a:latin typeface="Arial"/>
                <a:cs typeface="Arial"/>
              </a:rPr>
              <a:t>183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164</a:t>
            </a: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  58</a:t>
            </a:r>
            <a:endParaRPr lang="en-US" sz="900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3810000" y="3657600"/>
            <a:ext cx="2484022" cy="2620212"/>
            <a:chOff x="4552992" y="508188"/>
            <a:chExt cx="2484022" cy="2620212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957014" y="1729393"/>
              <a:ext cx="1080000" cy="1080000"/>
            </a:xfrm>
            <a:prstGeom prst="rect">
              <a:avLst/>
            </a:prstGeom>
          </p:spPr>
        </p:pic>
        <p:pic>
          <p:nvPicPr>
            <p:cNvPr id="102" name="Picture 3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2" t="2764" b="34918"/>
            <a:stretch/>
          </p:blipFill>
          <p:spPr bwMode="auto">
            <a:xfrm>
              <a:off x="5377146" y="508188"/>
              <a:ext cx="1078849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" name="TextBox 28"/>
            <p:cNvSpPr txBox="1"/>
            <p:nvPr/>
          </p:nvSpPr>
          <p:spPr>
            <a:xfrm>
              <a:off x="5681877" y="636191"/>
              <a:ext cx="73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TIGIT+++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4" name="TextBox 28"/>
            <p:cNvSpPr txBox="1"/>
            <p:nvPr/>
          </p:nvSpPr>
          <p:spPr>
            <a:xfrm>
              <a:off x="5318843" y="790789"/>
              <a:ext cx="6584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TIGIT-/+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05" name="TextBox 28"/>
            <p:cNvSpPr txBox="1"/>
            <p:nvPr/>
          </p:nvSpPr>
          <p:spPr>
            <a:xfrm>
              <a:off x="5050657" y="2851401"/>
              <a:ext cx="510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IFN</a:t>
              </a:r>
              <a:r>
                <a:rPr lang="el-GR" sz="1200" dirty="0" smtClean="0">
                  <a:latin typeface="Arial"/>
                  <a:cs typeface="Arial"/>
                </a:rPr>
                <a:t>γ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06" name="Straight Arrow Connector 26"/>
            <p:cNvCxnSpPr/>
            <p:nvPr/>
          </p:nvCxnSpPr>
          <p:spPr>
            <a:xfrm>
              <a:off x="4785676" y="2862285"/>
              <a:ext cx="9826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27"/>
            <p:cNvCxnSpPr/>
            <p:nvPr/>
          </p:nvCxnSpPr>
          <p:spPr>
            <a:xfrm flipV="1">
              <a:off x="4798506" y="2079890"/>
              <a:ext cx="0" cy="7823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29"/>
            <p:cNvSpPr txBox="1"/>
            <p:nvPr/>
          </p:nvSpPr>
          <p:spPr>
            <a:xfrm rot="16200000">
              <a:off x="4403592" y="2364648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CD56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847306" y="1729393"/>
              <a:ext cx="1080000" cy="1080000"/>
            </a:xfrm>
            <a:prstGeom prst="rect">
              <a:avLst/>
            </a:prstGeom>
          </p:spPr>
        </p:pic>
        <p:cxnSp>
          <p:nvCxnSpPr>
            <p:cNvPr id="110" name="Straight Arrow Connector 109"/>
            <p:cNvCxnSpPr/>
            <p:nvPr/>
          </p:nvCxnSpPr>
          <p:spPr>
            <a:xfrm flipH="1">
              <a:off x="5505836" y="1374056"/>
              <a:ext cx="215941" cy="5266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26"/>
            <p:cNvCxnSpPr/>
            <p:nvPr/>
          </p:nvCxnSpPr>
          <p:spPr>
            <a:xfrm>
              <a:off x="5879127" y="1258350"/>
              <a:ext cx="576868" cy="6424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28"/>
            <p:cNvSpPr txBox="1"/>
            <p:nvPr/>
          </p:nvSpPr>
          <p:spPr>
            <a:xfrm>
              <a:off x="5286590" y="2396880"/>
              <a:ext cx="4413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23%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13" name="TextBox 28"/>
            <p:cNvSpPr txBox="1"/>
            <p:nvPr/>
          </p:nvSpPr>
          <p:spPr>
            <a:xfrm>
              <a:off x="6379487" y="2396880"/>
              <a:ext cx="5482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10.7%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pic>
        <p:nvPicPr>
          <p:cNvPr id="114" name="Picture 113" descr="1 - IFNg.pd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650" y="3733800"/>
            <a:ext cx="1892300" cy="2489200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228600" y="5895201"/>
            <a:ext cx="2118861" cy="886599"/>
            <a:chOff x="3505200" y="2847201"/>
            <a:chExt cx="2118861" cy="886599"/>
          </a:xfrm>
        </p:grpSpPr>
        <p:sp>
          <p:nvSpPr>
            <p:cNvPr id="87" name="TextBox 86"/>
            <p:cNvSpPr txBox="1"/>
            <p:nvPr/>
          </p:nvSpPr>
          <p:spPr>
            <a:xfrm>
              <a:off x="3733800" y="2847201"/>
              <a:ext cx="1343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Conv</a:t>
              </a:r>
              <a:r>
                <a:rPr lang="en-US" sz="1200" dirty="0" smtClean="0">
                  <a:latin typeface="Arial"/>
                  <a:cs typeface="Arial"/>
                </a:rPr>
                <a:t> NK+MDSC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8" name="Rektangel 46"/>
            <p:cNvSpPr/>
            <p:nvPr/>
          </p:nvSpPr>
          <p:spPr>
            <a:xfrm>
              <a:off x="3505200" y="2971800"/>
              <a:ext cx="219075" cy="457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733800" y="3276600"/>
              <a:ext cx="15958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Adaptive NK+MDSC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0" name="Rektangel 47"/>
            <p:cNvSpPr/>
            <p:nvPr/>
          </p:nvSpPr>
          <p:spPr>
            <a:xfrm>
              <a:off x="3505200" y="3383281"/>
              <a:ext cx="219075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6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733800" y="3456801"/>
              <a:ext cx="18902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Adaptive </a:t>
              </a:r>
              <a:r>
                <a:rPr lang="en-US" sz="1200" dirty="0" err="1" smtClean="0">
                  <a:latin typeface="Arial"/>
                  <a:cs typeface="Arial"/>
                </a:rPr>
                <a:t>NK+Monocytes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92" name="Rak 48"/>
            <p:cNvCxnSpPr/>
            <p:nvPr/>
          </p:nvCxnSpPr>
          <p:spPr>
            <a:xfrm>
              <a:off x="3505200" y="3581400"/>
              <a:ext cx="219075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3733800" y="3048000"/>
              <a:ext cx="1634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Conv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r>
                <a:rPr lang="en-US" sz="1200" dirty="0" err="1" smtClean="0">
                  <a:latin typeface="Arial"/>
                  <a:cs typeface="Arial"/>
                </a:rPr>
                <a:t>NK+Monocytes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4" name="Rektangel 49"/>
            <p:cNvSpPr/>
            <p:nvPr/>
          </p:nvSpPr>
          <p:spPr>
            <a:xfrm>
              <a:off x="3505200" y="3200400"/>
              <a:ext cx="219075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4486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8" descr="1 - TNFa manu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88" y="3692477"/>
            <a:ext cx="2209800" cy="2844800"/>
          </a:xfrm>
          <a:prstGeom prst="rect">
            <a:avLst/>
          </a:prstGeom>
        </p:spPr>
      </p:pic>
      <p:pic>
        <p:nvPicPr>
          <p:cNvPr id="7" name="Picture 83" descr="1 - Data 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81" y="381948"/>
            <a:ext cx="2311400" cy="2832100"/>
          </a:xfrm>
          <a:prstGeom prst="rect">
            <a:avLst/>
          </a:prstGeom>
        </p:spPr>
      </p:pic>
      <p:sp>
        <p:nvSpPr>
          <p:cNvPr id="8" name="TextBox 3"/>
          <p:cNvSpPr txBox="1"/>
          <p:nvPr/>
        </p:nvSpPr>
        <p:spPr>
          <a:xfrm>
            <a:off x="92244" y="38526"/>
            <a:ext cx="2160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Figure. </a:t>
            </a:r>
            <a:r>
              <a:rPr lang="en-US" sz="1400" dirty="0" smtClean="0">
                <a:latin typeface="Arial"/>
                <a:cs typeface="Arial"/>
              </a:rPr>
              <a:t>S3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92244" y="390918"/>
            <a:ext cx="359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2860177" y="363621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78247" y="355397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C</a:t>
            </a:r>
            <a:r>
              <a:rPr lang="en-US" sz="1200" b="1" dirty="0" smtClean="0">
                <a:latin typeface="Arial"/>
                <a:cs typeface="Arial"/>
              </a:rPr>
              <a:t>)</a:t>
            </a:r>
            <a:endParaRPr lang="en-US" sz="1200" b="1" dirty="0">
              <a:latin typeface="Arial"/>
              <a:cs typeface="Arial"/>
            </a:endParaRPr>
          </a:p>
        </p:txBody>
      </p:sp>
      <p:pic>
        <p:nvPicPr>
          <p:cNvPr id="12" name="Picture 11" descr="1 - IFNg conv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33400"/>
            <a:ext cx="2311400" cy="3327400"/>
          </a:xfrm>
          <a:prstGeom prst="rect">
            <a:avLst/>
          </a:prstGeom>
        </p:spPr>
      </p:pic>
      <p:pic>
        <p:nvPicPr>
          <p:cNvPr id="13" name="Picture 12" descr="1 - IFNg Adap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381000"/>
            <a:ext cx="23114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85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92244" y="38526"/>
            <a:ext cx="1958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Table. 1</a:t>
            </a:r>
            <a:endParaRPr lang="en-US" sz="1400" dirty="0">
              <a:latin typeface="Arial"/>
              <a:cs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94951"/>
              </p:ext>
            </p:extLst>
          </p:nvPr>
        </p:nvGraphicFramePr>
        <p:xfrm>
          <a:off x="223400" y="439727"/>
          <a:ext cx="4691500" cy="6113473"/>
        </p:xfrm>
        <a:graphic>
          <a:graphicData uri="http://schemas.openxmlformats.org/drawingml/2006/table">
            <a:tbl>
              <a:tblPr/>
              <a:tblGrid>
                <a:gridCol w="1602542"/>
                <a:gridCol w="870948"/>
                <a:gridCol w="1219325"/>
                <a:gridCol w="998685"/>
              </a:tblGrid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Marker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Clone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Fluorochrome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Manufactory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OKT3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OKT3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BV785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CD56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NCAM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CD56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NCAM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CD57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NK-1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BV605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CD45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HI30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BV711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HLA-DR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L243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AF488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CD11b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ICRF44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CD33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WM53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CD66b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G10F5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AF700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M5E2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Pacific B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M5E2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HIB19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3G8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AF700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NKp44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P44-8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NKp46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9E2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PerCP-eFluor® 710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DNAM-1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11A8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pZAP/Syc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17A/P-ZAP70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AF647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pERK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20A 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CD155 (PVR)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SKII.4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PerCP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/Cy5.5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CD112 (Nectin2)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TX31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PE/CY7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CellTrace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Violet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Invitrogen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CD107a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H4A3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PerCP/Cy5.5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IFNγ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4S.B3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BV650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Ki67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B56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AF700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TIGIT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741182</a:t>
                      </a:r>
                    </a:p>
                  </a:txBody>
                  <a:tcPr marL="8164" marR="8164" marT="816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R&amp;D systems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ROS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520 nm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CellTracker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Blue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Invitrogen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NKG2C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134591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PE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R&amp;D systems 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l-GR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FCεRγ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RB Polyclonal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FITC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EMD millipore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PD-1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MIH4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NKG2A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131411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R&amp;D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TIM-3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F38-2E2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BV421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NK92.39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APC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Biolegend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TNFα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MAb11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BV421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BD Biosciences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2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Fixable dead cell marker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Near-IR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Invitrogen</a:t>
                      </a:r>
                    </a:p>
                  </a:txBody>
                  <a:tcPr marL="8164" marR="8164" marT="81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0" y="5638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Supplemental Table. 1 </a:t>
            </a:r>
            <a:r>
              <a:rPr lang="en-US" sz="1200" dirty="0">
                <a:latin typeface="Arial"/>
                <a:cs typeface="Arial"/>
              </a:rPr>
              <a:t>Antibodies and fluorescent dyes used in different experiments.  </a:t>
            </a:r>
          </a:p>
          <a:p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0077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479</Words>
  <Application>Microsoft Macintosh PowerPoint</Application>
  <PresentationFormat>On-screen Show (4:3)</PresentationFormat>
  <Paragraphs>280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Office-tema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K7-DHISAR-M</dc:creator>
  <cp:lastModifiedBy>Dhifaf Sarhan</cp:lastModifiedBy>
  <cp:revision>11</cp:revision>
  <dcterms:created xsi:type="dcterms:W3CDTF">2016-06-12T16:03:06Z</dcterms:created>
  <dcterms:modified xsi:type="dcterms:W3CDTF">2016-06-21T23:01:39Z</dcterms:modified>
</cp:coreProperties>
</file>