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146304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188" y="-72"/>
      </p:cViewPr>
      <p:guideLst>
        <p:guide orient="horz" pos="460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4544908"/>
            <a:ext cx="7772400" cy="313605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8290560"/>
            <a:ext cx="6400800" cy="37388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A060-36B0-44C3-8797-E5FABD851557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AEDA-E84A-4A5E-872F-52F93F879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A060-36B0-44C3-8797-E5FABD851557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AEDA-E84A-4A5E-872F-52F93F879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49681"/>
            <a:ext cx="2057400" cy="2663274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49681"/>
            <a:ext cx="6019800" cy="2663274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A060-36B0-44C3-8797-E5FABD851557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AEDA-E84A-4A5E-872F-52F93F879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A060-36B0-44C3-8797-E5FABD851557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AEDA-E84A-4A5E-872F-52F93F879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401388"/>
            <a:ext cx="7772400" cy="290576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6200989"/>
            <a:ext cx="7772400" cy="320039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A060-36B0-44C3-8797-E5FABD851557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AEDA-E84A-4A5E-872F-52F93F879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281335"/>
            <a:ext cx="4038600" cy="206010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281335"/>
            <a:ext cx="4038600" cy="2060109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A060-36B0-44C3-8797-E5FABD851557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AEDA-E84A-4A5E-872F-52F93F879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85894"/>
            <a:ext cx="8229600" cy="2438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74908"/>
            <a:ext cx="4040188" cy="136482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4639734"/>
            <a:ext cx="4040188" cy="84294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3274908"/>
            <a:ext cx="4041775" cy="136482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4639734"/>
            <a:ext cx="4041775" cy="842941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A060-36B0-44C3-8797-E5FABD851557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AEDA-E84A-4A5E-872F-52F93F879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A060-36B0-44C3-8797-E5FABD851557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AEDA-E84A-4A5E-872F-52F93F879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A060-36B0-44C3-8797-E5FABD851557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AEDA-E84A-4A5E-872F-52F93F879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82507"/>
            <a:ext cx="3008313" cy="24790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582508"/>
            <a:ext cx="5111750" cy="1248664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3061548"/>
            <a:ext cx="3008313" cy="100076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A060-36B0-44C3-8797-E5FABD851557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AEDA-E84A-4A5E-872F-52F93F879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10241280"/>
            <a:ext cx="5486400" cy="120904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307253"/>
            <a:ext cx="5486400" cy="8778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11450321"/>
            <a:ext cx="5486400" cy="171703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FA060-36B0-44C3-8797-E5FABD851557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DFAEDA-E84A-4A5E-872F-52F93F8798D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85894"/>
            <a:ext cx="8229600" cy="2438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413761"/>
            <a:ext cx="8229600" cy="96553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3560215"/>
            <a:ext cx="213360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4FA060-36B0-44C3-8797-E5FABD851557}" type="datetimeFigureOut">
              <a:rPr lang="en-US" smtClean="0"/>
              <a:t>9/22/2015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13560215"/>
            <a:ext cx="289560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13560215"/>
            <a:ext cx="2133600" cy="778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DFAEDA-E84A-4A5E-872F-52F93F8798D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457200" y="228600"/>
            <a:ext cx="8763000" cy="13699867"/>
            <a:chOff x="457200" y="228600"/>
            <a:chExt cx="8763000" cy="13699867"/>
          </a:xfrm>
        </p:grpSpPr>
        <p:grpSp>
          <p:nvGrpSpPr>
            <p:cNvPr id="4" name="Group 3"/>
            <p:cNvGrpSpPr/>
            <p:nvPr/>
          </p:nvGrpSpPr>
          <p:grpSpPr>
            <a:xfrm>
              <a:off x="485732" y="228600"/>
              <a:ext cx="8734468" cy="6232289"/>
              <a:chOff x="152400" y="60284"/>
              <a:chExt cx="8734468" cy="6232289"/>
            </a:xfrm>
          </p:grpSpPr>
          <p:sp>
            <p:nvSpPr>
              <p:cNvPr id="5" name="TextBox 2"/>
              <p:cNvSpPr txBox="1">
                <a:spLocks noChangeArrowheads="1"/>
              </p:cNvSpPr>
              <p:nvPr/>
            </p:nvSpPr>
            <p:spPr bwMode="auto">
              <a:xfrm>
                <a:off x="734090" y="6015574"/>
                <a:ext cx="1676272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 dirty="0" smtClean="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rPr>
                  <a:t>JGC2</a:t>
                </a:r>
                <a:endParaRPr lang="en-US" sz="1200" dirty="0">
                  <a:solidFill>
                    <a:prstClr val="black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6" name="TextBox 7"/>
              <p:cNvSpPr txBox="1">
                <a:spLocks noChangeArrowheads="1"/>
              </p:cNvSpPr>
              <p:nvPr/>
            </p:nvSpPr>
            <p:spPr bwMode="auto">
              <a:xfrm>
                <a:off x="2791333" y="6015574"/>
                <a:ext cx="1676272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 dirty="0" smtClean="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rPr>
                  <a:t>JGI2</a:t>
                </a:r>
                <a:endParaRPr lang="en-US" sz="1200" dirty="0">
                  <a:solidFill>
                    <a:prstClr val="black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7" name="TextBox 9"/>
              <p:cNvSpPr txBox="1">
                <a:spLocks noChangeArrowheads="1"/>
              </p:cNvSpPr>
              <p:nvPr/>
            </p:nvSpPr>
            <p:spPr bwMode="auto">
              <a:xfrm>
                <a:off x="5000965" y="6015574"/>
                <a:ext cx="1676272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 dirty="0" smtClean="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rPr>
                  <a:t>DVC2</a:t>
                </a:r>
                <a:endParaRPr lang="en-US" sz="1200" dirty="0">
                  <a:solidFill>
                    <a:prstClr val="black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sp>
            <p:nvSpPr>
              <p:cNvPr id="8" name="TextBox 11"/>
              <p:cNvSpPr txBox="1">
                <a:spLocks noChangeArrowheads="1"/>
              </p:cNvSpPr>
              <p:nvPr/>
            </p:nvSpPr>
            <p:spPr bwMode="auto">
              <a:xfrm>
                <a:off x="7210596" y="6015574"/>
                <a:ext cx="1676272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 dirty="0" smtClean="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rPr>
                  <a:t>DVI2</a:t>
                </a:r>
                <a:endParaRPr lang="en-US" sz="1200" dirty="0">
                  <a:solidFill>
                    <a:prstClr val="black"/>
                  </a:solidFill>
                  <a:latin typeface="Helvetica" pitchFamily="34" charset="0"/>
                  <a:cs typeface="Helvetica" pitchFamily="34" charset="0"/>
                </a:endParaRPr>
              </a:p>
            </p:txBody>
          </p:sp>
          <p:pic>
            <p:nvPicPr>
              <p:cNvPr id="9" name="Picture 2"/>
              <p:cNvPicPr preferRelativeResize="0">
                <a:picLocks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4419600" y="76200"/>
                <a:ext cx="1737360" cy="594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0" name="Picture 3"/>
              <p:cNvPicPr preferRelativeResize="0">
                <a:picLocks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6553198" y="76200"/>
                <a:ext cx="1737360" cy="594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1" name="Picture 4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52400" y="76200"/>
                <a:ext cx="1734959" cy="594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2" name="Picture 5"/>
              <p:cNvPicPr preferRelativeResize="0">
                <a:picLocks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2301240" y="60284"/>
                <a:ext cx="1737360" cy="594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13" name="Group 12"/>
            <p:cNvGrpSpPr/>
            <p:nvPr/>
          </p:nvGrpSpPr>
          <p:grpSpPr>
            <a:xfrm>
              <a:off x="501015" y="6705600"/>
              <a:ext cx="8642985" cy="6216409"/>
              <a:chOff x="243840" y="76200"/>
              <a:chExt cx="8642985" cy="6216409"/>
            </a:xfrm>
          </p:grpSpPr>
          <p:sp>
            <p:nvSpPr>
              <p:cNvPr id="14" name="TextBox 2"/>
              <p:cNvSpPr txBox="1">
                <a:spLocks noChangeArrowheads="1"/>
              </p:cNvSpPr>
              <p:nvPr/>
            </p:nvSpPr>
            <p:spPr bwMode="auto">
              <a:xfrm>
                <a:off x="733478" y="6015610"/>
                <a:ext cx="167638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rPr>
                  <a:t>JGC12</a:t>
                </a:r>
              </a:p>
            </p:txBody>
          </p:sp>
          <p:sp>
            <p:nvSpPr>
              <p:cNvPr id="15" name="TextBox 7"/>
              <p:cNvSpPr txBox="1">
                <a:spLocks noChangeArrowheads="1"/>
              </p:cNvSpPr>
              <p:nvPr/>
            </p:nvSpPr>
            <p:spPr bwMode="auto">
              <a:xfrm>
                <a:off x="2790865" y="6015610"/>
                <a:ext cx="167638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rPr>
                  <a:t>JGI12</a:t>
                </a:r>
              </a:p>
            </p:txBody>
          </p:sp>
          <p:sp>
            <p:nvSpPr>
              <p:cNvPr id="16" name="TextBox 9"/>
              <p:cNvSpPr txBox="1">
                <a:spLocks noChangeArrowheads="1"/>
              </p:cNvSpPr>
              <p:nvPr/>
            </p:nvSpPr>
            <p:spPr bwMode="auto">
              <a:xfrm>
                <a:off x="5000650" y="6015610"/>
                <a:ext cx="167638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rPr>
                  <a:t>DVC12</a:t>
                </a:r>
              </a:p>
            </p:txBody>
          </p:sp>
          <p:sp>
            <p:nvSpPr>
              <p:cNvPr id="17" name="TextBox 11"/>
              <p:cNvSpPr txBox="1">
                <a:spLocks noChangeArrowheads="1"/>
              </p:cNvSpPr>
              <p:nvPr/>
            </p:nvSpPr>
            <p:spPr bwMode="auto">
              <a:xfrm>
                <a:off x="7210436" y="6015610"/>
                <a:ext cx="1676389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200">
                    <a:solidFill>
                      <a:prstClr val="black"/>
                    </a:solidFill>
                    <a:latin typeface="Helvetica" pitchFamily="34" charset="0"/>
                    <a:cs typeface="Helvetica" pitchFamily="34" charset="0"/>
                  </a:rPr>
                  <a:t>DVI12</a:t>
                </a:r>
              </a:p>
            </p:txBody>
          </p:sp>
          <p:pic>
            <p:nvPicPr>
              <p:cNvPr id="18" name="Picture 2"/>
              <p:cNvPicPr preferRelativeResize="0">
                <a:picLocks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243840" y="76200"/>
                <a:ext cx="1737360" cy="594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Picture 2"/>
              <p:cNvPicPr preferRelativeResize="0">
                <a:picLocks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377440" y="76200"/>
                <a:ext cx="1737360" cy="594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0" name="Picture 3"/>
              <p:cNvPicPr preferRelativeResize="0">
                <a:picLocks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4511040" y="76200"/>
                <a:ext cx="1737360" cy="594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1" name="Picture 4"/>
              <p:cNvPicPr preferRelativeResize="0">
                <a:picLocks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6705600" y="76200"/>
                <a:ext cx="1737360" cy="5943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22" name="Rectangle 21"/>
            <p:cNvSpPr/>
            <p:nvPr/>
          </p:nvSpPr>
          <p:spPr>
            <a:xfrm>
              <a:off x="457200" y="13282136"/>
              <a:ext cx="83058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US" sz="1200" b="1" dirty="0" smtClean="0">
                  <a:latin typeface="Helvetica" pitchFamily="34" charset="0"/>
                  <a:cs typeface="Helvetica" pitchFamily="34" charset="0"/>
                </a:rPr>
                <a:t>Figure </a:t>
              </a:r>
              <a:r>
                <a:rPr lang="en-US" sz="1200" b="1" dirty="0" smtClean="0">
                  <a:latin typeface="Helvetica" pitchFamily="34" charset="0"/>
                  <a:cs typeface="Helvetica" pitchFamily="34" charset="0"/>
                </a:rPr>
                <a:t>S1</a:t>
              </a:r>
              <a:r>
                <a:rPr lang="en-US" sz="1200" dirty="0" smtClean="0">
                  <a:latin typeface="Helvetica" pitchFamily="34" charset="0"/>
                  <a:cs typeface="Helvetica" pitchFamily="34" charset="0"/>
                </a:rPr>
                <a:t>: </a:t>
              </a:r>
              <a:r>
                <a:rPr lang="en-US" sz="1200" dirty="0">
                  <a:latin typeface="Helvetica" pitchFamily="34" charset="0"/>
                  <a:cs typeface="Helvetica" pitchFamily="34" charset="0"/>
                </a:rPr>
                <a:t>The Foc resistant-DV and susceptible-JG62 (JG) chickpea plants at early and late stages after inoculation. The letters ‘C’ or ‘I’ after the names of the cultivars indicate Control (mock-inoculation) or Foc inoculation, respectively, while the numbers 2 or 12 indicate the number of days after inoculation. 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69</Words>
  <Application>Microsoft Office PowerPoint</Application>
  <PresentationFormat>Custom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Yashwant Kumar</dc:creator>
  <cp:lastModifiedBy>Bhushan</cp:lastModifiedBy>
  <cp:revision>4</cp:revision>
  <dcterms:created xsi:type="dcterms:W3CDTF">2014-05-21T12:48:33Z</dcterms:created>
  <dcterms:modified xsi:type="dcterms:W3CDTF">2015-09-22T14:48:07Z</dcterms:modified>
</cp:coreProperties>
</file>