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82296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1" d="100"/>
          <a:sy n="91" d="100"/>
        </p:scale>
        <p:origin x="-888" y="216"/>
      </p:cViewPr>
      <p:guideLst>
        <p:guide orient="horz" pos="2592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556511"/>
            <a:ext cx="7772400" cy="176403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663440"/>
            <a:ext cx="6400800" cy="210312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B13A5-8D7C-48FD-890E-BDA8321A41E7}" type="datetimeFigureOut">
              <a:rPr lang="en-US" smtClean="0"/>
              <a:pPr/>
              <a:t>9/22/2015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86CB32-E495-45A5-A381-D8F0B08D57F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B13A5-8D7C-48FD-890E-BDA8321A41E7}" type="datetimeFigureOut">
              <a:rPr lang="en-US" smtClean="0"/>
              <a:pPr/>
              <a:t>9/22/2015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86CB32-E495-45A5-A381-D8F0B08D57F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396240"/>
            <a:ext cx="2057400" cy="8425816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96240"/>
            <a:ext cx="6019800" cy="8425816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B13A5-8D7C-48FD-890E-BDA8321A41E7}" type="datetimeFigureOut">
              <a:rPr lang="en-US" smtClean="0"/>
              <a:pPr/>
              <a:t>9/22/2015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86CB32-E495-45A5-A381-D8F0B08D57F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B13A5-8D7C-48FD-890E-BDA8321A41E7}" type="datetimeFigureOut">
              <a:rPr lang="en-US" smtClean="0"/>
              <a:pPr/>
              <a:t>9/22/2015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86CB32-E495-45A5-A381-D8F0B08D57F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288281"/>
            <a:ext cx="7772400" cy="163449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488056"/>
            <a:ext cx="7772400" cy="1800224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B13A5-8D7C-48FD-890E-BDA8321A41E7}" type="datetimeFigureOut">
              <a:rPr lang="en-US" smtClean="0"/>
              <a:pPr/>
              <a:t>9/22/2015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86CB32-E495-45A5-A381-D8F0B08D57F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305050"/>
            <a:ext cx="4038600" cy="651700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305050"/>
            <a:ext cx="4038600" cy="651700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B13A5-8D7C-48FD-890E-BDA8321A41E7}" type="datetimeFigureOut">
              <a:rPr lang="en-US" smtClean="0"/>
              <a:pPr/>
              <a:t>9/22/2015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86CB32-E495-45A5-A381-D8F0B08D57F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9566"/>
            <a:ext cx="8229600" cy="1371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42136"/>
            <a:ext cx="4040188" cy="767714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609850"/>
            <a:ext cx="4040188" cy="474154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842136"/>
            <a:ext cx="4041775" cy="767714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609850"/>
            <a:ext cx="4041775" cy="474154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B13A5-8D7C-48FD-890E-BDA8321A41E7}" type="datetimeFigureOut">
              <a:rPr lang="en-US" smtClean="0"/>
              <a:pPr/>
              <a:t>9/22/2015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86CB32-E495-45A5-A381-D8F0B08D57F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B13A5-8D7C-48FD-890E-BDA8321A41E7}" type="datetimeFigureOut">
              <a:rPr lang="en-US" smtClean="0"/>
              <a:pPr/>
              <a:t>9/22/2015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86CB32-E495-45A5-A381-D8F0B08D57F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B13A5-8D7C-48FD-890E-BDA8321A41E7}" type="datetimeFigureOut">
              <a:rPr lang="en-US" smtClean="0"/>
              <a:pPr/>
              <a:t>9/22/2015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86CB32-E495-45A5-A381-D8F0B08D57F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327660"/>
            <a:ext cx="3008313" cy="139446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327660"/>
            <a:ext cx="5111750" cy="7023736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722120"/>
            <a:ext cx="3008313" cy="562927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B13A5-8D7C-48FD-890E-BDA8321A41E7}" type="datetimeFigureOut">
              <a:rPr lang="en-US" smtClean="0"/>
              <a:pPr/>
              <a:t>9/22/2015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86CB32-E495-45A5-A381-D8F0B08D57F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5760720"/>
            <a:ext cx="5486400" cy="68008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735330"/>
            <a:ext cx="5486400" cy="493776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6440806"/>
            <a:ext cx="5486400" cy="96583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B13A5-8D7C-48FD-890E-BDA8321A41E7}" type="datetimeFigureOut">
              <a:rPr lang="en-US" smtClean="0"/>
              <a:pPr/>
              <a:t>9/22/2015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86CB32-E495-45A5-A381-D8F0B08D57F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29566"/>
            <a:ext cx="822960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920240"/>
            <a:ext cx="8229600" cy="543115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7627621"/>
            <a:ext cx="213360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DB13A5-8D7C-48FD-890E-BDA8321A41E7}" type="datetimeFigureOut">
              <a:rPr lang="en-US" smtClean="0"/>
              <a:pPr/>
              <a:t>9/22/2015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7627621"/>
            <a:ext cx="289560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7627621"/>
            <a:ext cx="213360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86CB32-E495-45A5-A381-D8F0B08D57F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oup 26"/>
          <p:cNvGrpSpPr>
            <a:grpSpLocks noChangeAspect="1"/>
          </p:cNvGrpSpPr>
          <p:nvPr/>
        </p:nvGrpSpPr>
        <p:grpSpPr>
          <a:xfrm>
            <a:off x="393411" y="228600"/>
            <a:ext cx="8369589" cy="7312967"/>
            <a:chOff x="393411" y="228600"/>
            <a:chExt cx="8369589" cy="7312967"/>
          </a:xfrm>
        </p:grpSpPr>
        <p:grpSp>
          <p:nvGrpSpPr>
            <p:cNvPr id="4" name="Group 3"/>
            <p:cNvGrpSpPr/>
            <p:nvPr/>
          </p:nvGrpSpPr>
          <p:grpSpPr>
            <a:xfrm>
              <a:off x="393411" y="228600"/>
              <a:ext cx="8369589" cy="6144399"/>
              <a:chOff x="164811" y="228600"/>
              <a:chExt cx="8369589" cy="6144399"/>
            </a:xfrm>
          </p:grpSpPr>
          <p:sp>
            <p:nvSpPr>
              <p:cNvPr id="5" name="TextBox 4"/>
              <p:cNvSpPr txBox="1"/>
              <p:nvPr/>
            </p:nvSpPr>
            <p:spPr>
              <a:xfrm rot="16200000">
                <a:off x="-115789" y="4700201"/>
                <a:ext cx="838200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 smtClean="0">
                    <a:latin typeface="Helvetica" pitchFamily="34" charset="0"/>
                    <a:cs typeface="Helvetica" pitchFamily="34" charset="0"/>
                  </a:rPr>
                  <a:t>Count</a:t>
                </a:r>
                <a:endParaRPr lang="en-US" sz="1200" dirty="0">
                  <a:latin typeface="Helvetica" pitchFamily="34" charset="0"/>
                  <a:cs typeface="Helvetica" pitchFamily="34" charset="0"/>
                </a:endParaRPr>
              </a:p>
            </p:txBody>
          </p:sp>
          <p:grpSp>
            <p:nvGrpSpPr>
              <p:cNvPr id="6" name="Group 20"/>
              <p:cNvGrpSpPr/>
              <p:nvPr/>
            </p:nvGrpSpPr>
            <p:grpSpPr>
              <a:xfrm>
                <a:off x="457200" y="228600"/>
                <a:ext cx="3440504" cy="3276600"/>
                <a:chOff x="457200" y="228600"/>
                <a:chExt cx="3440504" cy="3276600"/>
              </a:xfrm>
            </p:grpSpPr>
            <p:pic>
              <p:nvPicPr>
                <p:cNvPr id="24" name="Picture 2"/>
                <p:cNvPicPr>
                  <a:picLocks noChangeAspect="1" noChangeArrowheads="1"/>
                </p:cNvPicPr>
                <p:nvPr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457200" y="381000"/>
                  <a:ext cx="3440504" cy="312420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sp>
              <p:nvSpPr>
                <p:cNvPr id="25" name="TextBox 24"/>
                <p:cNvSpPr txBox="1"/>
                <p:nvPr/>
              </p:nvSpPr>
              <p:spPr>
                <a:xfrm>
                  <a:off x="2209800" y="228600"/>
                  <a:ext cx="269626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200" dirty="0" smtClean="0">
                      <a:latin typeface="Helvetica" pitchFamily="34" charset="0"/>
                      <a:cs typeface="Helvetica" pitchFamily="34" charset="0"/>
                    </a:rPr>
                    <a:t>a</a:t>
                  </a:r>
                  <a:endParaRPr lang="en-US" sz="1200" dirty="0">
                    <a:latin typeface="Helvetica" pitchFamily="34" charset="0"/>
                    <a:cs typeface="Helvetica" pitchFamily="34" charset="0"/>
                  </a:endParaRPr>
                </a:p>
              </p:txBody>
            </p:sp>
          </p:grpSp>
          <p:grpSp>
            <p:nvGrpSpPr>
              <p:cNvPr id="7" name="Group 22"/>
              <p:cNvGrpSpPr/>
              <p:nvPr/>
            </p:nvGrpSpPr>
            <p:grpSpPr>
              <a:xfrm>
                <a:off x="381000" y="3499246"/>
                <a:ext cx="3782291" cy="2870776"/>
                <a:chOff x="381000" y="3426023"/>
                <a:chExt cx="3782291" cy="2870776"/>
              </a:xfrm>
            </p:grpSpPr>
            <p:pic>
              <p:nvPicPr>
                <p:cNvPr id="20" name="Picture 3"/>
                <p:cNvPicPr>
                  <a:picLocks noChangeAspect="1" noChangeArrowheads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7057" t="4122" r="1201" b="5195"/>
                <a:stretch>
                  <a:fillRect/>
                </a:stretch>
              </p:blipFill>
              <p:spPr bwMode="auto">
                <a:xfrm>
                  <a:off x="381000" y="3886200"/>
                  <a:ext cx="3782291" cy="213360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sp>
              <p:nvSpPr>
                <p:cNvPr id="21" name="TextBox 9"/>
                <p:cNvSpPr txBox="1"/>
                <p:nvPr/>
              </p:nvSpPr>
              <p:spPr>
                <a:xfrm>
                  <a:off x="1905000" y="6019800"/>
                  <a:ext cx="762000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200" dirty="0" smtClean="0">
                      <a:latin typeface="Helvetica" pitchFamily="34" charset="0"/>
                      <a:cs typeface="Helvetica" pitchFamily="34" charset="0"/>
                    </a:rPr>
                    <a:t>PPM</a:t>
                  </a:r>
                  <a:endParaRPr lang="en-US" sz="1200" dirty="0">
                    <a:latin typeface="Helvetica" pitchFamily="34" charset="0"/>
                    <a:cs typeface="Helvetica" pitchFamily="34" charset="0"/>
                  </a:endParaRPr>
                </a:p>
              </p:txBody>
            </p:sp>
            <p:sp>
              <p:nvSpPr>
                <p:cNvPr id="22" name="Rectangle 21"/>
                <p:cNvSpPr/>
                <p:nvPr/>
              </p:nvSpPr>
              <p:spPr>
                <a:xfrm>
                  <a:off x="2209800" y="5943600"/>
                  <a:ext cx="304800" cy="76200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200">
                    <a:latin typeface="Helvetica" pitchFamily="34" charset="0"/>
                    <a:cs typeface="Helvetica" pitchFamily="34" charset="0"/>
                  </a:endParaRPr>
                </a:p>
              </p:txBody>
            </p:sp>
            <p:sp>
              <p:nvSpPr>
                <p:cNvPr id="23" name="TextBox 22"/>
                <p:cNvSpPr txBox="1"/>
                <p:nvPr/>
              </p:nvSpPr>
              <p:spPr>
                <a:xfrm>
                  <a:off x="2209800" y="3426023"/>
                  <a:ext cx="261610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200" dirty="0" smtClean="0">
                      <a:latin typeface="Helvetica" pitchFamily="34" charset="0"/>
                      <a:cs typeface="Helvetica" pitchFamily="34" charset="0"/>
                    </a:rPr>
                    <a:t>c</a:t>
                  </a:r>
                  <a:endParaRPr lang="en-US" sz="1200" dirty="0">
                    <a:latin typeface="Helvetica" pitchFamily="34" charset="0"/>
                    <a:cs typeface="Helvetica" pitchFamily="34" charset="0"/>
                  </a:endParaRPr>
                </a:p>
              </p:txBody>
            </p:sp>
          </p:grpSp>
          <p:grpSp>
            <p:nvGrpSpPr>
              <p:cNvPr id="8" name="Group 24"/>
              <p:cNvGrpSpPr/>
              <p:nvPr/>
            </p:nvGrpSpPr>
            <p:grpSpPr>
              <a:xfrm>
                <a:off x="4508211" y="3502223"/>
                <a:ext cx="3873789" cy="2870776"/>
                <a:chOff x="4508211" y="3502223"/>
                <a:chExt cx="3873789" cy="2870776"/>
              </a:xfrm>
            </p:grpSpPr>
            <p:pic>
              <p:nvPicPr>
                <p:cNvPr id="15" name="Picture 3"/>
                <p:cNvPicPr>
                  <a:picLocks noChangeAspect="1" noChangeArrowheads="1"/>
                </p:cNvPicPr>
                <p:nvPr/>
              </p:nvPicPr>
              <p:blipFill>
                <a:blip r:embed="rId4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5710" t="4002" r="10921" b="5946"/>
                <a:stretch>
                  <a:fillRect/>
                </a:stretch>
              </p:blipFill>
              <p:spPr bwMode="auto">
                <a:xfrm>
                  <a:off x="4724400" y="3810000"/>
                  <a:ext cx="3657600" cy="2254685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sp>
              <p:nvSpPr>
                <p:cNvPr id="16" name="TextBox 15"/>
                <p:cNvSpPr txBox="1"/>
                <p:nvPr/>
              </p:nvSpPr>
              <p:spPr>
                <a:xfrm>
                  <a:off x="6096000" y="6096000"/>
                  <a:ext cx="1143000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200" dirty="0" smtClean="0">
                      <a:latin typeface="Helvetica" pitchFamily="34" charset="0"/>
                      <a:cs typeface="Helvetica" pitchFamily="34" charset="0"/>
                    </a:rPr>
                    <a:t>% CV RT</a:t>
                  </a:r>
                  <a:endParaRPr lang="en-US" sz="1200" dirty="0">
                    <a:latin typeface="Helvetica" pitchFamily="34" charset="0"/>
                    <a:cs typeface="Helvetica" pitchFamily="34" charset="0"/>
                  </a:endParaRPr>
                </a:p>
              </p:txBody>
            </p:sp>
            <p:sp>
              <p:nvSpPr>
                <p:cNvPr id="17" name="TextBox 16"/>
                <p:cNvSpPr txBox="1"/>
                <p:nvPr/>
              </p:nvSpPr>
              <p:spPr>
                <a:xfrm rot="16200000">
                  <a:off x="4303811" y="4776401"/>
                  <a:ext cx="685800" cy="276999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200" dirty="0" smtClean="0">
                      <a:latin typeface="Helvetica" pitchFamily="34" charset="0"/>
                      <a:cs typeface="Helvetica" pitchFamily="34" charset="0"/>
                    </a:rPr>
                    <a:t>Count</a:t>
                  </a:r>
                  <a:endParaRPr lang="en-US" sz="1200" dirty="0">
                    <a:latin typeface="Helvetica" pitchFamily="34" charset="0"/>
                    <a:cs typeface="Helvetica" pitchFamily="34" charset="0"/>
                  </a:endParaRPr>
                </a:p>
              </p:txBody>
            </p:sp>
            <p:sp>
              <p:nvSpPr>
                <p:cNvPr id="18" name="Rectangle 17"/>
                <p:cNvSpPr/>
                <p:nvPr/>
              </p:nvSpPr>
              <p:spPr>
                <a:xfrm>
                  <a:off x="6705600" y="6019800"/>
                  <a:ext cx="381000" cy="76200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200">
                    <a:latin typeface="Helvetica" pitchFamily="34" charset="0"/>
                    <a:cs typeface="Helvetica" pitchFamily="34" charset="0"/>
                  </a:endParaRPr>
                </a:p>
              </p:txBody>
            </p:sp>
            <p:sp>
              <p:nvSpPr>
                <p:cNvPr id="19" name="TextBox 18"/>
                <p:cNvSpPr txBox="1"/>
                <p:nvPr/>
              </p:nvSpPr>
              <p:spPr>
                <a:xfrm>
                  <a:off x="6467290" y="3502223"/>
                  <a:ext cx="269626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200" dirty="0" smtClean="0">
                      <a:latin typeface="Helvetica" pitchFamily="34" charset="0"/>
                      <a:cs typeface="Helvetica" pitchFamily="34" charset="0"/>
                    </a:rPr>
                    <a:t>d</a:t>
                  </a:r>
                  <a:endParaRPr lang="en-US" sz="1200" dirty="0">
                    <a:latin typeface="Helvetica" pitchFamily="34" charset="0"/>
                    <a:cs typeface="Helvetica" pitchFamily="34" charset="0"/>
                  </a:endParaRPr>
                </a:p>
              </p:txBody>
            </p:sp>
          </p:grpSp>
          <p:grpSp>
            <p:nvGrpSpPr>
              <p:cNvPr id="9" name="Group 25"/>
              <p:cNvGrpSpPr/>
              <p:nvPr/>
            </p:nvGrpSpPr>
            <p:grpSpPr>
              <a:xfrm>
                <a:off x="4203411" y="228600"/>
                <a:ext cx="4330989" cy="3248799"/>
                <a:chOff x="4051011" y="228600"/>
                <a:chExt cx="4330989" cy="3248799"/>
              </a:xfrm>
            </p:grpSpPr>
            <p:grpSp>
              <p:nvGrpSpPr>
                <p:cNvPr id="10" name="Group 21"/>
                <p:cNvGrpSpPr/>
                <p:nvPr/>
              </p:nvGrpSpPr>
              <p:grpSpPr>
                <a:xfrm>
                  <a:off x="4267200" y="228600"/>
                  <a:ext cx="4114800" cy="3248799"/>
                  <a:chOff x="4267200" y="228600"/>
                  <a:chExt cx="4114800" cy="3248799"/>
                </a:xfrm>
              </p:grpSpPr>
              <p:pic>
                <p:nvPicPr>
                  <p:cNvPr id="12" name="Picture 4"/>
                  <p:cNvPicPr>
                    <a:picLocks noChangeAspect="1" noChangeArrowheads="1"/>
                  </p:cNvPicPr>
                  <p:nvPr/>
                </p:nvPicPr>
                <p:blipFill>
                  <a:blip r:embed="rId5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l="6110" t="4460" r="11107" b="7077"/>
                  <a:stretch>
                    <a:fillRect/>
                  </a:stretch>
                </p:blipFill>
                <p:spPr bwMode="auto">
                  <a:xfrm>
                    <a:off x="4267200" y="609600"/>
                    <a:ext cx="4114800" cy="2540000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</p:pic>
              <p:sp>
                <p:nvSpPr>
                  <p:cNvPr id="13" name="TextBox 7"/>
                  <p:cNvSpPr txBox="1"/>
                  <p:nvPr/>
                </p:nvSpPr>
                <p:spPr>
                  <a:xfrm>
                    <a:off x="6019800" y="3200400"/>
                    <a:ext cx="990600" cy="27699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1200" dirty="0" smtClean="0">
                        <a:latin typeface="Helvetica" pitchFamily="34" charset="0"/>
                        <a:cs typeface="Helvetica" pitchFamily="34" charset="0"/>
                      </a:rPr>
                      <a:t>Replicate 1</a:t>
                    </a:r>
                    <a:endParaRPr lang="en-US" sz="1200" dirty="0">
                      <a:latin typeface="Helvetica" pitchFamily="34" charset="0"/>
                      <a:cs typeface="Helvetica" pitchFamily="34" charset="0"/>
                    </a:endParaRPr>
                  </a:p>
                </p:txBody>
              </p:sp>
              <p:sp>
                <p:nvSpPr>
                  <p:cNvPr id="14" name="TextBox 13"/>
                  <p:cNvSpPr txBox="1"/>
                  <p:nvPr/>
                </p:nvSpPr>
                <p:spPr>
                  <a:xfrm>
                    <a:off x="6314890" y="228600"/>
                    <a:ext cx="269626" cy="276999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1200" dirty="0" smtClean="0">
                        <a:latin typeface="Helvetica" pitchFamily="34" charset="0"/>
                        <a:cs typeface="Helvetica" pitchFamily="34" charset="0"/>
                      </a:rPr>
                      <a:t>b</a:t>
                    </a:r>
                    <a:endParaRPr lang="en-US" sz="1200" dirty="0">
                      <a:latin typeface="Helvetica" pitchFamily="34" charset="0"/>
                      <a:cs typeface="Helvetica" pitchFamily="34" charset="0"/>
                    </a:endParaRPr>
                  </a:p>
                </p:txBody>
              </p:sp>
            </p:grpSp>
            <p:sp>
              <p:nvSpPr>
                <p:cNvPr id="11" name="TextBox 10"/>
                <p:cNvSpPr txBox="1"/>
                <p:nvPr/>
              </p:nvSpPr>
              <p:spPr>
                <a:xfrm rot="16200000">
                  <a:off x="3654851" y="1691560"/>
                  <a:ext cx="1069320" cy="276999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200" dirty="0" smtClean="0">
                      <a:latin typeface="Helvetica" pitchFamily="34" charset="0"/>
                      <a:cs typeface="Helvetica" pitchFamily="34" charset="0"/>
                    </a:rPr>
                    <a:t>Replicate 2</a:t>
                  </a:r>
                  <a:endParaRPr lang="en-US" sz="1200" dirty="0">
                    <a:latin typeface="Helvetica" pitchFamily="34" charset="0"/>
                    <a:cs typeface="Helvetica" pitchFamily="34" charset="0"/>
                  </a:endParaRPr>
                </a:p>
              </p:txBody>
            </p:sp>
          </p:grpSp>
        </p:grpSp>
        <p:sp>
          <p:nvSpPr>
            <p:cNvPr id="26" name="Rectangle 25"/>
            <p:cNvSpPr/>
            <p:nvPr/>
          </p:nvSpPr>
          <p:spPr>
            <a:xfrm>
              <a:off x="478221" y="6895236"/>
              <a:ext cx="8229600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/>
              <a:r>
                <a:rPr lang="en-US" sz="1200" b="1" dirty="0" smtClean="0">
                  <a:latin typeface="Helvetica" pitchFamily="34" charset="0"/>
                  <a:cs typeface="Helvetica" pitchFamily="34" charset="0"/>
                </a:rPr>
                <a:t>Figure </a:t>
              </a:r>
              <a:r>
                <a:rPr lang="en-US" sz="1200" b="1" dirty="0" smtClean="0">
                  <a:latin typeface="Helvetica" pitchFamily="34" charset="0"/>
                  <a:cs typeface="Helvetica" pitchFamily="34" charset="0"/>
                </a:rPr>
                <a:t>S5</a:t>
              </a:r>
              <a:r>
                <a:rPr lang="en-US" sz="1200" dirty="0" smtClean="0">
                  <a:latin typeface="Helvetica" pitchFamily="34" charset="0"/>
                  <a:cs typeface="Helvetica" pitchFamily="34" charset="0"/>
                </a:rPr>
                <a:t>: </a:t>
              </a:r>
              <a:r>
                <a:rPr lang="en-US" sz="1200" dirty="0">
                  <a:latin typeface="Helvetica" pitchFamily="34" charset="0"/>
                  <a:cs typeface="Helvetica" pitchFamily="34" charset="0"/>
                </a:rPr>
                <a:t>Protein quality control </a:t>
              </a:r>
              <a:r>
                <a:rPr lang="en-US" sz="1200" dirty="0" smtClean="0">
                  <a:latin typeface="Helvetica" pitchFamily="34" charset="0"/>
                  <a:cs typeface="Helvetica" pitchFamily="34" charset="0"/>
                </a:rPr>
                <a:t>measurements. </a:t>
              </a:r>
              <a:r>
                <a:rPr lang="en-US" sz="1200" dirty="0" smtClean="0">
                  <a:latin typeface="Helvetica" pitchFamily="34" charset="0"/>
                  <a:cs typeface="Helvetica" pitchFamily="34" charset="0"/>
                </a:rPr>
                <a:t>(a) </a:t>
              </a:r>
              <a:r>
                <a:rPr lang="en-US" sz="1200" dirty="0" smtClean="0">
                  <a:latin typeface="Helvetica" pitchFamily="34" charset="0"/>
                  <a:cs typeface="Helvetica" pitchFamily="34" charset="0"/>
                </a:rPr>
                <a:t>PCA </a:t>
              </a:r>
              <a:r>
                <a:rPr lang="en-US" sz="1200" dirty="0">
                  <a:latin typeface="Helvetica" pitchFamily="34" charset="0"/>
                  <a:cs typeface="Helvetica" pitchFamily="34" charset="0"/>
                </a:rPr>
                <a:t>plot indicating clear separation between control and inoculated </a:t>
              </a:r>
              <a:r>
                <a:rPr lang="en-US" sz="1200" dirty="0" smtClean="0">
                  <a:latin typeface="Helvetica" pitchFamily="34" charset="0"/>
                  <a:cs typeface="Helvetica" pitchFamily="34" charset="0"/>
                </a:rPr>
                <a:t>samples; </a:t>
              </a:r>
              <a:r>
                <a:rPr lang="en-US" sz="1200" dirty="0" smtClean="0">
                  <a:latin typeface="Helvetica" pitchFamily="34" charset="0"/>
                  <a:cs typeface="Helvetica" pitchFamily="34" charset="0"/>
                </a:rPr>
                <a:t>(b) </a:t>
              </a:r>
              <a:r>
                <a:rPr lang="en-US" sz="1200" dirty="0" smtClean="0">
                  <a:latin typeface="Helvetica" pitchFamily="34" charset="0"/>
                  <a:cs typeface="Helvetica" pitchFamily="34" charset="0"/>
                </a:rPr>
                <a:t>reproducibility </a:t>
              </a:r>
              <a:r>
                <a:rPr lang="en-US" sz="1200" dirty="0">
                  <a:latin typeface="Helvetica" pitchFamily="34" charset="0"/>
                  <a:cs typeface="Helvetica" pitchFamily="34" charset="0"/>
                </a:rPr>
                <a:t>of intensity in replicates of </a:t>
              </a:r>
              <a:r>
                <a:rPr lang="en-US" sz="1200" dirty="0" smtClean="0">
                  <a:latin typeface="Helvetica" pitchFamily="34" charset="0"/>
                  <a:cs typeface="Helvetica" pitchFamily="34" charset="0"/>
                </a:rPr>
                <a:t>samples; </a:t>
              </a:r>
              <a:r>
                <a:rPr lang="en-US" sz="1200" dirty="0" smtClean="0">
                  <a:latin typeface="Helvetica" pitchFamily="34" charset="0"/>
                  <a:cs typeface="Helvetica" pitchFamily="34" charset="0"/>
                </a:rPr>
                <a:t>(c) </a:t>
              </a:r>
              <a:r>
                <a:rPr lang="en-US" sz="1200" dirty="0" smtClean="0">
                  <a:latin typeface="Helvetica" pitchFamily="34" charset="0"/>
                  <a:cs typeface="Helvetica" pitchFamily="34" charset="0"/>
                </a:rPr>
                <a:t>majority </a:t>
              </a:r>
              <a:r>
                <a:rPr lang="en-US" sz="1200" dirty="0">
                  <a:latin typeface="Helvetica" pitchFamily="34" charset="0"/>
                  <a:cs typeface="Helvetica" pitchFamily="34" charset="0"/>
                </a:rPr>
                <a:t>of ion counts with less than 3 ppm </a:t>
              </a:r>
              <a:r>
                <a:rPr lang="en-US" sz="1200" dirty="0" smtClean="0">
                  <a:latin typeface="Helvetica" pitchFamily="34" charset="0"/>
                  <a:cs typeface="Helvetica" pitchFamily="34" charset="0"/>
                </a:rPr>
                <a:t>error; </a:t>
              </a:r>
              <a:r>
                <a:rPr lang="en-US" sz="1200" dirty="0">
                  <a:latin typeface="Helvetica" pitchFamily="34" charset="0"/>
                  <a:cs typeface="Helvetica" pitchFamily="34" charset="0"/>
                </a:rPr>
                <a:t>and </a:t>
              </a:r>
              <a:r>
                <a:rPr lang="en-US" sz="1200" dirty="0" smtClean="0">
                  <a:latin typeface="Helvetica" pitchFamily="34" charset="0"/>
                  <a:cs typeface="Helvetica" pitchFamily="34" charset="0"/>
                </a:rPr>
                <a:t>(d) </a:t>
              </a:r>
              <a:r>
                <a:rPr lang="en-US" sz="1200" dirty="0" smtClean="0">
                  <a:latin typeface="Helvetica" pitchFamily="34" charset="0"/>
                  <a:cs typeface="Helvetica" pitchFamily="34" charset="0"/>
                </a:rPr>
                <a:t>percent </a:t>
              </a:r>
              <a:r>
                <a:rPr lang="en-US" sz="1200" dirty="0">
                  <a:latin typeface="Helvetica" pitchFamily="34" charset="0"/>
                  <a:cs typeface="Helvetica" pitchFamily="34" charset="0"/>
                </a:rPr>
                <a:t>coefficient of variance of retention time (% CV RT</a:t>
              </a:r>
              <a:r>
                <a:rPr lang="en-US" sz="1200" dirty="0" smtClean="0">
                  <a:latin typeface="Helvetica" pitchFamily="34" charset="0"/>
                  <a:cs typeface="Helvetica" pitchFamily="34" charset="0"/>
                </a:rPr>
                <a:t>). </a:t>
              </a:r>
              <a:endParaRPr lang="en-US" sz="1200" dirty="0">
                <a:latin typeface="Helvetica" pitchFamily="34" charset="0"/>
                <a:cs typeface="Helvetica" pitchFamily="34" charset="0"/>
              </a:endParaRP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76</Words>
  <Application>Microsoft Office PowerPoint</Application>
  <PresentationFormat>Custom</PresentationFormat>
  <Paragraphs>11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Yashwant Kumar</dc:creator>
  <cp:lastModifiedBy>Bhushan</cp:lastModifiedBy>
  <cp:revision>6</cp:revision>
  <dcterms:created xsi:type="dcterms:W3CDTF">2014-05-21T15:00:59Z</dcterms:created>
  <dcterms:modified xsi:type="dcterms:W3CDTF">2015-09-22T15:01:45Z</dcterms:modified>
</cp:coreProperties>
</file>