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CC17C-56CF-43AA-9D8E-5627BDC5EA82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4B3BE-55D3-4C28-80E6-AB1E98A146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593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CC17C-56CF-43AA-9D8E-5627BDC5EA82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4B3BE-55D3-4C28-80E6-AB1E98A146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690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CC17C-56CF-43AA-9D8E-5627BDC5EA82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4B3BE-55D3-4C28-80E6-AB1E98A146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647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CC17C-56CF-43AA-9D8E-5627BDC5EA82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4B3BE-55D3-4C28-80E6-AB1E98A146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910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CC17C-56CF-43AA-9D8E-5627BDC5EA82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4B3BE-55D3-4C28-80E6-AB1E98A146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7359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CC17C-56CF-43AA-9D8E-5627BDC5EA82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4B3BE-55D3-4C28-80E6-AB1E98A146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6778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CC17C-56CF-43AA-9D8E-5627BDC5EA82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4B3BE-55D3-4C28-80E6-AB1E98A146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950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CC17C-56CF-43AA-9D8E-5627BDC5EA82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4B3BE-55D3-4C28-80E6-AB1E98A146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5126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CC17C-56CF-43AA-9D8E-5627BDC5EA82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4B3BE-55D3-4C28-80E6-AB1E98A146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146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CC17C-56CF-43AA-9D8E-5627BDC5EA82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4B3BE-55D3-4C28-80E6-AB1E98A146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5387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CC17C-56CF-43AA-9D8E-5627BDC5EA82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4B3BE-55D3-4C28-80E6-AB1E98A146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127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CC17C-56CF-43AA-9D8E-5627BDC5EA82}" type="datetimeFigureOut">
              <a:rPr lang="en-GB" smtClean="0"/>
              <a:t>27/09/2016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4B3BE-55D3-4C28-80E6-AB1E98A146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360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35696" y="664807"/>
            <a:ext cx="1512168" cy="50501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 smtClean="0">
                <a:solidFill>
                  <a:schemeClr val="tx1"/>
                </a:solidFill>
              </a:rPr>
              <a:t>Participant referral via clinic midwives </a:t>
            </a:r>
            <a:endParaRPr lang="en-GB" sz="1000" b="1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91880" y="665766"/>
            <a:ext cx="1521251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 smtClean="0">
                <a:solidFill>
                  <a:schemeClr val="tx1"/>
                </a:solidFill>
              </a:rPr>
              <a:t>Participant self-referral</a:t>
            </a:r>
            <a:endParaRPr lang="en-GB" sz="1000" b="1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48064" y="657241"/>
            <a:ext cx="1512168" cy="51219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 smtClean="0">
                <a:solidFill>
                  <a:schemeClr val="tx1"/>
                </a:solidFill>
              </a:rPr>
              <a:t>Participant identified via related research study</a:t>
            </a:r>
            <a:endParaRPr lang="en-GB" sz="1000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76096" y="1624192"/>
            <a:ext cx="1605829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 smtClean="0">
                <a:solidFill>
                  <a:schemeClr val="tx1"/>
                </a:solidFill>
              </a:rPr>
              <a:t>Participant assessed for eligibility</a:t>
            </a:r>
            <a:endParaRPr lang="en-GB" sz="1000" b="1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975029" y="1196265"/>
            <a:ext cx="732875" cy="37111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192762" y="2951355"/>
            <a:ext cx="0" cy="28803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992178" y="1876220"/>
            <a:ext cx="270221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254770" y="1169822"/>
            <a:ext cx="0" cy="45437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5262399" y="1630986"/>
            <a:ext cx="1584176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1"/>
                </a:solidFill>
              </a:rPr>
              <a:t>Participant meets one or more of the trial exclusion criteria</a:t>
            </a:r>
            <a:endParaRPr lang="en-GB" sz="1000" dirty="0">
              <a:solidFill>
                <a:schemeClr val="tx1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4766148" y="1169434"/>
            <a:ext cx="825278" cy="39501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7164288" y="1624192"/>
            <a:ext cx="1584176" cy="5040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1"/>
                </a:solidFill>
              </a:rPr>
              <a:t>Participant ineligible</a:t>
            </a:r>
            <a:endParaRPr lang="en-GB" sz="1000" dirty="0">
              <a:solidFill>
                <a:schemeClr val="tx1"/>
              </a:solidFill>
            </a:endParaRPr>
          </a:p>
        </p:txBody>
      </p:sp>
      <p:cxnSp>
        <p:nvCxnSpPr>
          <p:cNvPr id="49" name="Straight Arrow Connector 48"/>
          <p:cNvCxnSpPr>
            <a:stCxn id="8" idx="2"/>
          </p:cNvCxnSpPr>
          <p:nvPr/>
        </p:nvCxnSpPr>
        <p:spPr>
          <a:xfrm flipH="1">
            <a:off x="4179010" y="2128248"/>
            <a:ext cx="1" cy="32674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2987824" y="5356954"/>
            <a:ext cx="2444805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 smtClean="0">
                <a:solidFill>
                  <a:schemeClr val="tx1"/>
                </a:solidFill>
              </a:rPr>
              <a:t>14 weeks post-randomisation interview*</a:t>
            </a:r>
          </a:p>
        </p:txBody>
      </p:sp>
      <p:sp>
        <p:nvSpPr>
          <p:cNvPr id="52" name="Rectangle 51"/>
          <p:cNvSpPr/>
          <p:nvPr/>
        </p:nvSpPr>
        <p:spPr>
          <a:xfrm>
            <a:off x="3621368" y="3988802"/>
            <a:ext cx="1152129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 smtClean="0">
                <a:solidFill>
                  <a:schemeClr val="tx1"/>
                </a:solidFill>
              </a:rPr>
              <a:t>Randomisation</a:t>
            </a:r>
            <a:endParaRPr lang="en-GB" sz="1000" b="1" dirty="0">
              <a:solidFill>
                <a:schemeClr val="tx1"/>
              </a:solidFill>
            </a:endParaRPr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6846575" y="1828562"/>
            <a:ext cx="256010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3386349" y="2447549"/>
            <a:ext cx="1605829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 smtClean="0">
                <a:solidFill>
                  <a:schemeClr val="tx1"/>
                </a:solidFill>
              </a:rPr>
              <a:t>Participant agrees to take part</a:t>
            </a:r>
            <a:endParaRPr lang="en-GB" sz="1000" b="1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5262399" y="2447299"/>
            <a:ext cx="1605829" cy="50405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>
                <a:solidFill>
                  <a:schemeClr val="tx1"/>
                </a:solidFill>
              </a:rPr>
              <a:t>Participant declines to take part</a:t>
            </a:r>
            <a:endParaRPr lang="en-GB" sz="1000" dirty="0">
              <a:solidFill>
                <a:schemeClr val="tx1"/>
              </a:solidFill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5009467" y="2694525"/>
            <a:ext cx="270221" cy="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5591426" y="4413345"/>
            <a:ext cx="1947677" cy="48967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b="1" dirty="0" smtClean="0">
                <a:solidFill>
                  <a:schemeClr val="tx1"/>
                </a:solidFill>
              </a:rPr>
              <a:t>Treatment as usual arm</a:t>
            </a:r>
            <a:endParaRPr lang="en-GB" sz="1000" b="1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39552" y="4276523"/>
            <a:ext cx="2595762" cy="76331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en-GB" sz="1000" b="1" dirty="0" smtClean="0">
                <a:solidFill>
                  <a:schemeClr val="tx1"/>
                </a:solidFill>
              </a:rPr>
              <a:t>Guided Self Help (plus treatment as usual arm)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00" dirty="0" smtClean="0">
                <a:solidFill>
                  <a:schemeClr val="tx1"/>
                </a:solidFill>
              </a:rPr>
              <a:t>Up to 8 sessions of Guided Self Help with a Psychological Wellbeing Practitioner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2975029" y="6123413"/>
            <a:ext cx="2444805" cy="3299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 smtClean="0">
                <a:solidFill>
                  <a:schemeClr val="tx1"/>
                </a:solidFill>
              </a:rPr>
              <a:t>3 months post-delivery interview*</a:t>
            </a:r>
          </a:p>
        </p:txBody>
      </p:sp>
      <p:sp>
        <p:nvSpPr>
          <p:cNvPr id="44" name="Rectangle 43"/>
          <p:cNvSpPr/>
          <p:nvPr/>
        </p:nvSpPr>
        <p:spPr>
          <a:xfrm>
            <a:off x="3386349" y="3239387"/>
            <a:ext cx="1605829" cy="46138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 smtClean="0">
                <a:solidFill>
                  <a:schemeClr val="tx1"/>
                </a:solidFill>
              </a:rPr>
              <a:t>Baseline interview*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4179010" y="3700770"/>
            <a:ext cx="0" cy="28803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endCxn id="42" idx="3"/>
          </p:cNvCxnSpPr>
          <p:nvPr/>
        </p:nvCxnSpPr>
        <p:spPr>
          <a:xfrm flipH="1">
            <a:off x="3135314" y="4204826"/>
            <a:ext cx="482861" cy="45335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4785419" y="4204826"/>
            <a:ext cx="806007" cy="43204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Elbow Connector 46"/>
          <p:cNvCxnSpPr>
            <a:endCxn id="43" idx="3"/>
          </p:cNvCxnSpPr>
          <p:nvPr/>
        </p:nvCxnSpPr>
        <p:spPr>
          <a:xfrm rot="5400000">
            <a:off x="5271998" y="5050852"/>
            <a:ext cx="1385359" cy="1089686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 flipH="1">
            <a:off x="5436096" y="5500970"/>
            <a:ext cx="1057160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/>
          <p:nvPr/>
        </p:nvCxnSpPr>
        <p:spPr>
          <a:xfrm>
            <a:off x="1040134" y="5039840"/>
            <a:ext cx="1947690" cy="1239374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2013979" y="5500970"/>
            <a:ext cx="973845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979712" y="107340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smtClean="0"/>
              <a:t>Additional Figure 2: </a:t>
            </a:r>
            <a:r>
              <a:rPr lang="en-GB" b="1" dirty="0" smtClean="0"/>
              <a:t>Protocol Flow-Diagram</a:t>
            </a:r>
            <a:endParaRPr lang="en-GB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970279" y="5876255"/>
            <a:ext cx="1773884" cy="5770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*To see the full list of interview measures please see supplementary table 1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257155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100</Words>
  <Application>Microsoft Office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IoP King's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Trevillion, Kylee</dc:creator>
  <cp:lastModifiedBy>sphskrt</cp:lastModifiedBy>
  <cp:revision>16</cp:revision>
  <dcterms:created xsi:type="dcterms:W3CDTF">2016-09-21T07:54:24Z</dcterms:created>
  <dcterms:modified xsi:type="dcterms:W3CDTF">2016-09-27T02:02:27Z</dcterms:modified>
</cp:coreProperties>
</file>