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366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ublications%20and%20productions\processing%20papers\1%20AGO1%20manuscript\1%20JIPB%202nd%20revision\original%20figures\Figure%204A%20and%204B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884205714052206"/>
          <c:y val="6.2502393107736684E-2"/>
          <c:w val="0.78063899668874592"/>
          <c:h val="0.81947582074588099"/>
        </c:manualLayout>
      </c:layout>
      <c:barChart>
        <c:barDir val="col"/>
        <c:grouping val="clustered"/>
        <c:varyColors val="0"/>
        <c:ser>
          <c:idx val="0"/>
          <c:order val="0"/>
          <c:spPr>
            <a:pattFill prst="pct50">
              <a:fgClr>
                <a:srgbClr val="1F497D"/>
              </a:fgClr>
              <a:bgClr>
                <a:srgbClr val="FFFFFF"/>
              </a:bgClr>
            </a:pattFill>
            <a:ln w="635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柱形图!$J$5:$J$9</c:f>
                <c:numCache>
                  <c:formatCode>General</c:formatCode>
                  <c:ptCount val="5"/>
                  <c:pt idx="0">
                    <c:v>2.8551133999533001E-2</c:v>
                  </c:pt>
                  <c:pt idx="1">
                    <c:v>1.9103445524547357E-2</c:v>
                  </c:pt>
                  <c:pt idx="2">
                    <c:v>0.25819892775036835</c:v>
                  </c:pt>
                  <c:pt idx="3">
                    <c:v>0.13524541874956547</c:v>
                  </c:pt>
                  <c:pt idx="4">
                    <c:v>8.7332467464822941E-2</c:v>
                  </c:pt>
                </c:numCache>
              </c:numRef>
            </c:plus>
            <c:minus>
              <c:numRef>
                <c:f>柱形图!$J$5:$J$9</c:f>
                <c:numCache>
                  <c:formatCode>General</c:formatCode>
                  <c:ptCount val="5"/>
                  <c:pt idx="0">
                    <c:v>2.8551133999533001E-2</c:v>
                  </c:pt>
                  <c:pt idx="1">
                    <c:v>1.9103445524547357E-2</c:v>
                  </c:pt>
                  <c:pt idx="2">
                    <c:v>0.25819892775036835</c:v>
                  </c:pt>
                  <c:pt idx="3">
                    <c:v>0.13524541874956547</c:v>
                  </c:pt>
                  <c:pt idx="4">
                    <c:v>8.7332467464822941E-2</c:v>
                  </c:pt>
                </c:numCache>
              </c:numRef>
            </c:minus>
            <c:spPr>
              <a:ln w="6350">
                <a:solidFill>
                  <a:srgbClr val="000000"/>
                </a:solidFill>
                <a:prstDash val="solid"/>
              </a:ln>
            </c:spPr>
          </c:errBars>
          <c:cat>
            <c:strRef>
              <c:f>柱形图!$H$5:$H$9</c:f>
              <c:strCache>
                <c:ptCount val="5"/>
                <c:pt idx="0">
                  <c:v>ago1-27</c:v>
                </c:pt>
                <c:pt idx="1">
                  <c:v>wt</c:v>
                </c:pt>
                <c:pt idx="2">
                  <c:v>line16</c:v>
                </c:pt>
                <c:pt idx="3">
                  <c:v>line19</c:v>
                </c:pt>
                <c:pt idx="4">
                  <c:v>line21</c:v>
                </c:pt>
              </c:strCache>
            </c:strRef>
          </c:cat>
          <c:val>
            <c:numRef>
              <c:f>柱形图!$I$5:$I$9</c:f>
              <c:numCache>
                <c:formatCode>General</c:formatCode>
                <c:ptCount val="5"/>
                <c:pt idx="0">
                  <c:v>3.74885733343242</c:v>
                </c:pt>
                <c:pt idx="1">
                  <c:v>1.0003613668307352</c:v>
                </c:pt>
                <c:pt idx="2">
                  <c:v>2.7947788841595815</c:v>
                </c:pt>
                <c:pt idx="3">
                  <c:v>3.1607908858031002</c:v>
                </c:pt>
                <c:pt idx="4">
                  <c:v>3.1094860689387311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536512"/>
        <c:axId val="121545088"/>
      </c:barChart>
      <c:catAx>
        <c:axId val="121536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900" b="0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zh-CN"/>
          </a:p>
        </c:txPr>
        <c:crossAx val="12154508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2154508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altLang="en-US" sz="900" b="0"/>
                  <a:t>Relative</a:t>
                </a:r>
                <a:r>
                  <a:rPr lang="en-US" altLang="en-US" sz="900" b="0" baseline="0"/>
                  <a:t> </a:t>
                </a:r>
                <a:r>
                  <a:rPr lang="en-US" altLang="en-US" sz="900" b="0" i="1"/>
                  <a:t>AtAGO1</a:t>
                </a:r>
                <a:r>
                  <a:rPr lang="en-US" altLang="en-US" sz="900" b="0"/>
                  <a:t> mRNA</a:t>
                </a:r>
                <a:r>
                  <a:rPr lang="en-US" altLang="en-US" sz="900" b="0" baseline="0"/>
                  <a:t> </a:t>
                </a:r>
                <a:r>
                  <a:rPr lang="en-US" altLang="en-US" sz="900" b="0"/>
                  <a:t>expression</a:t>
                </a:r>
              </a:p>
            </c:rich>
          </c:tx>
          <c:layout>
            <c:manualLayout>
              <c:xMode val="edge"/>
              <c:yMode val="edge"/>
              <c:x val="4.7705427366307958E-2"/>
              <c:y val="0.16011648802730949"/>
            </c:manualLayout>
          </c:layout>
          <c:overlay val="0"/>
          <c:spPr>
            <a:noFill/>
            <a:ln w="25400">
              <a:noFill/>
            </a:ln>
          </c:spPr>
        </c:title>
        <c:numFmt formatCode="#,##0.0_);[Red]\(#,##0.0\)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zh-CN"/>
          </a:p>
        </c:txPr>
        <c:crossAx val="1215365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times new romes"/>
          <a:ea typeface="times new romes"/>
          <a:cs typeface="times new romes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1DB2D-1BD2-4057-A222-F404F54A60AB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7FEA2-D4CE-4D8A-8B58-028708F186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08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E950C-B63A-43EF-B37F-66BEDBA9650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95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173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232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703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773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31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096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45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21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827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57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171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2D773-51E1-4E5E-A345-52FD007A3ABE}" type="datetimeFigureOut">
              <a:rPr lang="zh-CN" altLang="en-US" smtClean="0"/>
              <a:t>2016/1/29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8BF90-A517-44F7-B5E3-D385D6589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304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154946"/>
              </p:ext>
            </p:extLst>
          </p:nvPr>
        </p:nvGraphicFramePr>
        <p:xfrm>
          <a:off x="1484784" y="1400445"/>
          <a:ext cx="3132348" cy="3226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矩形 6"/>
          <p:cNvSpPr/>
          <p:nvPr/>
        </p:nvSpPr>
        <p:spPr>
          <a:xfrm>
            <a:off x="0" y="4920"/>
            <a:ext cx="3590429" cy="386805"/>
          </a:xfrm>
          <a:prstGeom prst="rect">
            <a:avLst/>
          </a:prstGeom>
        </p:spPr>
        <p:txBody>
          <a:bodyPr wrap="square" lIns="78263" tIns="39132" rIns="78263" bIns="39132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b="1" dirty="0" err="1">
                <a:latin typeface="Arial" pitchFamily="34" charset="0"/>
                <a:cs typeface="Arial" pitchFamily="34" charset="0"/>
              </a:rPr>
              <a:t>Xu</a:t>
            </a:r>
            <a:r>
              <a:rPr lang="en-US" altLang="zh-CN" sz="1000" b="1" dirty="0">
                <a:latin typeface="Arial" pitchFamily="34" charset="0"/>
                <a:cs typeface="Arial" pitchFamily="34" charset="0"/>
              </a:rPr>
              <a:t> D., Yang H. , </a:t>
            </a:r>
            <a:r>
              <a:rPr lang="en-US" altLang="zh-CN" sz="1000" b="1" dirty="0" err="1">
                <a:latin typeface="Arial" pitchFamily="34" charset="0"/>
                <a:cs typeface="Arial" pitchFamily="34" charset="0"/>
              </a:rPr>
              <a:t>Zou</a:t>
            </a:r>
            <a:r>
              <a:rPr lang="en-US" altLang="zh-CN" sz="1000" b="1" dirty="0">
                <a:latin typeface="Arial" pitchFamily="34" charset="0"/>
                <a:cs typeface="Arial" pitchFamily="34" charset="0"/>
              </a:rPr>
              <a:t> C., Li W-X, </a:t>
            </a:r>
            <a:r>
              <a:rPr lang="en-US" altLang="zh-CN" sz="1000" b="1" dirty="0" err="1">
                <a:latin typeface="Arial" pitchFamily="34" charset="0"/>
                <a:cs typeface="Arial" pitchFamily="34" charset="0"/>
              </a:rPr>
              <a:t>Xu</a:t>
            </a:r>
            <a:r>
              <a:rPr lang="en-US" altLang="zh-CN" sz="1000" b="1" dirty="0">
                <a:latin typeface="Arial" pitchFamily="34" charset="0"/>
                <a:cs typeface="Arial" pitchFamily="34" charset="0"/>
              </a:rPr>
              <a:t> Y., and </a:t>
            </a:r>
            <a:r>
              <a:rPr lang="en-US" altLang="zh-CN" sz="1000" b="1" dirty="0" err="1">
                <a:latin typeface="Arial" pitchFamily="34" charset="0"/>
                <a:cs typeface="Arial" pitchFamily="34" charset="0"/>
              </a:rPr>
              <a:t>Xie</a:t>
            </a:r>
            <a:r>
              <a:rPr lang="en-US" altLang="zh-CN" sz="1000" b="1" dirty="0">
                <a:latin typeface="Arial" pitchFamily="34" charset="0"/>
                <a:cs typeface="Arial" pitchFamily="34" charset="0"/>
              </a:rPr>
              <a:t> C.  </a:t>
            </a:r>
          </a:p>
          <a:p>
            <a:pPr algn="ctr"/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Supplementary Figure </a:t>
            </a:r>
            <a:r>
              <a:rPr lang="en-US" altLang="zh-CN" sz="1000" b="1" dirty="0">
                <a:latin typeface="Arial" pitchFamily="34" charset="0"/>
                <a:cs typeface="Arial" pitchFamily="34" charset="0"/>
              </a:rPr>
              <a:t>S1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2736" y="4953001"/>
            <a:ext cx="4455114" cy="848470"/>
          </a:xfrm>
          <a:prstGeom prst="rect">
            <a:avLst/>
          </a:prstGeom>
        </p:spPr>
        <p:txBody>
          <a:bodyPr wrap="square" lIns="78263" tIns="39132" rIns="78263" bIns="39132">
            <a:spAutoFit/>
          </a:bodyPr>
          <a:lstStyle/>
          <a:p>
            <a:r>
              <a:rPr lang="en-US" altLang="zh-CN" sz="1000" b="1" dirty="0">
                <a:latin typeface="Times New Roman" pitchFamily="18" charset="0"/>
                <a:cs typeface="Times New Roman" pitchFamily="18" charset="0"/>
              </a:rPr>
              <a:t>Figure S1. Relative expression levels of native </a:t>
            </a:r>
            <a:r>
              <a:rPr lang="en-US" altLang="zh-CN" sz="1000" b="1" i="1" dirty="0">
                <a:latin typeface="Times New Roman" pitchFamily="18" charset="0"/>
                <a:cs typeface="Times New Roman" pitchFamily="18" charset="0"/>
              </a:rPr>
              <a:t>AtAGO1</a:t>
            </a:r>
            <a:r>
              <a:rPr lang="en-US" altLang="zh-CN" sz="1000" b="1" dirty="0">
                <a:latin typeface="Times New Roman" pitchFamily="18" charset="0"/>
                <a:cs typeface="Times New Roman" pitchFamily="18" charset="0"/>
              </a:rPr>
              <a:t> among wild type and </a:t>
            </a:r>
            <a:r>
              <a:rPr lang="en-US" altLang="zh-CN" sz="1000" b="1" i="1" dirty="0">
                <a:latin typeface="Times New Roman" pitchFamily="18" charset="0"/>
                <a:cs typeface="Times New Roman" pitchFamily="18" charset="0"/>
              </a:rPr>
              <a:t>ZmAGO1a</a:t>
            </a:r>
            <a:r>
              <a:rPr lang="en-US" altLang="zh-CN" sz="1000" b="1" dirty="0">
                <a:latin typeface="Times New Roman" pitchFamily="18" charset="0"/>
                <a:cs typeface="Times New Roman" pitchFamily="18" charset="0"/>
              </a:rPr>
              <a:t> transformed lines.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altLang="zh-CN" sz="1000" dirty="0" err="1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: wild type Arabidopsis thaliana (L.) Colombia (Col-0); </a:t>
            </a:r>
            <a:r>
              <a:rPr lang="en-US" altLang="zh-CN" sz="1000" i="1" dirty="0">
                <a:latin typeface="Times New Roman" pitchFamily="18" charset="0"/>
                <a:cs typeface="Times New Roman" pitchFamily="18" charset="0"/>
              </a:rPr>
              <a:t>ago1-27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: Arabidopsis thaliana (L.) </a:t>
            </a:r>
            <a:r>
              <a:rPr lang="en-US" altLang="zh-CN" sz="1000" i="1" dirty="0">
                <a:latin typeface="Times New Roman" pitchFamily="18" charset="0"/>
                <a:cs typeface="Times New Roman" pitchFamily="18" charset="0"/>
              </a:rPr>
              <a:t>ago1-27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 mutant in the Col-0 background; line 16, 19, and 21: three independent </a:t>
            </a:r>
            <a:r>
              <a:rPr lang="en-US" altLang="zh-CN" sz="1000" i="1" dirty="0">
                <a:latin typeface="Times New Roman" pitchFamily="18" charset="0"/>
                <a:cs typeface="Times New Roman" pitchFamily="18" charset="0"/>
              </a:rPr>
              <a:t>ago1-27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 lines transformed with </a:t>
            </a:r>
            <a:r>
              <a:rPr lang="en-US" altLang="zh-CN" sz="1000" i="1" dirty="0">
                <a:latin typeface="Times New Roman" pitchFamily="18" charset="0"/>
                <a:cs typeface="Times New Roman" pitchFamily="18" charset="0"/>
              </a:rPr>
              <a:t>35S::ZmAGO1a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zh-CN" altLang="zh-CN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174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90</Words>
  <Application>Microsoft Office PowerPoint</Application>
  <PresentationFormat>A4 纸张(210x297 毫米)</PresentationFormat>
  <Paragraphs>6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lastModifiedBy>hp</cp:lastModifiedBy>
  <cp:revision>4</cp:revision>
  <dcterms:created xsi:type="dcterms:W3CDTF">2016-01-29T02:27:54Z</dcterms:created>
  <dcterms:modified xsi:type="dcterms:W3CDTF">2016-01-29T02:34:47Z</dcterms:modified>
</cp:coreProperties>
</file>