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57" d="100"/>
          <a:sy n="57" d="100"/>
        </p:scale>
        <p:origin x="-2376" y="-1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Back%20Up%20Shelby:Users:montagues:Documents:Baker%20Lab:MB%20Mini-Olympiad:MBScreen_wtcontrols_20May2015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oleObject" Target="Back%20Up%20Shelby:Users:montagues:Documents:Baker%20Lab:MB%20Mini-Olympiad:MBScreen_wtcontrols_20May201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All!$G$1</c:f>
              <c:strCache>
                <c:ptCount val="1"/>
                <c:pt idx="0">
                  <c:v>CIbegin</c:v>
                </c:pt>
              </c:strCache>
            </c:strRef>
          </c:tx>
          <c:spPr>
            <a:solidFill>
              <a:srgbClr val="FF0000"/>
            </a:solidFill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All!$K$2:$K$4</c:f>
                <c:numCache>
                  <c:formatCode>General</c:formatCode>
                  <c:ptCount val="3"/>
                  <c:pt idx="0">
                    <c:v>0.10950321621924</c:v>
                  </c:pt>
                  <c:pt idx="1">
                    <c:v>0.0226563348641515</c:v>
                  </c:pt>
                  <c:pt idx="2">
                    <c:v>0.0421458657855215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All!$F$2:$F$4</c:f>
              <c:strCache>
                <c:ptCount val="3"/>
                <c:pt idx="0">
                  <c:v>CSA</c:v>
                </c:pt>
                <c:pt idx="1">
                  <c:v>CSMH</c:v>
                </c:pt>
                <c:pt idx="2">
                  <c:v>DL</c:v>
                </c:pt>
              </c:strCache>
            </c:strRef>
          </c:cat>
          <c:val>
            <c:numRef>
              <c:f>All!$G$2:$G$4</c:f>
              <c:numCache>
                <c:formatCode>General</c:formatCode>
                <c:ptCount val="3"/>
                <c:pt idx="0">
                  <c:v>0.346518333333333</c:v>
                </c:pt>
                <c:pt idx="1">
                  <c:v>0.24381880952381</c:v>
                </c:pt>
                <c:pt idx="2">
                  <c:v>0.598351393034826</c:v>
                </c:pt>
              </c:numCache>
            </c:numRef>
          </c:val>
        </c:ser>
        <c:ser>
          <c:idx val="1"/>
          <c:order val="1"/>
          <c:tx>
            <c:strRef>
              <c:f>All!$H$1</c:f>
              <c:strCache>
                <c:ptCount val="1"/>
                <c:pt idx="0">
                  <c:v>CIend</c:v>
                </c:pt>
              </c:strCache>
            </c:strRef>
          </c:tx>
          <c:spPr>
            <a:solidFill>
              <a:srgbClr val="0000FF"/>
            </a:solidFill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All!$L$2:$L$4</c:f>
                <c:numCache>
                  <c:formatCode>General</c:formatCode>
                  <c:ptCount val="3"/>
                  <c:pt idx="0">
                    <c:v>0.031471811922503</c:v>
                  </c:pt>
                  <c:pt idx="1">
                    <c:v>0.018508808085153</c:v>
                  </c:pt>
                  <c:pt idx="2">
                    <c:v>0.0441977616564088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All!$F$2:$F$4</c:f>
              <c:strCache>
                <c:ptCount val="3"/>
                <c:pt idx="0">
                  <c:v>CSA</c:v>
                </c:pt>
                <c:pt idx="1">
                  <c:v>CSMH</c:v>
                </c:pt>
                <c:pt idx="2">
                  <c:v>DL</c:v>
                </c:pt>
              </c:strCache>
            </c:strRef>
          </c:cat>
          <c:val>
            <c:numRef>
              <c:f>All!$H$2:$H$4</c:f>
              <c:numCache>
                <c:formatCode>General</c:formatCode>
                <c:ptCount val="3"/>
                <c:pt idx="0">
                  <c:v>0.0600919230769231</c:v>
                </c:pt>
                <c:pt idx="1">
                  <c:v>0.090639387755102</c:v>
                </c:pt>
                <c:pt idx="2">
                  <c:v>0.36325447761194</c:v>
                </c:pt>
              </c:numCache>
            </c:numRef>
          </c:val>
        </c:ser>
        <c:ser>
          <c:idx val="2"/>
          <c:order val="2"/>
          <c:tx>
            <c:strRef>
              <c:f>All!$I$1</c:f>
              <c:strCache>
                <c:ptCount val="1"/>
                <c:pt idx="0">
                  <c:v>CItest</c:v>
                </c:pt>
              </c:strCache>
            </c:strRef>
          </c:tx>
          <c:spPr>
            <a:solidFill>
              <a:srgbClr val="FFFF00"/>
            </a:solidFill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All!$M$2:$M$4</c:f>
                <c:numCache>
                  <c:formatCode>General</c:formatCode>
                  <c:ptCount val="3"/>
                  <c:pt idx="0">
                    <c:v>0.0481978241758882</c:v>
                  </c:pt>
                  <c:pt idx="1">
                    <c:v>0.0472144875493984</c:v>
                  </c:pt>
                  <c:pt idx="2">
                    <c:v>0.0438949546353901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All!$F$2:$F$4</c:f>
              <c:strCache>
                <c:ptCount val="3"/>
                <c:pt idx="0">
                  <c:v>CSA</c:v>
                </c:pt>
                <c:pt idx="1">
                  <c:v>CSMH</c:v>
                </c:pt>
                <c:pt idx="2">
                  <c:v>DL</c:v>
                </c:pt>
              </c:strCache>
            </c:strRef>
          </c:cat>
          <c:val>
            <c:numRef>
              <c:f>All!$I$2:$I$4</c:f>
              <c:numCache>
                <c:formatCode>General</c:formatCode>
                <c:ptCount val="3"/>
                <c:pt idx="0">
                  <c:v>0.186553974358974</c:v>
                </c:pt>
                <c:pt idx="1">
                  <c:v>0.319019081632653</c:v>
                </c:pt>
                <c:pt idx="2">
                  <c:v>0.41447855721393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37095672"/>
        <c:axId val="2137482296"/>
      </c:barChart>
      <c:catAx>
        <c:axId val="2137095672"/>
        <c:scaling>
          <c:orientation val="minMax"/>
        </c:scaling>
        <c:delete val="0"/>
        <c:axPos val="b"/>
        <c:majorTickMark val="out"/>
        <c:minorTickMark val="none"/>
        <c:tickLblPos val="nextTo"/>
        <c:crossAx val="2137482296"/>
        <c:crosses val="autoZero"/>
        <c:auto val="1"/>
        <c:lblAlgn val="ctr"/>
        <c:lblOffset val="100"/>
        <c:noMultiLvlLbl val="0"/>
      </c:catAx>
      <c:valAx>
        <c:axId val="213748229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courtship index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13709567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>
          <a:latin typeface="Arial"/>
          <a:cs typeface="Arial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All!$G$14</c:f>
              <c:strCache>
                <c:ptCount val="1"/>
                <c:pt idx="0">
                  <c:v>LI</c:v>
                </c:pt>
              </c:strCache>
            </c:strRef>
          </c:tx>
          <c:spPr>
            <a:solidFill>
              <a:srgbClr val="660066"/>
            </a:solidFill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All!$J$15:$J$17</c:f>
                <c:numCache>
                  <c:formatCode>General</c:formatCode>
                  <c:ptCount val="3"/>
                  <c:pt idx="0">
                    <c:v>0.0956437451807246</c:v>
                  </c:pt>
                  <c:pt idx="1">
                    <c:v>0.0224542557685109</c:v>
                  </c:pt>
                  <c:pt idx="2">
                    <c:v>0.0452290175800966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All!$F$15:$F$17</c:f>
              <c:strCache>
                <c:ptCount val="3"/>
                <c:pt idx="0">
                  <c:v>CSA</c:v>
                </c:pt>
                <c:pt idx="1">
                  <c:v>CSMH</c:v>
                </c:pt>
                <c:pt idx="2">
                  <c:v>DL</c:v>
                </c:pt>
              </c:strCache>
            </c:strRef>
          </c:cat>
          <c:val>
            <c:numRef>
              <c:f>All!$G$15:$G$17</c:f>
              <c:numCache>
                <c:formatCode>General</c:formatCode>
                <c:ptCount val="3"/>
                <c:pt idx="0">
                  <c:v>0.28642641025641</c:v>
                </c:pt>
                <c:pt idx="1">
                  <c:v>0.153179421768707</c:v>
                </c:pt>
                <c:pt idx="2">
                  <c:v>0.235096915422886</c:v>
                </c:pt>
              </c:numCache>
            </c:numRef>
          </c:val>
        </c:ser>
        <c:ser>
          <c:idx val="1"/>
          <c:order val="1"/>
          <c:tx>
            <c:strRef>
              <c:f>All!$H$14</c:f>
              <c:strCache>
                <c:ptCount val="1"/>
                <c:pt idx="0">
                  <c:v>MI</c:v>
                </c:pt>
              </c:strCache>
            </c:strRef>
          </c:tx>
          <c:spPr>
            <a:solidFill>
              <a:srgbClr val="008000"/>
            </a:solidFill>
            <a:effectLst/>
          </c:spPr>
          <c:invertIfNegative val="0"/>
          <c:errBars>
            <c:errBarType val="minus"/>
            <c:errValType val="cust"/>
            <c:noEndCap val="0"/>
            <c:plus>
              <c:numLit>
                <c:formatCode>General</c:formatCode>
                <c:ptCount val="1"/>
                <c:pt idx="0">
                  <c:v>1.0</c:v>
                </c:pt>
              </c:numLit>
            </c:plus>
            <c:minus>
              <c:numRef>
                <c:f>All!$K$15:$K$17</c:f>
                <c:numCache>
                  <c:formatCode>General</c:formatCode>
                  <c:ptCount val="3"/>
                  <c:pt idx="0">
                    <c:v>0.0535447875096159</c:v>
                  </c:pt>
                  <c:pt idx="1">
                    <c:v>0.0497326463150182</c:v>
                  </c:pt>
                  <c:pt idx="2">
                    <c:v>0.0539010716788279</c:v>
                  </c:pt>
                </c:numCache>
              </c:numRef>
            </c:minus>
          </c:errBars>
          <c:cat>
            <c:strRef>
              <c:f>All!$F$15:$F$17</c:f>
              <c:strCache>
                <c:ptCount val="3"/>
                <c:pt idx="0">
                  <c:v>CSA</c:v>
                </c:pt>
                <c:pt idx="1">
                  <c:v>CSMH</c:v>
                </c:pt>
                <c:pt idx="2">
                  <c:v>DL</c:v>
                </c:pt>
              </c:strCache>
            </c:strRef>
          </c:cat>
          <c:val>
            <c:numRef>
              <c:f>All!$H$15:$H$17</c:f>
              <c:numCache>
                <c:formatCode>General</c:formatCode>
                <c:ptCount val="3"/>
                <c:pt idx="0">
                  <c:v>-0.126462051282051</c:v>
                </c:pt>
                <c:pt idx="1">
                  <c:v>-0.228379693877551</c:v>
                </c:pt>
                <c:pt idx="2">
                  <c:v>-0.0512240796019901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28747480"/>
        <c:axId val="-2128723656"/>
      </c:barChart>
      <c:catAx>
        <c:axId val="-2128747480"/>
        <c:scaling>
          <c:orientation val="minMax"/>
        </c:scaling>
        <c:delete val="0"/>
        <c:axPos val="b"/>
        <c:majorTickMark val="out"/>
        <c:minorTickMark val="none"/>
        <c:tickLblPos val="low"/>
        <c:crossAx val="-2128723656"/>
        <c:crosses val="autoZero"/>
        <c:auto val="1"/>
        <c:lblAlgn val="ctr"/>
        <c:lblOffset val="100"/>
        <c:noMultiLvlLbl val="0"/>
      </c:catAx>
      <c:valAx>
        <c:axId val="-212872365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subtracted CIs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2874748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>
          <a:latin typeface="Arial"/>
          <a:cs typeface="Arial"/>
        </a:defRPr>
      </a:pPr>
      <a:endParaRPr lang="en-US"/>
    </a:p>
  </c:tx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51F4D-AEE8-1B44-832D-DDF9F9F8A3F0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EFC3-3BCB-4B41-A01C-84321EC9B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454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51F4D-AEE8-1B44-832D-DDF9F9F8A3F0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EFC3-3BCB-4B41-A01C-84321EC9B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987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6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51F4D-AEE8-1B44-832D-DDF9F9F8A3F0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EFC3-3BCB-4B41-A01C-84321EC9B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382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51F4D-AEE8-1B44-832D-DDF9F9F8A3F0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EFC3-3BCB-4B41-A01C-84321EC9B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163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51F4D-AEE8-1B44-832D-DDF9F9F8A3F0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EFC3-3BCB-4B41-A01C-84321EC9B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592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51F4D-AEE8-1B44-832D-DDF9F9F8A3F0}" type="datetimeFigureOut">
              <a:rPr lang="en-US" smtClean="0"/>
              <a:t>9/29/16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EFC3-3BCB-4B41-A01C-84321EC9B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255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51F4D-AEE8-1B44-832D-DDF9F9F8A3F0}" type="datetimeFigureOut">
              <a:rPr lang="en-US" smtClean="0"/>
              <a:t>9/29/16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EFC3-3BCB-4B41-A01C-84321EC9B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01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51F4D-AEE8-1B44-832D-DDF9F9F8A3F0}" type="datetimeFigureOut">
              <a:rPr lang="en-US" smtClean="0"/>
              <a:t>9/29/16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EFC3-3BCB-4B41-A01C-84321EC9B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626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51F4D-AEE8-1B44-832D-DDF9F9F8A3F0}" type="datetimeFigureOut">
              <a:rPr lang="en-US" smtClean="0"/>
              <a:t>9/29/16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EFC3-3BCB-4B41-A01C-84321EC9B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659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51F4D-AEE8-1B44-832D-DDF9F9F8A3F0}" type="datetimeFigureOut">
              <a:rPr lang="en-US" smtClean="0"/>
              <a:t>9/29/16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EFC3-3BCB-4B41-A01C-84321EC9B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107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51F4D-AEE8-1B44-832D-DDF9F9F8A3F0}" type="datetimeFigureOut">
              <a:rPr lang="en-US" smtClean="0"/>
              <a:t>9/29/16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AAEFC3-3BCB-4B41-A01C-84321EC9B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538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B51F4D-AEE8-1B44-832D-DDF9F9F8A3F0}" type="datetimeFigureOut">
              <a:rPr lang="en-US" smtClean="0"/>
              <a:t>9/29/16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AAEFC3-3BCB-4B41-A01C-84321EC9B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651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2622" y="221651"/>
            <a:ext cx="1185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Figure S1</a:t>
            </a:r>
            <a:endParaRPr lang="en-US" dirty="0">
              <a:latin typeface="Arial"/>
              <a:cs typeface="Arial"/>
            </a:endParaRPr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7295539"/>
              </p:ext>
            </p:extLst>
          </p:nvPr>
        </p:nvGraphicFramePr>
        <p:xfrm>
          <a:off x="923082" y="854745"/>
          <a:ext cx="5027713" cy="25691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932510"/>
              </p:ext>
            </p:extLst>
          </p:nvPr>
        </p:nvGraphicFramePr>
        <p:xfrm>
          <a:off x="923082" y="3644293"/>
          <a:ext cx="5027713" cy="263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33704" y="3957530"/>
            <a:ext cx="26618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>
                <a:latin typeface="Arial"/>
                <a:cs typeface="Arial"/>
              </a:rPr>
              <a:t>**</a:t>
            </a:r>
            <a:endParaRPr lang="en-US" sz="600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71676" y="5400846"/>
            <a:ext cx="26618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>
                <a:latin typeface="Arial"/>
                <a:cs typeface="Arial"/>
              </a:rPr>
              <a:t>*</a:t>
            </a:r>
            <a:endParaRPr lang="en-US" sz="600" dirty="0"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75407" y="4435282"/>
            <a:ext cx="42563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>
                <a:latin typeface="Arial"/>
                <a:cs typeface="Arial"/>
              </a:rPr>
              <a:t>****</a:t>
            </a:r>
            <a:endParaRPr lang="en-US" sz="600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6443" y="5631195"/>
            <a:ext cx="42563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>
                <a:latin typeface="Arial"/>
                <a:cs typeface="Arial"/>
              </a:rPr>
              <a:t>***</a:t>
            </a:r>
            <a:endParaRPr lang="en-US" sz="600" dirty="0"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08921" y="4203982"/>
            <a:ext cx="42563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>
                <a:latin typeface="Arial"/>
                <a:cs typeface="Arial"/>
              </a:rPr>
              <a:t>****</a:t>
            </a:r>
            <a:endParaRPr lang="en-US" sz="600" dirty="0"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8527" y="770784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28528" y="3617051"/>
            <a:ext cx="33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B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323594" y="2007578"/>
            <a:ext cx="114409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CI</a:t>
            </a:r>
            <a:r>
              <a:rPr lang="en-US" sz="1200" baseline="-25000" dirty="0" smtClean="0">
                <a:latin typeface="Arial"/>
                <a:cs typeface="Arial"/>
              </a:rPr>
              <a:t>end</a:t>
            </a:r>
            <a:endParaRPr lang="en-US" sz="1200" baseline="-25000" dirty="0"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23594" y="2247449"/>
            <a:ext cx="114409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CI</a:t>
            </a:r>
            <a:r>
              <a:rPr lang="en-US" sz="1200" baseline="-25000" dirty="0" smtClean="0">
                <a:latin typeface="Arial"/>
                <a:cs typeface="Arial"/>
              </a:rPr>
              <a:t>test</a:t>
            </a:r>
            <a:endParaRPr lang="en-US" sz="1200" baseline="-25000" dirty="0">
              <a:latin typeface="Arial"/>
              <a:cs typeface="Arial"/>
            </a:endParaRPr>
          </a:p>
        </p:txBody>
      </p:sp>
      <p:sp>
        <p:nvSpPr>
          <p:cNvPr id="16" name="Right Bracket 15"/>
          <p:cNvSpPr/>
          <p:nvPr/>
        </p:nvSpPr>
        <p:spPr>
          <a:xfrm>
            <a:off x="1997208" y="1547088"/>
            <a:ext cx="45720" cy="228600"/>
          </a:xfrm>
          <a:prstGeom prst="rightBracket">
            <a:avLst/>
          </a:prstGeom>
          <a:noFill/>
          <a:ln w="12700">
            <a:solidFill>
              <a:schemeClr val="tx1"/>
            </a:solidFill>
          </a:ln>
          <a:effectLst/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17" name="Right Bracket 16"/>
          <p:cNvSpPr/>
          <p:nvPr/>
        </p:nvSpPr>
        <p:spPr>
          <a:xfrm>
            <a:off x="2276223" y="2210367"/>
            <a:ext cx="45720" cy="228600"/>
          </a:xfrm>
          <a:prstGeom prst="rightBracket">
            <a:avLst/>
          </a:prstGeom>
          <a:noFill/>
          <a:ln w="12700">
            <a:solidFill>
              <a:schemeClr val="tx1"/>
            </a:solidFill>
          </a:ln>
          <a:effectLst/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18" name="Right Bracket 17"/>
          <p:cNvSpPr/>
          <p:nvPr/>
        </p:nvSpPr>
        <p:spPr>
          <a:xfrm>
            <a:off x="3148494" y="2109859"/>
            <a:ext cx="45720" cy="228600"/>
          </a:xfrm>
          <a:prstGeom prst="rightBracket">
            <a:avLst/>
          </a:prstGeom>
          <a:noFill/>
          <a:ln w="12700">
            <a:solidFill>
              <a:schemeClr val="tx1"/>
            </a:solidFill>
          </a:ln>
          <a:effectLst/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19" name="Right Bracket 18"/>
          <p:cNvSpPr/>
          <p:nvPr/>
        </p:nvSpPr>
        <p:spPr>
          <a:xfrm>
            <a:off x="3437934" y="1805409"/>
            <a:ext cx="45720" cy="228600"/>
          </a:xfrm>
          <a:prstGeom prst="rightBracket">
            <a:avLst/>
          </a:prstGeom>
          <a:noFill/>
          <a:ln w="12700">
            <a:solidFill>
              <a:schemeClr val="tx1"/>
            </a:solidFill>
          </a:ln>
          <a:effectLst/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20" name="Right Bracket 19"/>
          <p:cNvSpPr/>
          <p:nvPr/>
        </p:nvSpPr>
        <p:spPr>
          <a:xfrm>
            <a:off x="4313468" y="992679"/>
            <a:ext cx="45720" cy="228600"/>
          </a:xfrm>
          <a:prstGeom prst="rightBracket">
            <a:avLst/>
          </a:prstGeom>
          <a:noFill/>
          <a:ln w="12700">
            <a:solidFill>
              <a:schemeClr val="tx1"/>
            </a:solidFill>
          </a:ln>
          <a:effectLst/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91524" y="1500440"/>
            <a:ext cx="26618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>
                <a:latin typeface="Arial"/>
                <a:cs typeface="Arial"/>
              </a:rPr>
              <a:t>**</a:t>
            </a:r>
            <a:endParaRPr lang="en-US" sz="600" dirty="0"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171828" y="2155375"/>
            <a:ext cx="26618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>
                <a:latin typeface="Arial"/>
                <a:cs typeface="Arial"/>
              </a:rPr>
              <a:t>*</a:t>
            </a:r>
            <a:endParaRPr lang="en-US" sz="600" dirty="0">
              <a:latin typeface="Arial"/>
              <a:cs typeface="Arial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58386" y="2053768"/>
            <a:ext cx="44196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>
                <a:latin typeface="Arial"/>
                <a:cs typeface="Arial"/>
              </a:rPr>
              <a:t>****</a:t>
            </a:r>
            <a:endParaRPr lang="en-US" sz="600" dirty="0">
              <a:latin typeface="Arial"/>
              <a:cs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238690" y="1749318"/>
            <a:ext cx="44196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>
                <a:latin typeface="Arial"/>
                <a:cs typeface="Arial"/>
              </a:rPr>
              <a:t>***</a:t>
            </a:r>
            <a:endParaRPr lang="en-US" sz="600" dirty="0">
              <a:latin typeface="Arial"/>
              <a:cs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115344" y="946994"/>
            <a:ext cx="44196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 smtClean="0">
                <a:latin typeface="Arial"/>
                <a:cs typeface="Arial"/>
              </a:rPr>
              <a:t>****</a:t>
            </a:r>
            <a:endParaRPr lang="en-US" sz="600" dirty="0"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23594" y="1761418"/>
            <a:ext cx="114409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CI</a:t>
            </a:r>
            <a:r>
              <a:rPr lang="en-US" sz="1200" baseline="-25000" dirty="0" smtClean="0">
                <a:latin typeface="Arial"/>
                <a:cs typeface="Arial"/>
              </a:rPr>
              <a:t>begin</a:t>
            </a:r>
            <a:endParaRPr lang="en-US" sz="1200" baseline="-25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213854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39</Words>
  <Application>Microsoft Macintosh PowerPoint</Application>
  <PresentationFormat>Letter Paper (8.5x11 in)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Shelby Montague</dc:creator>
  <cp:lastModifiedBy>Shelby Montague</cp:lastModifiedBy>
  <cp:revision>1</cp:revision>
  <dcterms:created xsi:type="dcterms:W3CDTF">2016-09-29T23:20:51Z</dcterms:created>
  <dcterms:modified xsi:type="dcterms:W3CDTF">2016-09-29T23:22:55Z</dcterms:modified>
</cp:coreProperties>
</file>