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56" d="100"/>
          <a:sy n="56" d="100"/>
        </p:scale>
        <p:origin x="-2400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ack%20Up%20Shelby:Users:montagues:Documents:Baker%20Lab:MB%20Mini-Olympiad:MBScreen_Analysis_21May20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ack%20Up%20Shelby:Users:montagues:Documents:Baker%20Lab:MB%20Mini-Olympiad:MBScreen_Analysis_21May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829586096149"/>
          <c:y val="0.0596598772690447"/>
          <c:w val="0.856511261926726"/>
          <c:h val="0.727759802323808"/>
        </c:manualLayout>
      </c:layout>
      <c:barChart>
        <c:barDir val="col"/>
        <c:grouping val="clustered"/>
        <c:varyColors val="0"/>
        <c:ser>
          <c:idx val="0"/>
          <c:order val="0"/>
          <c:tx>
            <c:v>CIbegin</c:v>
          </c:tx>
          <c:spPr>
            <a:solidFill>
              <a:srgbClr val="FF0000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NewSort_20May15!$K$18:$K$33</c:f>
                <c:numCache>
                  <c:formatCode>General</c:formatCode>
                  <c:ptCount val="16"/>
                  <c:pt idx="0">
                    <c:v>0.0492007839373644</c:v>
                  </c:pt>
                  <c:pt idx="1">
                    <c:v>0.066283347812078</c:v>
                  </c:pt>
                  <c:pt idx="2">
                    <c:v>0.036064788098582</c:v>
                  </c:pt>
                  <c:pt idx="3">
                    <c:v>0.0659039911263612</c:v>
                  </c:pt>
                  <c:pt idx="4">
                    <c:v>0.0500929036080078</c:v>
                  </c:pt>
                  <c:pt idx="5">
                    <c:v>0.0749356623992511</c:v>
                  </c:pt>
                  <c:pt idx="6">
                    <c:v>0.0699083816351037</c:v>
                  </c:pt>
                  <c:pt idx="7">
                    <c:v>0.0534389760482303</c:v>
                  </c:pt>
                  <c:pt idx="8">
                    <c:v>0.0454453174896441</c:v>
                  </c:pt>
                  <c:pt idx="9">
                    <c:v>0.0409590369899748</c:v>
                  </c:pt>
                  <c:pt idx="10">
                    <c:v>0.0522161339332264</c:v>
                  </c:pt>
                  <c:pt idx="11">
                    <c:v>0.067119009008618</c:v>
                  </c:pt>
                  <c:pt idx="12">
                    <c:v>0.0557701364080141</c:v>
                  </c:pt>
                  <c:pt idx="13">
                    <c:v>0.0596022967962957</c:v>
                  </c:pt>
                  <c:pt idx="14">
                    <c:v>0.0424347440918891</c:v>
                  </c:pt>
                  <c:pt idx="15">
                    <c:v>0.0670120345423882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NewSort_20May15!$F$18:$F$33</c:f>
              <c:strCache>
                <c:ptCount val="16"/>
                <c:pt idx="0">
                  <c:v>MB419B</c:v>
                </c:pt>
                <c:pt idx="1">
                  <c:v>MB009B</c:v>
                </c:pt>
                <c:pt idx="2">
                  <c:v>MB131B</c:v>
                </c:pt>
                <c:pt idx="3">
                  <c:v>MB371B</c:v>
                </c:pt>
                <c:pt idx="4">
                  <c:v>MB008B</c:v>
                </c:pt>
                <c:pt idx="5">
                  <c:v>MB185B</c:v>
                </c:pt>
                <c:pt idx="6">
                  <c:v>MB477B</c:v>
                </c:pt>
                <c:pt idx="7">
                  <c:v>MB005B</c:v>
                </c:pt>
                <c:pt idx="8">
                  <c:v>MB461B</c:v>
                </c:pt>
                <c:pt idx="9">
                  <c:v>MB463B</c:v>
                </c:pt>
                <c:pt idx="10">
                  <c:v>MB370B</c:v>
                </c:pt>
                <c:pt idx="11">
                  <c:v>MB418B</c:v>
                </c:pt>
                <c:pt idx="12">
                  <c:v>MB010B</c:v>
                </c:pt>
                <c:pt idx="13">
                  <c:v>MB152B</c:v>
                </c:pt>
                <c:pt idx="14">
                  <c:v>MB364B</c:v>
                </c:pt>
                <c:pt idx="15">
                  <c:v>MB417B</c:v>
                </c:pt>
              </c:strCache>
            </c:strRef>
          </c:cat>
          <c:val>
            <c:numRef>
              <c:f>NewSort_20May15!$G$18:$G$33</c:f>
              <c:numCache>
                <c:formatCode>General</c:formatCode>
                <c:ptCount val="16"/>
                <c:pt idx="0">
                  <c:v>0.187269015</c:v>
                </c:pt>
                <c:pt idx="1">
                  <c:v>0.283524833333333</c:v>
                </c:pt>
                <c:pt idx="2">
                  <c:v>0.139953712121212</c:v>
                </c:pt>
                <c:pt idx="3">
                  <c:v>0.299699210526316</c:v>
                </c:pt>
                <c:pt idx="4">
                  <c:v>0.250168125</c:v>
                </c:pt>
                <c:pt idx="5">
                  <c:v>0.26622253968254</c:v>
                </c:pt>
                <c:pt idx="6">
                  <c:v>0.540470208333333</c:v>
                </c:pt>
                <c:pt idx="7">
                  <c:v>0.278301166666667</c:v>
                </c:pt>
                <c:pt idx="8">
                  <c:v>0.175094649122807</c:v>
                </c:pt>
                <c:pt idx="9">
                  <c:v>0.164604930555556</c:v>
                </c:pt>
                <c:pt idx="10">
                  <c:v>0.172676449275362</c:v>
                </c:pt>
                <c:pt idx="11">
                  <c:v>0.293956269825397</c:v>
                </c:pt>
                <c:pt idx="12">
                  <c:v>0.269930317460317</c:v>
                </c:pt>
                <c:pt idx="13">
                  <c:v>0.472346666666667</c:v>
                </c:pt>
                <c:pt idx="14">
                  <c:v>0.124980486111111</c:v>
                </c:pt>
                <c:pt idx="15">
                  <c:v>0.283142166666667</c:v>
                </c:pt>
              </c:numCache>
            </c:numRef>
          </c:val>
        </c:ser>
        <c:ser>
          <c:idx val="1"/>
          <c:order val="1"/>
          <c:tx>
            <c:v>CIend</c:v>
          </c:tx>
          <c:spPr>
            <a:solidFill>
              <a:srgbClr val="0000FF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NewSort_20May15!$L$18:$L$33</c:f>
                <c:numCache>
                  <c:formatCode>General</c:formatCode>
                  <c:ptCount val="16"/>
                  <c:pt idx="0">
                    <c:v>0.0396125303738979</c:v>
                  </c:pt>
                  <c:pt idx="1">
                    <c:v>0.0274016758451524</c:v>
                  </c:pt>
                  <c:pt idx="2">
                    <c:v>0.0239525086134035</c:v>
                  </c:pt>
                  <c:pt idx="3">
                    <c:v>0.0525915162881035</c:v>
                  </c:pt>
                  <c:pt idx="4">
                    <c:v>0.0194241008777088</c:v>
                  </c:pt>
                  <c:pt idx="5">
                    <c:v>0.0334498078349019</c:v>
                  </c:pt>
                  <c:pt idx="6">
                    <c:v>0.048903136545509</c:v>
                  </c:pt>
                  <c:pt idx="7">
                    <c:v>0.0305354204428455</c:v>
                  </c:pt>
                  <c:pt idx="8">
                    <c:v>0.0101282855092371</c:v>
                  </c:pt>
                  <c:pt idx="9">
                    <c:v>0.0124325209779895</c:v>
                  </c:pt>
                  <c:pt idx="10">
                    <c:v>0.00812259607743119</c:v>
                  </c:pt>
                  <c:pt idx="11">
                    <c:v>0.0443916382082955</c:v>
                  </c:pt>
                  <c:pt idx="12">
                    <c:v>0.0324883803408419</c:v>
                  </c:pt>
                  <c:pt idx="13">
                    <c:v>0.037429552758788</c:v>
                  </c:pt>
                  <c:pt idx="14">
                    <c:v>0.0124217252740059</c:v>
                  </c:pt>
                  <c:pt idx="15">
                    <c:v>0.0457512750582074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NewSort_20May15!$F$18:$F$33</c:f>
              <c:strCache>
                <c:ptCount val="16"/>
                <c:pt idx="0">
                  <c:v>MB419B</c:v>
                </c:pt>
                <c:pt idx="1">
                  <c:v>MB009B</c:v>
                </c:pt>
                <c:pt idx="2">
                  <c:v>MB131B</c:v>
                </c:pt>
                <c:pt idx="3">
                  <c:v>MB371B</c:v>
                </c:pt>
                <c:pt idx="4">
                  <c:v>MB008B</c:v>
                </c:pt>
                <c:pt idx="5">
                  <c:v>MB185B</c:v>
                </c:pt>
                <c:pt idx="6">
                  <c:v>MB477B</c:v>
                </c:pt>
                <c:pt idx="7">
                  <c:v>MB005B</c:v>
                </c:pt>
                <c:pt idx="8">
                  <c:v>MB461B</c:v>
                </c:pt>
                <c:pt idx="9">
                  <c:v>MB463B</c:v>
                </c:pt>
                <c:pt idx="10">
                  <c:v>MB370B</c:v>
                </c:pt>
                <c:pt idx="11">
                  <c:v>MB418B</c:v>
                </c:pt>
                <c:pt idx="12">
                  <c:v>MB010B</c:v>
                </c:pt>
                <c:pt idx="13">
                  <c:v>MB152B</c:v>
                </c:pt>
                <c:pt idx="14">
                  <c:v>MB364B</c:v>
                </c:pt>
                <c:pt idx="15">
                  <c:v>MB417B</c:v>
                </c:pt>
              </c:strCache>
            </c:strRef>
          </c:cat>
          <c:val>
            <c:numRef>
              <c:f>NewSort_20May15!$H$18:$H$33</c:f>
              <c:numCache>
                <c:formatCode>General</c:formatCode>
                <c:ptCount val="16"/>
                <c:pt idx="0">
                  <c:v>0.094290758</c:v>
                </c:pt>
                <c:pt idx="1">
                  <c:v>0.04727</c:v>
                </c:pt>
                <c:pt idx="2">
                  <c:v>0.0407676515151515</c:v>
                </c:pt>
                <c:pt idx="3">
                  <c:v>0.171301403508772</c:v>
                </c:pt>
                <c:pt idx="4">
                  <c:v>0.0505366666666667</c:v>
                </c:pt>
                <c:pt idx="5">
                  <c:v>0.0420296031746032</c:v>
                </c:pt>
                <c:pt idx="6">
                  <c:v>0.227020972222222</c:v>
                </c:pt>
                <c:pt idx="7">
                  <c:v>0.0464451666666667</c:v>
                </c:pt>
                <c:pt idx="8">
                  <c:v>0.0168932456140351</c:v>
                </c:pt>
                <c:pt idx="9">
                  <c:v>0.0292729861111111</c:v>
                </c:pt>
                <c:pt idx="10">
                  <c:v>0.0240026811594203</c:v>
                </c:pt>
                <c:pt idx="11">
                  <c:v>0.0867970634920635</c:v>
                </c:pt>
                <c:pt idx="12">
                  <c:v>0.0577021428571428</c:v>
                </c:pt>
                <c:pt idx="13">
                  <c:v>0.102206388888889</c:v>
                </c:pt>
                <c:pt idx="14">
                  <c:v>0.0230486111111111</c:v>
                </c:pt>
                <c:pt idx="15">
                  <c:v>0.0793808333333333</c:v>
                </c:pt>
              </c:numCache>
            </c:numRef>
          </c:val>
        </c:ser>
        <c:ser>
          <c:idx val="2"/>
          <c:order val="2"/>
          <c:tx>
            <c:v>CItest</c:v>
          </c:tx>
          <c:spPr>
            <a:solidFill>
              <a:srgbClr val="FFFF00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NewSort_20May15!$M$18:$M$33</c:f>
                <c:numCache>
                  <c:formatCode>General</c:formatCode>
                  <c:ptCount val="16"/>
                  <c:pt idx="0">
                    <c:v>0.0803565544686715</c:v>
                  </c:pt>
                  <c:pt idx="1">
                    <c:v>0.0730418152033197</c:v>
                  </c:pt>
                  <c:pt idx="2">
                    <c:v>0.044558748259665</c:v>
                  </c:pt>
                  <c:pt idx="3">
                    <c:v>0.0506058980575966</c:v>
                  </c:pt>
                  <c:pt idx="4">
                    <c:v>0.0774940403618847</c:v>
                  </c:pt>
                  <c:pt idx="5">
                    <c:v>0.0637671285131754</c:v>
                  </c:pt>
                  <c:pt idx="6">
                    <c:v>0.0782469042979089</c:v>
                  </c:pt>
                  <c:pt idx="7">
                    <c:v>0.0599681433162739</c:v>
                  </c:pt>
                  <c:pt idx="8">
                    <c:v>0.0770608747150409</c:v>
                  </c:pt>
                  <c:pt idx="9">
                    <c:v>0.0360638695208601</c:v>
                  </c:pt>
                  <c:pt idx="10">
                    <c:v>0.062743824838616</c:v>
                  </c:pt>
                  <c:pt idx="11">
                    <c:v>0.0675444383170993</c:v>
                  </c:pt>
                  <c:pt idx="12">
                    <c:v>0.0473694947366639</c:v>
                  </c:pt>
                  <c:pt idx="13">
                    <c:v>0.0498174955814276</c:v>
                  </c:pt>
                  <c:pt idx="14">
                    <c:v>0.0401699427018947</c:v>
                  </c:pt>
                  <c:pt idx="15">
                    <c:v>0.0775771044787037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NewSort_20May15!$F$18:$F$33</c:f>
              <c:strCache>
                <c:ptCount val="16"/>
                <c:pt idx="0">
                  <c:v>MB419B</c:v>
                </c:pt>
                <c:pt idx="1">
                  <c:v>MB009B</c:v>
                </c:pt>
                <c:pt idx="2">
                  <c:v>MB131B</c:v>
                </c:pt>
                <c:pt idx="3">
                  <c:v>MB371B</c:v>
                </c:pt>
                <c:pt idx="4">
                  <c:v>MB008B</c:v>
                </c:pt>
                <c:pt idx="5">
                  <c:v>MB185B</c:v>
                </c:pt>
                <c:pt idx="6">
                  <c:v>MB477B</c:v>
                </c:pt>
                <c:pt idx="7">
                  <c:v>MB005B</c:v>
                </c:pt>
                <c:pt idx="8">
                  <c:v>MB461B</c:v>
                </c:pt>
                <c:pt idx="9">
                  <c:v>MB463B</c:v>
                </c:pt>
                <c:pt idx="10">
                  <c:v>MB370B</c:v>
                </c:pt>
                <c:pt idx="11">
                  <c:v>MB418B</c:v>
                </c:pt>
                <c:pt idx="12">
                  <c:v>MB010B</c:v>
                </c:pt>
                <c:pt idx="13">
                  <c:v>MB152B</c:v>
                </c:pt>
                <c:pt idx="14">
                  <c:v>MB364B</c:v>
                </c:pt>
                <c:pt idx="15">
                  <c:v>MB417B</c:v>
                </c:pt>
              </c:strCache>
            </c:strRef>
          </c:cat>
          <c:val>
            <c:numRef>
              <c:f>NewSort_20May15!$I$18:$I$33</c:f>
              <c:numCache>
                <c:formatCode>General</c:formatCode>
                <c:ptCount val="16"/>
                <c:pt idx="0">
                  <c:v>0.273102424</c:v>
                </c:pt>
                <c:pt idx="1">
                  <c:v>0.233241333333333</c:v>
                </c:pt>
                <c:pt idx="2">
                  <c:v>0.140643106060606</c:v>
                </c:pt>
                <c:pt idx="3">
                  <c:v>0.105902456140351</c:v>
                </c:pt>
                <c:pt idx="4">
                  <c:v>0.499141458333333</c:v>
                </c:pt>
                <c:pt idx="5">
                  <c:v>0.232518253968254</c:v>
                </c:pt>
                <c:pt idx="6">
                  <c:v>0.263861666666667</c:v>
                </c:pt>
                <c:pt idx="7">
                  <c:v>0.240460333333333</c:v>
                </c:pt>
                <c:pt idx="8">
                  <c:v>0.232904298245614</c:v>
                </c:pt>
                <c:pt idx="9">
                  <c:v>0.0993749305555555</c:v>
                </c:pt>
                <c:pt idx="10">
                  <c:v>0.27472652173913</c:v>
                </c:pt>
                <c:pt idx="11">
                  <c:v>0.228041587301587</c:v>
                </c:pt>
                <c:pt idx="12">
                  <c:v>0.133700079365079</c:v>
                </c:pt>
                <c:pt idx="13">
                  <c:v>0.143939791666667</c:v>
                </c:pt>
                <c:pt idx="14">
                  <c:v>0.115550069444444</c:v>
                </c:pt>
                <c:pt idx="15">
                  <c:v>0.298617833333333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03903384"/>
        <c:axId val="-2104081240"/>
      </c:barChart>
      <c:catAx>
        <c:axId val="-2103903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-2104081240"/>
        <c:crosses val="autoZero"/>
        <c:auto val="1"/>
        <c:lblAlgn val="ctr"/>
        <c:lblOffset val="100"/>
        <c:noMultiLvlLbl val="0"/>
      </c:catAx>
      <c:valAx>
        <c:axId val="-21040812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courtship index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39033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9667348507588"/>
          <c:y val="0.0542745886503859"/>
          <c:w val="0.113057142336293"/>
          <c:h val="0.2764948033392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829586096149"/>
          <c:y val="0.0596321875116257"/>
          <c:w val="0.863388030415893"/>
          <c:h val="0.720277363715529"/>
        </c:manualLayout>
      </c:layout>
      <c:barChart>
        <c:barDir val="col"/>
        <c:grouping val="clustered"/>
        <c:varyColors val="0"/>
        <c:ser>
          <c:idx val="0"/>
          <c:order val="0"/>
          <c:tx>
            <c:v>CIbegin</c:v>
          </c:tx>
          <c:spPr>
            <a:solidFill>
              <a:srgbClr val="FF0000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NewSecondaryCharts_22May15!$K$3:$K$11</c:f>
                <c:numCache>
                  <c:formatCode>General</c:formatCode>
                  <c:ptCount val="9"/>
                  <c:pt idx="0">
                    <c:v>0.0373464390828451</c:v>
                  </c:pt>
                  <c:pt idx="1">
                    <c:v>0.028816042780727</c:v>
                  </c:pt>
                  <c:pt idx="2">
                    <c:v>0.0139793289766242</c:v>
                  </c:pt>
                  <c:pt idx="4">
                    <c:v>0.0473653020028983</c:v>
                  </c:pt>
                  <c:pt idx="5">
                    <c:v>0.0328978697347704</c:v>
                  </c:pt>
                  <c:pt idx="7">
                    <c:v>0.00899352468181536</c:v>
                  </c:pt>
                  <c:pt idx="8">
                    <c:v>0.0035248638107341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NewSecondaryCharts_22May15!$F$3:$F$11</c:f>
              <c:strCache>
                <c:ptCount val="9"/>
                <c:pt idx="0">
                  <c:v>MB419B</c:v>
                </c:pt>
                <c:pt idx="1">
                  <c:v>MB607B</c:v>
                </c:pt>
                <c:pt idx="2">
                  <c:v>MB131B</c:v>
                </c:pt>
                <c:pt idx="4">
                  <c:v>MB008B</c:v>
                </c:pt>
                <c:pt idx="5">
                  <c:v>MB594B</c:v>
                </c:pt>
                <c:pt idx="7">
                  <c:v>MB005B</c:v>
                </c:pt>
                <c:pt idx="8">
                  <c:v>MB461B</c:v>
                </c:pt>
              </c:strCache>
            </c:strRef>
          </c:cat>
          <c:val>
            <c:numRef>
              <c:f>NewSecondaryCharts_22May15!$G$3:$G$11</c:f>
              <c:numCache>
                <c:formatCode>General</c:formatCode>
                <c:ptCount val="9"/>
                <c:pt idx="0">
                  <c:v>0.135799722222222</c:v>
                </c:pt>
                <c:pt idx="1">
                  <c:v>0.126613412698413</c:v>
                </c:pt>
                <c:pt idx="2">
                  <c:v>0.0379301111111111</c:v>
                </c:pt>
                <c:pt idx="4">
                  <c:v>0.47155768115942</c:v>
                </c:pt>
                <c:pt idx="5">
                  <c:v>0.103782933333333</c:v>
                </c:pt>
                <c:pt idx="7">
                  <c:v>0.0313600980392157</c:v>
                </c:pt>
                <c:pt idx="8">
                  <c:v>0.0153260714285714</c:v>
                </c:pt>
              </c:numCache>
            </c:numRef>
          </c:val>
        </c:ser>
        <c:ser>
          <c:idx val="1"/>
          <c:order val="1"/>
          <c:tx>
            <c:v>CIend</c:v>
          </c:tx>
          <c:spPr>
            <a:solidFill>
              <a:srgbClr val="0000FF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NewSecondaryCharts_22May15!$L$3:$L$11</c:f>
                <c:numCache>
                  <c:formatCode>General</c:formatCode>
                  <c:ptCount val="9"/>
                  <c:pt idx="0">
                    <c:v>0.00418082534523467</c:v>
                  </c:pt>
                  <c:pt idx="1">
                    <c:v>0.0409274649797425</c:v>
                  </c:pt>
                  <c:pt idx="2">
                    <c:v>0.0142452001074851</c:v>
                  </c:pt>
                  <c:pt idx="4">
                    <c:v>0.0257603497599505</c:v>
                  </c:pt>
                  <c:pt idx="5">
                    <c:v>0.0151593523889697</c:v>
                  </c:pt>
                  <c:pt idx="7">
                    <c:v>0.00617615687860725</c:v>
                  </c:pt>
                  <c:pt idx="8">
                    <c:v>0.00174607142857143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NewSecondaryCharts_22May15!$F$3:$F$11</c:f>
              <c:strCache>
                <c:ptCount val="9"/>
                <c:pt idx="0">
                  <c:v>MB419B</c:v>
                </c:pt>
                <c:pt idx="1">
                  <c:v>MB607B</c:v>
                </c:pt>
                <c:pt idx="2">
                  <c:v>MB131B</c:v>
                </c:pt>
                <c:pt idx="4">
                  <c:v>MB008B</c:v>
                </c:pt>
                <c:pt idx="5">
                  <c:v>MB594B</c:v>
                </c:pt>
                <c:pt idx="7">
                  <c:v>MB005B</c:v>
                </c:pt>
                <c:pt idx="8">
                  <c:v>MB461B</c:v>
                </c:pt>
              </c:strCache>
            </c:strRef>
          </c:cat>
          <c:val>
            <c:numRef>
              <c:f>NewSecondaryCharts_22May15!$H$3:$H$11</c:f>
              <c:numCache>
                <c:formatCode>General</c:formatCode>
                <c:ptCount val="9"/>
                <c:pt idx="0">
                  <c:v>0.00808194444444444</c:v>
                </c:pt>
                <c:pt idx="1">
                  <c:v>0.0980537301587301</c:v>
                </c:pt>
                <c:pt idx="2">
                  <c:v>0.0234661111111111</c:v>
                </c:pt>
                <c:pt idx="4">
                  <c:v>0.0899240942028985</c:v>
                </c:pt>
                <c:pt idx="5">
                  <c:v>0.0294458</c:v>
                </c:pt>
                <c:pt idx="7">
                  <c:v>0.00801754901960784</c:v>
                </c:pt>
                <c:pt idx="8">
                  <c:v>0.00174607142857143</c:v>
                </c:pt>
              </c:numCache>
            </c:numRef>
          </c:val>
        </c:ser>
        <c:ser>
          <c:idx val="2"/>
          <c:order val="2"/>
          <c:tx>
            <c:v>CItest</c:v>
          </c:tx>
          <c:spPr>
            <a:solidFill>
              <a:srgbClr val="FFFF00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NewSecondaryCharts_22May15!$M$3:$M$11</c:f>
                <c:numCache>
                  <c:formatCode>General</c:formatCode>
                  <c:ptCount val="9"/>
                  <c:pt idx="0">
                    <c:v>0.08324318641049</c:v>
                  </c:pt>
                  <c:pt idx="1">
                    <c:v>0.090503435742183</c:v>
                  </c:pt>
                  <c:pt idx="2">
                    <c:v>0.0793533972495116</c:v>
                  </c:pt>
                  <c:pt idx="4">
                    <c:v>0.0526328397958181</c:v>
                  </c:pt>
                  <c:pt idx="5">
                    <c:v>0.0654942922559527</c:v>
                  </c:pt>
                  <c:pt idx="7">
                    <c:v>0.0503087484976886</c:v>
                  </c:pt>
                  <c:pt idx="8">
                    <c:v>0.0715295196695949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NewSecondaryCharts_22May15!$F$3:$F$11</c:f>
              <c:strCache>
                <c:ptCount val="9"/>
                <c:pt idx="0">
                  <c:v>MB419B</c:v>
                </c:pt>
                <c:pt idx="1">
                  <c:v>MB607B</c:v>
                </c:pt>
                <c:pt idx="2">
                  <c:v>MB131B</c:v>
                </c:pt>
                <c:pt idx="4">
                  <c:v>MB008B</c:v>
                </c:pt>
                <c:pt idx="5">
                  <c:v>MB594B</c:v>
                </c:pt>
                <c:pt idx="7">
                  <c:v>MB005B</c:v>
                </c:pt>
                <c:pt idx="8">
                  <c:v>MB461B</c:v>
                </c:pt>
              </c:strCache>
            </c:strRef>
          </c:cat>
          <c:val>
            <c:numRef>
              <c:f>NewSecondaryCharts_22May15!$I$3:$I$11</c:f>
              <c:numCache>
                <c:formatCode>General</c:formatCode>
                <c:ptCount val="9"/>
                <c:pt idx="0">
                  <c:v>0.262969351851852</c:v>
                </c:pt>
                <c:pt idx="1">
                  <c:v>0.344807857142857</c:v>
                </c:pt>
                <c:pt idx="2">
                  <c:v>0.359900111111111</c:v>
                </c:pt>
                <c:pt idx="4">
                  <c:v>0.298588804347826</c:v>
                </c:pt>
                <c:pt idx="5">
                  <c:v>0.354394733333333</c:v>
                </c:pt>
                <c:pt idx="7">
                  <c:v>0.149190490196078</c:v>
                </c:pt>
                <c:pt idx="8">
                  <c:v>0.230297976190476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3798984"/>
        <c:axId val="2134515928"/>
      </c:barChart>
      <c:catAx>
        <c:axId val="2063798984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 rot="-5400000" vert="horz"/>
          <a:lstStyle/>
          <a:p>
            <a:pPr>
              <a:defRPr/>
            </a:pPr>
            <a:endParaRPr lang="en-US"/>
          </a:p>
        </c:txPr>
        <c:crossAx val="2134515928"/>
        <c:crosses val="autoZero"/>
        <c:auto val="1"/>
        <c:lblAlgn val="ctr"/>
        <c:lblOffset val="100"/>
        <c:noMultiLvlLbl val="0"/>
      </c:catAx>
      <c:valAx>
        <c:axId val="2134515928"/>
        <c:scaling>
          <c:orientation val="minMax"/>
          <c:max val="0.7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courtship index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63798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2790580018421"/>
          <c:y val="0.0590687337713584"/>
          <c:w val="0.113057142336293"/>
          <c:h val="0.27636647464692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34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11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9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331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331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7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80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08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30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6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BE928-216F-DE44-BE2E-D1211575672C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5EBD2-CDDD-4E43-AF91-49821E0AA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59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628" y="163037"/>
            <a:ext cx="118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Figure S3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1448" y="51679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9352" y="3840112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9049876"/>
              </p:ext>
            </p:extLst>
          </p:nvPr>
        </p:nvGraphicFramePr>
        <p:xfrm>
          <a:off x="747097" y="595702"/>
          <a:ext cx="5540393" cy="2767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62525" y="1552673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8" name="Right Bracket 7"/>
          <p:cNvSpPr/>
          <p:nvPr/>
        </p:nvSpPr>
        <p:spPr>
          <a:xfrm>
            <a:off x="1804115" y="1660763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9" name="Right Bracket 8"/>
          <p:cNvSpPr/>
          <p:nvPr/>
        </p:nvSpPr>
        <p:spPr>
          <a:xfrm>
            <a:off x="2098839" y="2163499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0" name="Right Bracket 9"/>
          <p:cNvSpPr/>
          <p:nvPr/>
        </p:nvSpPr>
        <p:spPr>
          <a:xfrm>
            <a:off x="2692071" y="1804461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1" name="Right Bracket 10"/>
          <p:cNvSpPr/>
          <p:nvPr/>
        </p:nvSpPr>
        <p:spPr>
          <a:xfrm>
            <a:off x="2757000" y="1003949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2" name="Right Bracket 11"/>
          <p:cNvSpPr/>
          <p:nvPr/>
        </p:nvSpPr>
        <p:spPr>
          <a:xfrm>
            <a:off x="2984965" y="1696046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3" name="Right Bracket 12"/>
          <p:cNvSpPr/>
          <p:nvPr/>
        </p:nvSpPr>
        <p:spPr>
          <a:xfrm>
            <a:off x="3061954" y="1820663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4" name="Right Bracket 13"/>
          <p:cNvSpPr/>
          <p:nvPr/>
        </p:nvSpPr>
        <p:spPr>
          <a:xfrm>
            <a:off x="3278713" y="913337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6" name="Right Bracket 15"/>
          <p:cNvSpPr/>
          <p:nvPr/>
        </p:nvSpPr>
        <p:spPr>
          <a:xfrm>
            <a:off x="3579543" y="1723047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7" name="Right Bracket 16"/>
          <p:cNvSpPr/>
          <p:nvPr/>
        </p:nvSpPr>
        <p:spPr>
          <a:xfrm>
            <a:off x="3648594" y="1811943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8" name="Right Bracket 17"/>
          <p:cNvSpPr/>
          <p:nvPr/>
        </p:nvSpPr>
        <p:spPr>
          <a:xfrm>
            <a:off x="3876405" y="2043723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9" name="Right Bracket 18"/>
          <p:cNvSpPr/>
          <p:nvPr/>
        </p:nvSpPr>
        <p:spPr>
          <a:xfrm>
            <a:off x="3945461" y="1785676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0" name="Right Bracket 19"/>
          <p:cNvSpPr/>
          <p:nvPr/>
        </p:nvSpPr>
        <p:spPr>
          <a:xfrm>
            <a:off x="4177235" y="2081025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1" name="Right Bracket 20"/>
          <p:cNvSpPr/>
          <p:nvPr/>
        </p:nvSpPr>
        <p:spPr>
          <a:xfrm>
            <a:off x="4468542" y="2027847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2" name="Right Bracket 21"/>
          <p:cNvSpPr/>
          <p:nvPr/>
        </p:nvSpPr>
        <p:spPr>
          <a:xfrm>
            <a:off x="4537598" y="1703202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3" name="Right Bracket 22"/>
          <p:cNvSpPr/>
          <p:nvPr/>
        </p:nvSpPr>
        <p:spPr>
          <a:xfrm>
            <a:off x="4762295" y="1632617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4" name="Right Bracket 23"/>
          <p:cNvSpPr/>
          <p:nvPr/>
        </p:nvSpPr>
        <p:spPr>
          <a:xfrm>
            <a:off x="5061548" y="1733420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5" name="Right Bracket 24"/>
          <p:cNvSpPr/>
          <p:nvPr/>
        </p:nvSpPr>
        <p:spPr>
          <a:xfrm>
            <a:off x="5364762" y="1139696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6" name="Right Bracket 25"/>
          <p:cNvSpPr/>
          <p:nvPr/>
        </p:nvSpPr>
        <p:spPr>
          <a:xfrm>
            <a:off x="5652100" y="2155169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7" name="Right Bracket 26"/>
          <p:cNvSpPr/>
          <p:nvPr/>
        </p:nvSpPr>
        <p:spPr>
          <a:xfrm>
            <a:off x="5730501" y="2244286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8" name="Right Bracket 27"/>
          <p:cNvSpPr/>
          <p:nvPr/>
        </p:nvSpPr>
        <p:spPr>
          <a:xfrm>
            <a:off x="5953786" y="1664387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9" name="Right Bracket 28"/>
          <p:cNvSpPr/>
          <p:nvPr/>
        </p:nvSpPr>
        <p:spPr>
          <a:xfrm>
            <a:off x="6022837" y="1546395"/>
            <a:ext cx="36576" cy="70567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56394" y="2051661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41688" y="1697068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15410" y="892263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47502" y="1588594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19522" y="1712861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40537" y="806589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37753" y="1612295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09773" y="1716467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33398" y="1936755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06219" y="1679072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36030" y="1974277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326347" y="1921099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96780" y="1596454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21522" y="1523790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22625" y="1627962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23728" y="1032828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04524" y="2040400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13943" y="1560201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***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91325" y="2144143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</a:t>
            </a:r>
            <a:endParaRPr lang="en-US" sz="500" dirty="0">
              <a:latin typeface="Arial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881944" y="1443328"/>
            <a:ext cx="3245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Arial"/>
                <a:cs typeface="Arial"/>
              </a:rPr>
              <a:t>*</a:t>
            </a:r>
            <a:endParaRPr lang="en-US" sz="500" dirty="0">
              <a:latin typeface="Arial"/>
              <a:cs typeface="Arial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697581" y="3966316"/>
            <a:ext cx="5535070" cy="2768639"/>
            <a:chOff x="523604" y="3352494"/>
            <a:chExt cx="5535070" cy="2768639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91170"/>
                </p:ext>
              </p:extLst>
            </p:nvPr>
          </p:nvGraphicFramePr>
          <p:xfrm>
            <a:off x="523604" y="3352494"/>
            <a:ext cx="5535070" cy="27686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0" name="TextBox 49"/>
            <p:cNvSpPr txBox="1"/>
            <p:nvPr/>
          </p:nvSpPr>
          <p:spPr>
            <a:xfrm>
              <a:off x="1226851" y="4797360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***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51" name="Right Bracket 50"/>
            <p:cNvSpPr/>
            <p:nvPr/>
          </p:nvSpPr>
          <p:spPr>
            <a:xfrm>
              <a:off x="1364421" y="4886019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2" name="Right Bracket 51"/>
            <p:cNvSpPr/>
            <p:nvPr/>
          </p:nvSpPr>
          <p:spPr>
            <a:xfrm>
              <a:off x="1489635" y="4399411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3" name="Right Bracket 52"/>
            <p:cNvSpPr/>
            <p:nvPr/>
          </p:nvSpPr>
          <p:spPr>
            <a:xfrm>
              <a:off x="2023844" y="4145902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4" name="Right Bracket 53"/>
            <p:cNvSpPr/>
            <p:nvPr/>
          </p:nvSpPr>
          <p:spPr>
            <a:xfrm>
              <a:off x="2426477" y="5238725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5" name="Right Bracket 54"/>
            <p:cNvSpPr/>
            <p:nvPr/>
          </p:nvSpPr>
          <p:spPr>
            <a:xfrm>
              <a:off x="2551771" y="4133845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6" name="Right Bracket 55"/>
            <p:cNvSpPr/>
            <p:nvPr/>
          </p:nvSpPr>
          <p:spPr>
            <a:xfrm>
              <a:off x="3483775" y="3900429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7" name="Right Bracket 56"/>
            <p:cNvSpPr/>
            <p:nvPr/>
          </p:nvSpPr>
          <p:spPr>
            <a:xfrm>
              <a:off x="3616080" y="4386406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8" name="Right Bracket 57"/>
            <p:cNvSpPr/>
            <p:nvPr/>
          </p:nvSpPr>
          <p:spPr>
            <a:xfrm>
              <a:off x="4019605" y="4996074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59" name="Right Bracket 58"/>
            <p:cNvSpPr/>
            <p:nvPr/>
          </p:nvSpPr>
          <p:spPr>
            <a:xfrm>
              <a:off x="4144759" y="4191323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60" name="Right Bracket 59"/>
            <p:cNvSpPr/>
            <p:nvPr/>
          </p:nvSpPr>
          <p:spPr>
            <a:xfrm>
              <a:off x="5083801" y="5266858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61" name="Right Bracket 60"/>
            <p:cNvSpPr/>
            <p:nvPr/>
          </p:nvSpPr>
          <p:spPr>
            <a:xfrm>
              <a:off x="5204936" y="4815779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62" name="Right Bracket 61"/>
            <p:cNvSpPr/>
            <p:nvPr/>
          </p:nvSpPr>
          <p:spPr>
            <a:xfrm>
              <a:off x="5613491" y="5325619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63" name="Right Bracket 62"/>
            <p:cNvSpPr/>
            <p:nvPr/>
          </p:nvSpPr>
          <p:spPr>
            <a:xfrm>
              <a:off x="5734626" y="4520868"/>
              <a:ext cx="45719" cy="106036"/>
            </a:xfrm>
            <a:prstGeom prst="rightBracket">
              <a:avLst/>
            </a:prstGeom>
            <a:noFill/>
            <a:ln w="12700">
              <a:solidFill>
                <a:schemeClr val="tx1"/>
              </a:solidFill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350238" y="4305397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884339" y="4047269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287936" y="5140774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417689" y="4039288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348019" y="3810818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****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482843" y="4288448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881307" y="4897928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***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006768" y="4097894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****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070837" y="4722350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****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946415" y="5169215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472305" y="5229320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**</a:t>
              </a:r>
              <a:endParaRPr lang="en-US" sz="500" dirty="0">
                <a:latin typeface="Arial"/>
                <a:cs typeface="Arial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595623" y="4425699"/>
              <a:ext cx="32457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" dirty="0" smtClean="0">
                  <a:latin typeface="Arial"/>
                  <a:cs typeface="Arial"/>
                </a:rPr>
                <a:t>***</a:t>
              </a:r>
              <a:endParaRPr lang="en-US" sz="500" dirty="0">
                <a:latin typeface="Arial"/>
                <a:cs typeface="Arial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656659" y="729318"/>
            <a:ext cx="88503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CI</a:t>
            </a:r>
            <a:r>
              <a:rPr lang="en-US" sz="1000" baseline="-25000" dirty="0" smtClean="0">
                <a:latin typeface="Arial"/>
                <a:cs typeface="Arial"/>
              </a:rPr>
              <a:t>begin</a:t>
            </a:r>
            <a:endParaRPr lang="en-US" sz="1000" baseline="-25000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56659" y="986668"/>
            <a:ext cx="88503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CI</a:t>
            </a:r>
            <a:r>
              <a:rPr lang="en-US" sz="1000" baseline="-25000" dirty="0" smtClean="0">
                <a:latin typeface="Arial"/>
                <a:cs typeface="Arial"/>
              </a:rPr>
              <a:t>end</a:t>
            </a:r>
            <a:endParaRPr lang="en-US" sz="1000" baseline="-25000" dirty="0"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56658" y="1247042"/>
            <a:ext cx="11440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CI</a:t>
            </a:r>
            <a:r>
              <a:rPr lang="en-US" sz="1000" baseline="-25000" dirty="0" smtClean="0">
                <a:latin typeface="Arial"/>
                <a:cs typeface="Arial"/>
              </a:rPr>
              <a:t>test</a:t>
            </a:r>
            <a:endParaRPr lang="en-US" sz="1000" baseline="-25000" dirty="0">
              <a:latin typeface="Arial"/>
              <a:cs typeface="Arial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574032" y="4374853"/>
            <a:ext cx="56928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CI</a:t>
            </a:r>
            <a:r>
              <a:rPr lang="en-US" sz="1000" baseline="-25000" dirty="0" smtClean="0">
                <a:latin typeface="Arial"/>
                <a:cs typeface="Arial"/>
              </a:rPr>
              <a:t>end</a:t>
            </a:r>
            <a:endParaRPr lang="en-US" sz="1000" baseline="-25000" dirty="0">
              <a:latin typeface="Arial"/>
              <a:cs typeface="Arial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574032" y="4635227"/>
            <a:ext cx="56928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CI</a:t>
            </a:r>
            <a:r>
              <a:rPr lang="en-US" sz="1000" baseline="-25000" dirty="0" smtClean="0">
                <a:latin typeface="Arial"/>
                <a:cs typeface="Arial"/>
              </a:rPr>
              <a:t>test</a:t>
            </a:r>
            <a:endParaRPr lang="en-US" sz="1000" baseline="-25000" dirty="0">
              <a:latin typeface="Arial"/>
              <a:cs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873955" y="590818"/>
            <a:ext cx="1095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Kenyon Cells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594972" y="4013823"/>
            <a:ext cx="1869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Secondary Kenyon Cells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574032" y="4117503"/>
            <a:ext cx="57896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CI</a:t>
            </a:r>
            <a:r>
              <a:rPr lang="en-US" sz="1000" baseline="-25000" dirty="0" smtClean="0">
                <a:latin typeface="Arial"/>
                <a:cs typeface="Arial"/>
              </a:rPr>
              <a:t>begin</a:t>
            </a:r>
            <a:endParaRPr lang="en-US" sz="1000" baseline="-25000" dirty="0"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286019" y="3459614"/>
            <a:ext cx="581944" cy="253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broad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0" name="Right Bracket 89"/>
          <p:cNvSpPr/>
          <p:nvPr/>
        </p:nvSpPr>
        <p:spPr>
          <a:xfrm>
            <a:off x="1828287" y="3100406"/>
            <a:ext cx="46827" cy="676656"/>
          </a:xfrm>
          <a:prstGeom prst="rightBracket">
            <a:avLst/>
          </a:prstGeom>
          <a:ln>
            <a:solidFill>
              <a:schemeClr val="tx1"/>
            </a:solidFill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/>
        </p:nvSpPr>
        <p:spPr>
          <a:xfrm>
            <a:off x="1567982" y="3460333"/>
            <a:ext cx="581944" cy="253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latin typeface="Arial"/>
                <a:cs typeface="Arial"/>
              </a:rPr>
              <a:t>γ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2" name="Right Bracket 91"/>
          <p:cNvSpPr/>
          <p:nvPr/>
        </p:nvSpPr>
        <p:spPr>
          <a:xfrm>
            <a:off x="2873714" y="2942823"/>
            <a:ext cx="46827" cy="987552"/>
          </a:xfrm>
          <a:prstGeom prst="rightBracket">
            <a:avLst/>
          </a:prstGeom>
          <a:ln>
            <a:solidFill>
              <a:schemeClr val="tx1"/>
            </a:solidFill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3938015" y="3459614"/>
            <a:ext cx="581944" cy="253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Arial"/>
                <a:cs typeface="Arial"/>
              </a:rPr>
              <a:t>α’/β’</a:t>
            </a:r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617277" y="3459614"/>
            <a:ext cx="581944" cy="253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Arial"/>
                <a:cs typeface="Arial"/>
              </a:rPr>
              <a:t>α/β</a:t>
            </a:r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6" name="Right Bracket 95"/>
          <p:cNvSpPr/>
          <p:nvPr/>
        </p:nvSpPr>
        <p:spPr>
          <a:xfrm>
            <a:off x="4195776" y="2811189"/>
            <a:ext cx="46827" cy="1261872"/>
          </a:xfrm>
          <a:prstGeom prst="rightBracket">
            <a:avLst/>
          </a:prstGeom>
          <a:ln>
            <a:solidFill>
              <a:schemeClr val="tx1"/>
            </a:solidFill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ight Bracket 96"/>
          <p:cNvSpPr/>
          <p:nvPr/>
        </p:nvSpPr>
        <p:spPr>
          <a:xfrm>
            <a:off x="5540249" y="2942823"/>
            <a:ext cx="46827" cy="987552"/>
          </a:xfrm>
          <a:prstGeom prst="rightBracket">
            <a:avLst/>
          </a:prstGeom>
          <a:ln>
            <a:solidFill>
              <a:schemeClr val="tx1"/>
            </a:solidFill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1866685" y="6820704"/>
            <a:ext cx="581944" cy="253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latin typeface="Arial"/>
                <a:cs typeface="Arial"/>
              </a:rPr>
              <a:t>γ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9" name="Right Bracket 98"/>
          <p:cNvSpPr/>
          <p:nvPr/>
        </p:nvSpPr>
        <p:spPr>
          <a:xfrm>
            <a:off x="2126020" y="6183164"/>
            <a:ext cx="46827" cy="1234440"/>
          </a:xfrm>
          <a:prstGeom prst="rightBracket">
            <a:avLst/>
          </a:prstGeom>
          <a:ln>
            <a:solidFill>
              <a:schemeClr val="tx1"/>
            </a:solidFill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ight Bracket 101"/>
          <p:cNvSpPr/>
          <p:nvPr/>
        </p:nvSpPr>
        <p:spPr>
          <a:xfrm>
            <a:off x="3981916" y="6462056"/>
            <a:ext cx="46827" cy="676656"/>
          </a:xfrm>
          <a:prstGeom prst="rightBracket">
            <a:avLst/>
          </a:prstGeom>
          <a:ln>
            <a:solidFill>
              <a:schemeClr val="tx1"/>
            </a:solidFill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ight Bracket 102"/>
          <p:cNvSpPr/>
          <p:nvPr/>
        </p:nvSpPr>
        <p:spPr>
          <a:xfrm>
            <a:off x="5578885" y="6462056"/>
            <a:ext cx="46827" cy="676656"/>
          </a:xfrm>
          <a:prstGeom prst="rightBracket">
            <a:avLst/>
          </a:prstGeom>
          <a:ln>
            <a:solidFill>
              <a:schemeClr val="tx1"/>
            </a:solidFill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5331148" y="6820704"/>
            <a:ext cx="581944" cy="253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Arial"/>
                <a:cs typeface="Arial"/>
              </a:rPr>
              <a:t>α’/β’</a:t>
            </a:r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725930" y="6820704"/>
            <a:ext cx="581944" cy="253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Arial"/>
                <a:cs typeface="Arial"/>
              </a:rPr>
              <a:t>α/β</a:t>
            </a:r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5617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Macintosh PowerPoint</Application>
  <PresentationFormat>Letter Paper (8.5x11 in)</PresentationFormat>
  <Paragraphs>54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Shelby Montague</dc:creator>
  <cp:lastModifiedBy>Shelby Montague</cp:lastModifiedBy>
  <cp:revision>2</cp:revision>
  <dcterms:created xsi:type="dcterms:W3CDTF">2016-09-29T23:23:19Z</dcterms:created>
  <dcterms:modified xsi:type="dcterms:W3CDTF">2016-09-29T23:24:12Z</dcterms:modified>
</cp:coreProperties>
</file>