
<file path=[Content_Types].xml><?xml version="1.0" encoding="utf-8"?>
<Types xmlns="http://schemas.openxmlformats.org/package/2006/content-types">
  <Override PartName="/ppt/slideLayouts/slideLayout8.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customXml/itemProps1.xml" ContentType="application/vnd.openxmlformats-officedocument.customXmlProperties+xml"/>
  <Default Extension="jpeg" ContentType="image/jpeg"/>
  <Default Extension="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Default Extension="tiff" ContentType="image/tiff"/>
  <Default Extension="tif" ContentType="image/tiff"/>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Layouts/slideLayout7.xml" ContentType="application/vnd.openxmlformats-officedocument.presentationml.slideLayout+xml"/>
  <Override PartName="/ppt/notesSlides/notesSlide1.xml" ContentType="application/vnd.openxmlformats-officedocument.presentationml.notesSlide+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2" r:id="rId1"/>
  </p:sldMasterIdLst>
  <p:notesMasterIdLst>
    <p:notesMasterId r:id="rId6"/>
  </p:notesMasterIdLst>
  <p:sldIdLst>
    <p:sldId id="257" r:id="rId2"/>
    <p:sldId id="258" r:id="rId3"/>
    <p:sldId id="260" r:id="rId4"/>
    <p:sldId id="259" r:id="rId5"/>
  </p:sldIdLst>
  <p:sldSz cx="7315200" cy="10058400"/>
  <p:notesSz cx="6858000" cy="9144000"/>
  <p:defaultTextStyle>
    <a:defPPr>
      <a:defRPr lang="en-US"/>
    </a:defPPr>
    <a:lvl1pPr marL="0" algn="l" defTabSz="992764" rtl="0" eaLnBrk="1" latinLnBrk="0" hangingPunct="1">
      <a:defRPr sz="1954" kern="1200">
        <a:solidFill>
          <a:schemeClr val="tx1"/>
        </a:solidFill>
        <a:latin typeface="+mn-lt"/>
        <a:ea typeface="+mn-ea"/>
        <a:cs typeface="+mn-cs"/>
      </a:defRPr>
    </a:lvl1pPr>
    <a:lvl2pPr marL="496382" algn="l" defTabSz="992764" rtl="0" eaLnBrk="1" latinLnBrk="0" hangingPunct="1">
      <a:defRPr sz="1954" kern="1200">
        <a:solidFill>
          <a:schemeClr val="tx1"/>
        </a:solidFill>
        <a:latin typeface="+mn-lt"/>
        <a:ea typeface="+mn-ea"/>
        <a:cs typeface="+mn-cs"/>
      </a:defRPr>
    </a:lvl2pPr>
    <a:lvl3pPr marL="992764" algn="l" defTabSz="992764" rtl="0" eaLnBrk="1" latinLnBrk="0" hangingPunct="1">
      <a:defRPr sz="1954" kern="1200">
        <a:solidFill>
          <a:schemeClr val="tx1"/>
        </a:solidFill>
        <a:latin typeface="+mn-lt"/>
        <a:ea typeface="+mn-ea"/>
        <a:cs typeface="+mn-cs"/>
      </a:defRPr>
    </a:lvl3pPr>
    <a:lvl4pPr marL="1489146" algn="l" defTabSz="992764" rtl="0" eaLnBrk="1" latinLnBrk="0" hangingPunct="1">
      <a:defRPr sz="1954" kern="1200">
        <a:solidFill>
          <a:schemeClr val="tx1"/>
        </a:solidFill>
        <a:latin typeface="+mn-lt"/>
        <a:ea typeface="+mn-ea"/>
        <a:cs typeface="+mn-cs"/>
      </a:defRPr>
    </a:lvl4pPr>
    <a:lvl5pPr marL="1985528" algn="l" defTabSz="992764" rtl="0" eaLnBrk="1" latinLnBrk="0" hangingPunct="1">
      <a:defRPr sz="1954" kern="1200">
        <a:solidFill>
          <a:schemeClr val="tx1"/>
        </a:solidFill>
        <a:latin typeface="+mn-lt"/>
        <a:ea typeface="+mn-ea"/>
        <a:cs typeface="+mn-cs"/>
      </a:defRPr>
    </a:lvl5pPr>
    <a:lvl6pPr marL="2481910" algn="l" defTabSz="992764" rtl="0" eaLnBrk="1" latinLnBrk="0" hangingPunct="1">
      <a:defRPr sz="1954" kern="1200">
        <a:solidFill>
          <a:schemeClr val="tx1"/>
        </a:solidFill>
        <a:latin typeface="+mn-lt"/>
        <a:ea typeface="+mn-ea"/>
        <a:cs typeface="+mn-cs"/>
      </a:defRPr>
    </a:lvl6pPr>
    <a:lvl7pPr marL="2978292" algn="l" defTabSz="992764" rtl="0" eaLnBrk="1" latinLnBrk="0" hangingPunct="1">
      <a:defRPr sz="1954" kern="1200">
        <a:solidFill>
          <a:schemeClr val="tx1"/>
        </a:solidFill>
        <a:latin typeface="+mn-lt"/>
        <a:ea typeface="+mn-ea"/>
        <a:cs typeface="+mn-cs"/>
      </a:defRPr>
    </a:lvl7pPr>
    <a:lvl8pPr marL="3474674" algn="l" defTabSz="992764" rtl="0" eaLnBrk="1" latinLnBrk="0" hangingPunct="1">
      <a:defRPr sz="1954" kern="1200">
        <a:solidFill>
          <a:schemeClr val="tx1"/>
        </a:solidFill>
        <a:latin typeface="+mn-lt"/>
        <a:ea typeface="+mn-ea"/>
        <a:cs typeface="+mn-cs"/>
      </a:defRPr>
    </a:lvl8pPr>
    <a:lvl9pPr marL="3971056" algn="l" defTabSz="992764" rtl="0" eaLnBrk="1" latinLnBrk="0" hangingPunct="1">
      <a:defRPr sz="195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50" d="100"/>
          <a:sy n="50" d="100"/>
        </p:scale>
        <p:origin x="2184"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13"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presProps" Target="presProps.xml"/><Relationship Id="rId12" Type="http://schemas.openxmlformats.org/officeDocument/2006/relationships/customXml" Target="../customXml/item2.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customXml" Target="../customXml/item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4C8E9B-482E-453C-9187-08530DB74116}" type="datetimeFigureOut">
              <a:rPr lang="en-US" smtClean="0"/>
              <a:t>10/5/2016</a:t>
            </a:fld>
            <a:endParaRPr lang="en-US"/>
          </a:p>
        </p:txBody>
      </p:sp>
      <p:sp>
        <p:nvSpPr>
          <p:cNvPr id="4" name="Slide Image Placeholder 3"/>
          <p:cNvSpPr>
            <a:spLocks noGrp="1" noRot="1" noChangeAspect="1"/>
          </p:cNvSpPr>
          <p:nvPr>
            <p:ph type="sldImg" idx="2"/>
          </p:nvPr>
        </p:nvSpPr>
        <p:spPr>
          <a:xfrm>
            <a:off x="2306638" y="1143000"/>
            <a:ext cx="22447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F3D324-459B-4C11-96C2-1755F0A41EF0}" type="slidenum">
              <a:rPr lang="en-US" smtClean="0"/>
              <a:t>‹#›</a:t>
            </a:fld>
            <a:endParaRPr lang="en-US"/>
          </a:p>
        </p:txBody>
      </p:sp>
    </p:spTree>
    <p:extLst>
      <p:ext uri="{BB962C8B-B14F-4D97-AF65-F5344CB8AC3E}">
        <p14:creationId xmlns:p14="http://schemas.microsoft.com/office/powerpoint/2010/main" val="3602392999"/>
      </p:ext>
    </p:extLst>
  </p:cSld>
  <p:clrMap bg1="lt1" tx1="dk1" bg2="lt2" tx2="dk2" accent1="accent1" accent2="accent2" accent3="accent3" accent4="accent4" accent5="accent5" accent6="accent6" hlink="hlink" folHlink="folHlink"/>
  <p:notesStyle>
    <a:lvl1pPr marL="0" algn="l" defTabSz="992764" rtl="0" eaLnBrk="1" latinLnBrk="0" hangingPunct="1">
      <a:defRPr sz="1303" kern="1200">
        <a:solidFill>
          <a:schemeClr val="tx1"/>
        </a:solidFill>
        <a:latin typeface="+mn-lt"/>
        <a:ea typeface="+mn-ea"/>
        <a:cs typeface="+mn-cs"/>
      </a:defRPr>
    </a:lvl1pPr>
    <a:lvl2pPr marL="496382" algn="l" defTabSz="992764" rtl="0" eaLnBrk="1" latinLnBrk="0" hangingPunct="1">
      <a:defRPr sz="1303" kern="1200">
        <a:solidFill>
          <a:schemeClr val="tx1"/>
        </a:solidFill>
        <a:latin typeface="+mn-lt"/>
        <a:ea typeface="+mn-ea"/>
        <a:cs typeface="+mn-cs"/>
      </a:defRPr>
    </a:lvl2pPr>
    <a:lvl3pPr marL="992764" algn="l" defTabSz="992764" rtl="0" eaLnBrk="1" latinLnBrk="0" hangingPunct="1">
      <a:defRPr sz="1303" kern="1200">
        <a:solidFill>
          <a:schemeClr val="tx1"/>
        </a:solidFill>
        <a:latin typeface="+mn-lt"/>
        <a:ea typeface="+mn-ea"/>
        <a:cs typeface="+mn-cs"/>
      </a:defRPr>
    </a:lvl3pPr>
    <a:lvl4pPr marL="1489146" algn="l" defTabSz="992764" rtl="0" eaLnBrk="1" latinLnBrk="0" hangingPunct="1">
      <a:defRPr sz="1303" kern="1200">
        <a:solidFill>
          <a:schemeClr val="tx1"/>
        </a:solidFill>
        <a:latin typeface="+mn-lt"/>
        <a:ea typeface="+mn-ea"/>
        <a:cs typeface="+mn-cs"/>
      </a:defRPr>
    </a:lvl4pPr>
    <a:lvl5pPr marL="1985528" algn="l" defTabSz="992764" rtl="0" eaLnBrk="1" latinLnBrk="0" hangingPunct="1">
      <a:defRPr sz="1303" kern="1200">
        <a:solidFill>
          <a:schemeClr val="tx1"/>
        </a:solidFill>
        <a:latin typeface="+mn-lt"/>
        <a:ea typeface="+mn-ea"/>
        <a:cs typeface="+mn-cs"/>
      </a:defRPr>
    </a:lvl5pPr>
    <a:lvl6pPr marL="2481910" algn="l" defTabSz="992764" rtl="0" eaLnBrk="1" latinLnBrk="0" hangingPunct="1">
      <a:defRPr sz="1303" kern="1200">
        <a:solidFill>
          <a:schemeClr val="tx1"/>
        </a:solidFill>
        <a:latin typeface="+mn-lt"/>
        <a:ea typeface="+mn-ea"/>
        <a:cs typeface="+mn-cs"/>
      </a:defRPr>
    </a:lvl6pPr>
    <a:lvl7pPr marL="2978292" algn="l" defTabSz="992764" rtl="0" eaLnBrk="1" latinLnBrk="0" hangingPunct="1">
      <a:defRPr sz="1303" kern="1200">
        <a:solidFill>
          <a:schemeClr val="tx1"/>
        </a:solidFill>
        <a:latin typeface="+mn-lt"/>
        <a:ea typeface="+mn-ea"/>
        <a:cs typeface="+mn-cs"/>
      </a:defRPr>
    </a:lvl7pPr>
    <a:lvl8pPr marL="3474674" algn="l" defTabSz="992764" rtl="0" eaLnBrk="1" latinLnBrk="0" hangingPunct="1">
      <a:defRPr sz="1303" kern="1200">
        <a:solidFill>
          <a:schemeClr val="tx1"/>
        </a:solidFill>
        <a:latin typeface="+mn-lt"/>
        <a:ea typeface="+mn-ea"/>
        <a:cs typeface="+mn-cs"/>
      </a:defRPr>
    </a:lvl8pPr>
    <a:lvl9pPr marL="3971056" algn="l" defTabSz="992764" rtl="0" eaLnBrk="1" latinLnBrk="0" hangingPunct="1">
      <a:defRPr sz="13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06638" y="1143000"/>
            <a:ext cx="2244725" cy="30861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0F3D324-459B-4C11-96C2-1755F0A41EF0}" type="slidenum">
              <a:rPr lang="en-US" smtClean="0"/>
              <a:t>2</a:t>
            </a:fld>
            <a:endParaRPr lang="en-US"/>
          </a:p>
        </p:txBody>
      </p:sp>
    </p:spTree>
    <p:extLst>
      <p:ext uri="{BB962C8B-B14F-4D97-AF65-F5344CB8AC3E}">
        <p14:creationId xmlns:p14="http://schemas.microsoft.com/office/powerpoint/2010/main" val="10549131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48640" y="1646133"/>
            <a:ext cx="6217920" cy="3501813"/>
          </a:xfrm>
        </p:spPr>
        <p:txBody>
          <a:bodyPr anchor="b"/>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14400" y="5282989"/>
            <a:ext cx="5486400" cy="2428451"/>
          </a:xfrm>
        </p:spPr>
        <p:txBody>
          <a:bodyPr/>
          <a:lstStyle>
            <a:lvl1pPr marL="0" indent="0" algn="ctr">
              <a:buNone/>
              <a:defRPr sz="1920"/>
            </a:lvl1pPr>
            <a:lvl2pPr marL="365760" indent="0" algn="ctr">
              <a:buNone/>
              <a:defRPr sz="1600"/>
            </a:lvl2pPr>
            <a:lvl3pPr marL="731520" indent="0" algn="ctr">
              <a:buNone/>
              <a:defRPr sz="1440"/>
            </a:lvl3pPr>
            <a:lvl4pPr marL="1097280" indent="0" algn="ctr">
              <a:buNone/>
              <a:defRPr sz="1280"/>
            </a:lvl4pPr>
            <a:lvl5pPr marL="1463040" indent="0" algn="ctr">
              <a:buNone/>
              <a:defRPr sz="1280"/>
            </a:lvl5pPr>
            <a:lvl6pPr marL="1828800" indent="0" algn="ctr">
              <a:buNone/>
              <a:defRPr sz="1280"/>
            </a:lvl6pPr>
            <a:lvl7pPr marL="2194560" indent="0" algn="ctr">
              <a:buNone/>
              <a:defRPr sz="1280"/>
            </a:lvl7pPr>
            <a:lvl8pPr marL="2560320" indent="0" algn="ctr">
              <a:buNone/>
              <a:defRPr sz="1280"/>
            </a:lvl8pPr>
            <a:lvl9pPr marL="2926080" indent="0" algn="ctr">
              <a:buNone/>
              <a:defRPr sz="128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D4EB10F-28D0-4BFA-80B8-82616AA64461}" type="datetimeFigureOut">
              <a:rPr lang="en-US" smtClean="0"/>
              <a:t>10/5/2016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83592C-A9C9-4A22-B7BA-C2AE67A08B42}" type="slidenum">
              <a:rPr lang="en-US" smtClean="0"/>
              <a:t>‹#›</a:t>
            </a:fld>
            <a:endParaRPr lang="en-US"/>
          </a:p>
        </p:txBody>
      </p:sp>
    </p:spTree>
    <p:extLst>
      <p:ext uri="{BB962C8B-B14F-4D97-AF65-F5344CB8AC3E}">
        <p14:creationId xmlns:p14="http://schemas.microsoft.com/office/powerpoint/2010/main" val="968016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4EB10F-28D0-4BFA-80B8-82616AA64461}" type="datetimeFigureOut">
              <a:rPr lang="en-US" smtClean="0"/>
              <a:t>10/5/2016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83592C-A9C9-4A22-B7BA-C2AE67A08B42}" type="slidenum">
              <a:rPr lang="en-US" smtClean="0"/>
              <a:t>‹#›</a:t>
            </a:fld>
            <a:endParaRPr lang="en-US"/>
          </a:p>
        </p:txBody>
      </p:sp>
    </p:spTree>
    <p:extLst>
      <p:ext uri="{BB962C8B-B14F-4D97-AF65-F5344CB8AC3E}">
        <p14:creationId xmlns:p14="http://schemas.microsoft.com/office/powerpoint/2010/main" val="3570081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234940" y="535517"/>
            <a:ext cx="1577340" cy="852402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02920" y="535517"/>
            <a:ext cx="4640580" cy="85240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4EB10F-28D0-4BFA-80B8-82616AA64461}" type="datetimeFigureOut">
              <a:rPr lang="en-US" smtClean="0"/>
              <a:t>10/5/2016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83592C-A9C9-4A22-B7BA-C2AE67A08B42}" type="slidenum">
              <a:rPr lang="en-US" smtClean="0"/>
              <a:t>‹#›</a:t>
            </a:fld>
            <a:endParaRPr lang="en-US"/>
          </a:p>
        </p:txBody>
      </p:sp>
    </p:spTree>
    <p:extLst>
      <p:ext uri="{BB962C8B-B14F-4D97-AF65-F5344CB8AC3E}">
        <p14:creationId xmlns:p14="http://schemas.microsoft.com/office/powerpoint/2010/main" val="41978909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D4EB10F-28D0-4BFA-80B8-82616AA64461}" type="datetimeFigureOut">
              <a:rPr lang="en-US" smtClean="0"/>
              <a:t>10/5/2016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83592C-A9C9-4A22-B7BA-C2AE67A08B42}" type="slidenum">
              <a:rPr lang="en-US" smtClean="0"/>
              <a:t>‹#›</a:t>
            </a:fld>
            <a:endParaRPr lang="en-US"/>
          </a:p>
        </p:txBody>
      </p:sp>
    </p:spTree>
    <p:extLst>
      <p:ext uri="{BB962C8B-B14F-4D97-AF65-F5344CB8AC3E}">
        <p14:creationId xmlns:p14="http://schemas.microsoft.com/office/powerpoint/2010/main" val="722040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9110" y="2507618"/>
            <a:ext cx="6309360" cy="4184014"/>
          </a:xfrm>
        </p:spPr>
        <p:txBody>
          <a:bodyPr anchor="b"/>
          <a:lstStyle>
            <a:lvl1pPr>
              <a:defRPr sz="4800"/>
            </a:lvl1pPr>
          </a:lstStyle>
          <a:p>
            <a:r>
              <a:rPr lang="en-US" smtClean="0"/>
              <a:t>Click to edit Master title style</a:t>
            </a:r>
            <a:endParaRPr lang="en-US" dirty="0"/>
          </a:p>
        </p:txBody>
      </p:sp>
      <p:sp>
        <p:nvSpPr>
          <p:cNvPr id="3" name="Text Placeholder 2"/>
          <p:cNvSpPr>
            <a:spLocks noGrp="1"/>
          </p:cNvSpPr>
          <p:nvPr>
            <p:ph type="body" idx="1"/>
          </p:nvPr>
        </p:nvSpPr>
        <p:spPr>
          <a:xfrm>
            <a:off x="499110" y="6731215"/>
            <a:ext cx="6309360" cy="2200274"/>
          </a:xfrm>
        </p:spPr>
        <p:txBody>
          <a:bodyPr/>
          <a:lstStyle>
            <a:lvl1pPr marL="0" indent="0">
              <a:buNone/>
              <a:defRPr sz="1920">
                <a:solidFill>
                  <a:schemeClr val="tx1"/>
                </a:solidFill>
              </a:defRPr>
            </a:lvl1pPr>
            <a:lvl2pPr marL="365760" indent="0">
              <a:buNone/>
              <a:defRPr sz="1600">
                <a:solidFill>
                  <a:schemeClr val="tx1">
                    <a:tint val="75000"/>
                  </a:schemeClr>
                </a:solidFill>
              </a:defRPr>
            </a:lvl2pPr>
            <a:lvl3pPr marL="731520" indent="0">
              <a:buNone/>
              <a:defRPr sz="1440">
                <a:solidFill>
                  <a:schemeClr val="tx1">
                    <a:tint val="75000"/>
                  </a:schemeClr>
                </a:solidFill>
              </a:defRPr>
            </a:lvl3pPr>
            <a:lvl4pPr marL="1097280" indent="0">
              <a:buNone/>
              <a:defRPr sz="1280">
                <a:solidFill>
                  <a:schemeClr val="tx1">
                    <a:tint val="75000"/>
                  </a:schemeClr>
                </a:solidFill>
              </a:defRPr>
            </a:lvl4pPr>
            <a:lvl5pPr marL="1463040" indent="0">
              <a:buNone/>
              <a:defRPr sz="1280">
                <a:solidFill>
                  <a:schemeClr val="tx1">
                    <a:tint val="75000"/>
                  </a:schemeClr>
                </a:solidFill>
              </a:defRPr>
            </a:lvl5pPr>
            <a:lvl6pPr marL="1828800" indent="0">
              <a:buNone/>
              <a:defRPr sz="1280">
                <a:solidFill>
                  <a:schemeClr val="tx1">
                    <a:tint val="75000"/>
                  </a:schemeClr>
                </a:solidFill>
              </a:defRPr>
            </a:lvl6pPr>
            <a:lvl7pPr marL="2194560" indent="0">
              <a:buNone/>
              <a:defRPr sz="1280">
                <a:solidFill>
                  <a:schemeClr val="tx1">
                    <a:tint val="75000"/>
                  </a:schemeClr>
                </a:solidFill>
              </a:defRPr>
            </a:lvl7pPr>
            <a:lvl8pPr marL="2560320" indent="0">
              <a:buNone/>
              <a:defRPr sz="1280">
                <a:solidFill>
                  <a:schemeClr val="tx1">
                    <a:tint val="75000"/>
                  </a:schemeClr>
                </a:solidFill>
              </a:defRPr>
            </a:lvl8pPr>
            <a:lvl9pPr marL="2926080" indent="0">
              <a:buNone/>
              <a:defRPr sz="128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D4EB10F-28D0-4BFA-80B8-82616AA64461}" type="datetimeFigureOut">
              <a:rPr lang="en-US" smtClean="0"/>
              <a:t>10/5/2016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83592C-A9C9-4A22-B7BA-C2AE67A08B42}" type="slidenum">
              <a:rPr lang="en-US" smtClean="0"/>
              <a:t>‹#›</a:t>
            </a:fld>
            <a:endParaRPr lang="en-US"/>
          </a:p>
        </p:txBody>
      </p:sp>
    </p:spTree>
    <p:extLst>
      <p:ext uri="{BB962C8B-B14F-4D97-AF65-F5344CB8AC3E}">
        <p14:creationId xmlns:p14="http://schemas.microsoft.com/office/powerpoint/2010/main" val="2799326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02920" y="2677584"/>
            <a:ext cx="310896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703320" y="2677584"/>
            <a:ext cx="3108960" cy="6381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D4EB10F-28D0-4BFA-80B8-82616AA64461}" type="datetimeFigureOut">
              <a:rPr lang="en-US" smtClean="0"/>
              <a:t>10/5/2016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83592C-A9C9-4A22-B7BA-C2AE67A08B42}" type="slidenum">
              <a:rPr lang="en-US" smtClean="0"/>
              <a:t>‹#›</a:t>
            </a:fld>
            <a:endParaRPr lang="en-US"/>
          </a:p>
        </p:txBody>
      </p:sp>
    </p:spTree>
    <p:extLst>
      <p:ext uri="{BB962C8B-B14F-4D97-AF65-F5344CB8AC3E}">
        <p14:creationId xmlns:p14="http://schemas.microsoft.com/office/powerpoint/2010/main" val="774128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873" y="535519"/>
            <a:ext cx="6309360" cy="194415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03874" y="2465706"/>
            <a:ext cx="3094672" cy="1208404"/>
          </a:xfrm>
        </p:spPr>
        <p:txBody>
          <a:bodyPr anchor="b"/>
          <a:lstStyle>
            <a:lvl1pPr marL="0" indent="0">
              <a:buNone/>
              <a:defRPr sz="1920" b="1"/>
            </a:lvl1pPr>
            <a:lvl2pPr marL="365760" indent="0">
              <a:buNone/>
              <a:defRPr sz="1600" b="1"/>
            </a:lvl2pPr>
            <a:lvl3pPr marL="731520" indent="0">
              <a:buNone/>
              <a:defRPr sz="1440" b="1"/>
            </a:lvl3pPr>
            <a:lvl4pPr marL="1097280" indent="0">
              <a:buNone/>
              <a:defRPr sz="1280" b="1"/>
            </a:lvl4pPr>
            <a:lvl5pPr marL="1463040" indent="0">
              <a:buNone/>
              <a:defRPr sz="1280" b="1"/>
            </a:lvl5pPr>
            <a:lvl6pPr marL="1828800" indent="0">
              <a:buNone/>
              <a:defRPr sz="1280" b="1"/>
            </a:lvl6pPr>
            <a:lvl7pPr marL="2194560" indent="0">
              <a:buNone/>
              <a:defRPr sz="1280" b="1"/>
            </a:lvl7pPr>
            <a:lvl8pPr marL="2560320" indent="0">
              <a:buNone/>
              <a:defRPr sz="1280" b="1"/>
            </a:lvl8pPr>
            <a:lvl9pPr marL="2926080" indent="0">
              <a:buNone/>
              <a:defRPr sz="1280" b="1"/>
            </a:lvl9pPr>
          </a:lstStyle>
          <a:p>
            <a:pPr lvl="0"/>
            <a:r>
              <a:rPr lang="en-US" smtClean="0"/>
              <a:t>Click to edit Master text styles</a:t>
            </a:r>
          </a:p>
        </p:txBody>
      </p:sp>
      <p:sp>
        <p:nvSpPr>
          <p:cNvPr id="4" name="Content Placeholder 3"/>
          <p:cNvSpPr>
            <a:spLocks noGrp="1"/>
          </p:cNvSpPr>
          <p:nvPr>
            <p:ph sz="half" idx="2"/>
          </p:nvPr>
        </p:nvSpPr>
        <p:spPr>
          <a:xfrm>
            <a:off x="503874" y="3674110"/>
            <a:ext cx="3094672"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703320" y="2465706"/>
            <a:ext cx="3109913" cy="1208404"/>
          </a:xfrm>
        </p:spPr>
        <p:txBody>
          <a:bodyPr anchor="b"/>
          <a:lstStyle>
            <a:lvl1pPr marL="0" indent="0">
              <a:buNone/>
              <a:defRPr sz="1920" b="1"/>
            </a:lvl1pPr>
            <a:lvl2pPr marL="365760" indent="0">
              <a:buNone/>
              <a:defRPr sz="1600" b="1"/>
            </a:lvl2pPr>
            <a:lvl3pPr marL="731520" indent="0">
              <a:buNone/>
              <a:defRPr sz="1440" b="1"/>
            </a:lvl3pPr>
            <a:lvl4pPr marL="1097280" indent="0">
              <a:buNone/>
              <a:defRPr sz="1280" b="1"/>
            </a:lvl4pPr>
            <a:lvl5pPr marL="1463040" indent="0">
              <a:buNone/>
              <a:defRPr sz="1280" b="1"/>
            </a:lvl5pPr>
            <a:lvl6pPr marL="1828800" indent="0">
              <a:buNone/>
              <a:defRPr sz="1280" b="1"/>
            </a:lvl6pPr>
            <a:lvl7pPr marL="2194560" indent="0">
              <a:buNone/>
              <a:defRPr sz="1280" b="1"/>
            </a:lvl7pPr>
            <a:lvl8pPr marL="2560320" indent="0">
              <a:buNone/>
              <a:defRPr sz="1280" b="1"/>
            </a:lvl8pPr>
            <a:lvl9pPr marL="2926080" indent="0">
              <a:buNone/>
              <a:defRPr sz="1280" b="1"/>
            </a:lvl9pPr>
          </a:lstStyle>
          <a:p>
            <a:pPr lvl="0"/>
            <a:r>
              <a:rPr lang="en-US" smtClean="0"/>
              <a:t>Click to edit Master text styles</a:t>
            </a:r>
          </a:p>
        </p:txBody>
      </p:sp>
      <p:sp>
        <p:nvSpPr>
          <p:cNvPr id="6" name="Content Placeholder 5"/>
          <p:cNvSpPr>
            <a:spLocks noGrp="1"/>
          </p:cNvSpPr>
          <p:nvPr>
            <p:ph sz="quarter" idx="4"/>
          </p:nvPr>
        </p:nvSpPr>
        <p:spPr>
          <a:xfrm>
            <a:off x="3703320" y="3674110"/>
            <a:ext cx="3109913" cy="54040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D4EB10F-28D0-4BFA-80B8-82616AA64461}" type="datetimeFigureOut">
              <a:rPr lang="en-US" smtClean="0"/>
              <a:t>10/5/2016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83592C-A9C9-4A22-B7BA-C2AE67A08B42}" type="slidenum">
              <a:rPr lang="en-US" smtClean="0"/>
              <a:t>‹#›</a:t>
            </a:fld>
            <a:endParaRPr lang="en-US"/>
          </a:p>
        </p:txBody>
      </p:sp>
    </p:spTree>
    <p:extLst>
      <p:ext uri="{BB962C8B-B14F-4D97-AF65-F5344CB8AC3E}">
        <p14:creationId xmlns:p14="http://schemas.microsoft.com/office/powerpoint/2010/main" val="3388382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D4EB10F-28D0-4BFA-80B8-82616AA64461}" type="datetimeFigureOut">
              <a:rPr lang="en-US" smtClean="0"/>
              <a:t>10/5/2016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83592C-A9C9-4A22-B7BA-C2AE67A08B42}" type="slidenum">
              <a:rPr lang="en-US" smtClean="0"/>
              <a:t>‹#›</a:t>
            </a:fld>
            <a:endParaRPr lang="en-US"/>
          </a:p>
        </p:txBody>
      </p:sp>
    </p:spTree>
    <p:extLst>
      <p:ext uri="{BB962C8B-B14F-4D97-AF65-F5344CB8AC3E}">
        <p14:creationId xmlns:p14="http://schemas.microsoft.com/office/powerpoint/2010/main" val="15957634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4EB10F-28D0-4BFA-80B8-82616AA64461}" type="datetimeFigureOut">
              <a:rPr lang="en-US" smtClean="0"/>
              <a:t>10/5/2016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83592C-A9C9-4A22-B7BA-C2AE67A08B42}" type="slidenum">
              <a:rPr lang="en-US" smtClean="0"/>
              <a:t>‹#›</a:t>
            </a:fld>
            <a:endParaRPr lang="en-US"/>
          </a:p>
        </p:txBody>
      </p:sp>
    </p:spTree>
    <p:extLst>
      <p:ext uri="{BB962C8B-B14F-4D97-AF65-F5344CB8AC3E}">
        <p14:creationId xmlns:p14="http://schemas.microsoft.com/office/powerpoint/2010/main" val="917466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873" y="670560"/>
            <a:ext cx="2359342" cy="2346960"/>
          </a:xfrm>
        </p:spPr>
        <p:txBody>
          <a:bodyPr anchor="b"/>
          <a:lstStyle>
            <a:lvl1pPr>
              <a:defRPr sz="2560"/>
            </a:lvl1pPr>
          </a:lstStyle>
          <a:p>
            <a:r>
              <a:rPr lang="en-US" smtClean="0"/>
              <a:t>Click to edit Master title style</a:t>
            </a:r>
            <a:endParaRPr lang="en-US" dirty="0"/>
          </a:p>
        </p:txBody>
      </p:sp>
      <p:sp>
        <p:nvSpPr>
          <p:cNvPr id="3" name="Content Placeholder 2"/>
          <p:cNvSpPr>
            <a:spLocks noGrp="1"/>
          </p:cNvSpPr>
          <p:nvPr>
            <p:ph idx="1"/>
          </p:nvPr>
        </p:nvSpPr>
        <p:spPr>
          <a:xfrm>
            <a:off x="3109913" y="1448226"/>
            <a:ext cx="3703320" cy="7147983"/>
          </a:xfrm>
        </p:spPr>
        <p:txBody>
          <a:bodyPr/>
          <a:lstStyle>
            <a:lvl1pPr>
              <a:defRPr sz="2560"/>
            </a:lvl1pPr>
            <a:lvl2pPr>
              <a:defRPr sz="2240"/>
            </a:lvl2pPr>
            <a:lvl3pPr>
              <a:defRPr sz="192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873" y="3017520"/>
            <a:ext cx="2359342" cy="5590329"/>
          </a:xfrm>
        </p:spPr>
        <p:txBody>
          <a:bodyPr/>
          <a:lstStyle>
            <a:lvl1pPr marL="0" indent="0">
              <a:buNone/>
              <a:defRPr sz="1280"/>
            </a:lvl1pPr>
            <a:lvl2pPr marL="365760" indent="0">
              <a:buNone/>
              <a:defRPr sz="1120"/>
            </a:lvl2pPr>
            <a:lvl3pPr marL="731520" indent="0">
              <a:buNone/>
              <a:defRPr sz="960"/>
            </a:lvl3pPr>
            <a:lvl4pPr marL="1097280" indent="0">
              <a:buNone/>
              <a:defRPr sz="800"/>
            </a:lvl4pPr>
            <a:lvl5pPr marL="1463040" indent="0">
              <a:buNone/>
              <a:defRPr sz="800"/>
            </a:lvl5pPr>
            <a:lvl6pPr marL="1828800" indent="0">
              <a:buNone/>
              <a:defRPr sz="800"/>
            </a:lvl6pPr>
            <a:lvl7pPr marL="2194560" indent="0">
              <a:buNone/>
              <a:defRPr sz="800"/>
            </a:lvl7pPr>
            <a:lvl8pPr marL="2560320" indent="0">
              <a:buNone/>
              <a:defRPr sz="800"/>
            </a:lvl8pPr>
            <a:lvl9pPr marL="2926080"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4EB10F-28D0-4BFA-80B8-82616AA64461}" type="datetimeFigureOut">
              <a:rPr lang="en-US" smtClean="0"/>
              <a:t>10/5/2016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83592C-A9C9-4A22-B7BA-C2AE67A08B42}" type="slidenum">
              <a:rPr lang="en-US" smtClean="0"/>
              <a:t>‹#›</a:t>
            </a:fld>
            <a:endParaRPr lang="en-US"/>
          </a:p>
        </p:txBody>
      </p:sp>
    </p:spTree>
    <p:extLst>
      <p:ext uri="{BB962C8B-B14F-4D97-AF65-F5344CB8AC3E}">
        <p14:creationId xmlns:p14="http://schemas.microsoft.com/office/powerpoint/2010/main" val="534002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873" y="670560"/>
            <a:ext cx="2359342" cy="2346960"/>
          </a:xfrm>
        </p:spPr>
        <p:txBody>
          <a:bodyPr anchor="b"/>
          <a:lstStyle>
            <a:lvl1pPr>
              <a:defRPr sz="256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109913" y="1448226"/>
            <a:ext cx="3703320" cy="7147983"/>
          </a:xfrm>
        </p:spPr>
        <p:txBody>
          <a:bodyPr anchor="t"/>
          <a:lstStyle>
            <a:lvl1pPr marL="0" indent="0">
              <a:buNone/>
              <a:defRPr sz="2560"/>
            </a:lvl1pPr>
            <a:lvl2pPr marL="365760" indent="0">
              <a:buNone/>
              <a:defRPr sz="2240"/>
            </a:lvl2pPr>
            <a:lvl3pPr marL="731520" indent="0">
              <a:buNone/>
              <a:defRPr sz="1920"/>
            </a:lvl3pPr>
            <a:lvl4pPr marL="1097280" indent="0">
              <a:buNone/>
              <a:defRPr sz="1600"/>
            </a:lvl4pPr>
            <a:lvl5pPr marL="1463040" indent="0">
              <a:buNone/>
              <a:defRPr sz="1600"/>
            </a:lvl5pPr>
            <a:lvl6pPr marL="1828800" indent="0">
              <a:buNone/>
              <a:defRPr sz="1600"/>
            </a:lvl6pPr>
            <a:lvl7pPr marL="2194560" indent="0">
              <a:buNone/>
              <a:defRPr sz="1600"/>
            </a:lvl7pPr>
            <a:lvl8pPr marL="2560320" indent="0">
              <a:buNone/>
              <a:defRPr sz="1600"/>
            </a:lvl8pPr>
            <a:lvl9pPr marL="292608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503873" y="3017520"/>
            <a:ext cx="2359342" cy="5590329"/>
          </a:xfrm>
        </p:spPr>
        <p:txBody>
          <a:bodyPr/>
          <a:lstStyle>
            <a:lvl1pPr marL="0" indent="0">
              <a:buNone/>
              <a:defRPr sz="1280"/>
            </a:lvl1pPr>
            <a:lvl2pPr marL="365760" indent="0">
              <a:buNone/>
              <a:defRPr sz="1120"/>
            </a:lvl2pPr>
            <a:lvl3pPr marL="731520" indent="0">
              <a:buNone/>
              <a:defRPr sz="960"/>
            </a:lvl3pPr>
            <a:lvl4pPr marL="1097280" indent="0">
              <a:buNone/>
              <a:defRPr sz="800"/>
            </a:lvl4pPr>
            <a:lvl5pPr marL="1463040" indent="0">
              <a:buNone/>
              <a:defRPr sz="800"/>
            </a:lvl5pPr>
            <a:lvl6pPr marL="1828800" indent="0">
              <a:buNone/>
              <a:defRPr sz="800"/>
            </a:lvl6pPr>
            <a:lvl7pPr marL="2194560" indent="0">
              <a:buNone/>
              <a:defRPr sz="800"/>
            </a:lvl7pPr>
            <a:lvl8pPr marL="2560320" indent="0">
              <a:buNone/>
              <a:defRPr sz="800"/>
            </a:lvl8pPr>
            <a:lvl9pPr marL="2926080" indent="0">
              <a:buNone/>
              <a:defRPr sz="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D4EB10F-28D0-4BFA-80B8-82616AA64461}" type="datetimeFigureOut">
              <a:rPr lang="en-US" smtClean="0"/>
              <a:t>10/5/2016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83592C-A9C9-4A22-B7BA-C2AE67A08B42}" type="slidenum">
              <a:rPr lang="en-US" smtClean="0"/>
              <a:t>‹#›</a:t>
            </a:fld>
            <a:endParaRPr lang="en-US"/>
          </a:p>
        </p:txBody>
      </p:sp>
    </p:spTree>
    <p:extLst>
      <p:ext uri="{BB962C8B-B14F-4D97-AF65-F5344CB8AC3E}">
        <p14:creationId xmlns:p14="http://schemas.microsoft.com/office/powerpoint/2010/main" val="2314837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2920" y="535519"/>
            <a:ext cx="6309360" cy="1944159"/>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02920" y="2677584"/>
            <a:ext cx="6309360" cy="63819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02920" y="9322649"/>
            <a:ext cx="1645920" cy="535517"/>
          </a:xfrm>
          <a:prstGeom prst="rect">
            <a:avLst/>
          </a:prstGeom>
        </p:spPr>
        <p:txBody>
          <a:bodyPr vert="horz" lIns="91440" tIns="45720" rIns="91440" bIns="45720" rtlCol="0" anchor="ctr"/>
          <a:lstStyle>
            <a:lvl1pPr algn="l">
              <a:defRPr sz="960">
                <a:solidFill>
                  <a:schemeClr val="tx1">
                    <a:tint val="75000"/>
                  </a:schemeClr>
                </a:solidFill>
              </a:defRPr>
            </a:lvl1pPr>
          </a:lstStyle>
          <a:p>
            <a:fld id="{DD4EB10F-28D0-4BFA-80B8-82616AA64461}" type="datetimeFigureOut">
              <a:rPr lang="en-US" smtClean="0"/>
              <a:t>10/5/2016</a:t>
            </a:fld>
            <a:endParaRPr lang="en-US"/>
          </a:p>
        </p:txBody>
      </p:sp>
      <p:sp>
        <p:nvSpPr>
          <p:cNvPr id="5" name="Footer Placeholder 4"/>
          <p:cNvSpPr>
            <a:spLocks noGrp="1"/>
          </p:cNvSpPr>
          <p:nvPr>
            <p:ph type="ftr" sz="quarter" idx="3"/>
          </p:nvPr>
        </p:nvSpPr>
        <p:spPr>
          <a:xfrm>
            <a:off x="2423160" y="9322649"/>
            <a:ext cx="2468880" cy="535517"/>
          </a:xfrm>
          <a:prstGeom prst="rect">
            <a:avLst/>
          </a:prstGeom>
        </p:spPr>
        <p:txBody>
          <a:bodyPr vert="horz" lIns="91440" tIns="45720" rIns="91440" bIns="45720" rtlCol="0" anchor="ctr"/>
          <a:lstStyle>
            <a:lvl1pPr algn="ctr">
              <a:defRPr sz="96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166360" y="9322649"/>
            <a:ext cx="1645920" cy="535517"/>
          </a:xfrm>
          <a:prstGeom prst="rect">
            <a:avLst/>
          </a:prstGeom>
        </p:spPr>
        <p:txBody>
          <a:bodyPr vert="horz" lIns="91440" tIns="45720" rIns="91440" bIns="45720" rtlCol="0" anchor="ctr"/>
          <a:lstStyle>
            <a:lvl1pPr algn="r">
              <a:defRPr sz="960">
                <a:solidFill>
                  <a:schemeClr val="tx1">
                    <a:tint val="75000"/>
                  </a:schemeClr>
                </a:solidFill>
              </a:defRPr>
            </a:lvl1pPr>
          </a:lstStyle>
          <a:p>
            <a:fld id="{2083592C-A9C9-4A22-B7BA-C2AE67A08B42}" type="slidenum">
              <a:rPr lang="en-US" smtClean="0"/>
              <a:t>‹#›</a:t>
            </a:fld>
            <a:endParaRPr lang="en-US"/>
          </a:p>
        </p:txBody>
      </p:sp>
    </p:spTree>
    <p:extLst>
      <p:ext uri="{BB962C8B-B14F-4D97-AF65-F5344CB8AC3E}">
        <p14:creationId xmlns:p14="http://schemas.microsoft.com/office/powerpoint/2010/main" val="314676553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31520" rtl="0" eaLnBrk="1" latinLnBrk="0" hangingPunct="1">
        <a:lnSpc>
          <a:spcPct val="90000"/>
        </a:lnSpc>
        <a:spcBef>
          <a:spcPct val="0"/>
        </a:spcBef>
        <a:buNone/>
        <a:defRPr sz="3520" kern="1200">
          <a:solidFill>
            <a:schemeClr val="tx1"/>
          </a:solidFill>
          <a:latin typeface="+mj-lt"/>
          <a:ea typeface="+mj-ea"/>
          <a:cs typeface="+mj-cs"/>
        </a:defRPr>
      </a:lvl1pPr>
    </p:titleStyle>
    <p:bodyStyle>
      <a:lvl1pPr marL="182880" indent="-182880" algn="l" defTabSz="731520" rtl="0" eaLnBrk="1" latinLnBrk="0" hangingPunct="1">
        <a:lnSpc>
          <a:spcPct val="90000"/>
        </a:lnSpc>
        <a:spcBef>
          <a:spcPts val="800"/>
        </a:spcBef>
        <a:buFont typeface="Arial" panose="020B0604020202020204" pitchFamily="34" charset="0"/>
        <a:buChar char="•"/>
        <a:defRPr sz="2240" kern="1200">
          <a:solidFill>
            <a:schemeClr val="tx1"/>
          </a:solidFill>
          <a:latin typeface="+mn-lt"/>
          <a:ea typeface="+mn-ea"/>
          <a:cs typeface="+mn-cs"/>
        </a:defRPr>
      </a:lvl1pPr>
      <a:lvl2pPr marL="548640" indent="-182880" algn="l" defTabSz="731520" rtl="0" eaLnBrk="1" latinLnBrk="0" hangingPunct="1">
        <a:lnSpc>
          <a:spcPct val="90000"/>
        </a:lnSpc>
        <a:spcBef>
          <a:spcPts val="400"/>
        </a:spcBef>
        <a:buFont typeface="Arial" panose="020B0604020202020204" pitchFamily="34" charset="0"/>
        <a:buChar char="•"/>
        <a:defRPr sz="1920" kern="1200">
          <a:solidFill>
            <a:schemeClr val="tx1"/>
          </a:solidFill>
          <a:latin typeface="+mn-lt"/>
          <a:ea typeface="+mn-ea"/>
          <a:cs typeface="+mn-cs"/>
        </a:defRPr>
      </a:lvl2pPr>
      <a:lvl3pPr marL="914400" indent="-182880" algn="l" defTabSz="731520" rtl="0" eaLnBrk="1" latinLnBrk="0" hangingPunct="1">
        <a:lnSpc>
          <a:spcPct val="90000"/>
        </a:lnSpc>
        <a:spcBef>
          <a:spcPts val="400"/>
        </a:spcBef>
        <a:buFont typeface="Arial" panose="020B0604020202020204" pitchFamily="34" charset="0"/>
        <a:buChar char="•"/>
        <a:defRPr sz="1600" kern="1200">
          <a:solidFill>
            <a:schemeClr val="tx1"/>
          </a:solidFill>
          <a:latin typeface="+mn-lt"/>
          <a:ea typeface="+mn-ea"/>
          <a:cs typeface="+mn-cs"/>
        </a:defRPr>
      </a:lvl3pPr>
      <a:lvl4pPr marL="128016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4pPr>
      <a:lvl5pPr marL="164592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5pPr>
      <a:lvl6pPr marL="201168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6pPr>
      <a:lvl7pPr marL="237744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7pPr>
      <a:lvl8pPr marL="274320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8pPr>
      <a:lvl9pPr marL="3108960" indent="-182880" algn="l" defTabSz="731520" rtl="0" eaLnBrk="1" latinLnBrk="0" hangingPunct="1">
        <a:lnSpc>
          <a:spcPct val="90000"/>
        </a:lnSpc>
        <a:spcBef>
          <a:spcPts val="400"/>
        </a:spcBef>
        <a:buFont typeface="Arial" panose="020B0604020202020204" pitchFamily="34" charset="0"/>
        <a:buChar char="•"/>
        <a:defRPr sz="1440" kern="1200">
          <a:solidFill>
            <a:schemeClr val="tx1"/>
          </a:solidFill>
          <a:latin typeface="+mn-lt"/>
          <a:ea typeface="+mn-ea"/>
          <a:cs typeface="+mn-cs"/>
        </a:defRPr>
      </a:lvl9pPr>
    </p:bodyStyle>
    <p:otherStyle>
      <a:defPPr>
        <a:defRPr lang="en-US"/>
      </a:defPPr>
      <a:lvl1pPr marL="0" algn="l" defTabSz="731520" rtl="0" eaLnBrk="1" latinLnBrk="0" hangingPunct="1">
        <a:defRPr sz="1440" kern="1200">
          <a:solidFill>
            <a:schemeClr val="tx1"/>
          </a:solidFill>
          <a:latin typeface="+mn-lt"/>
          <a:ea typeface="+mn-ea"/>
          <a:cs typeface="+mn-cs"/>
        </a:defRPr>
      </a:lvl1pPr>
      <a:lvl2pPr marL="365760" algn="l" defTabSz="731520" rtl="0" eaLnBrk="1" latinLnBrk="0" hangingPunct="1">
        <a:defRPr sz="1440" kern="1200">
          <a:solidFill>
            <a:schemeClr val="tx1"/>
          </a:solidFill>
          <a:latin typeface="+mn-lt"/>
          <a:ea typeface="+mn-ea"/>
          <a:cs typeface="+mn-cs"/>
        </a:defRPr>
      </a:lvl2pPr>
      <a:lvl3pPr marL="731520" algn="l" defTabSz="731520" rtl="0" eaLnBrk="1" latinLnBrk="0" hangingPunct="1">
        <a:defRPr sz="1440" kern="1200">
          <a:solidFill>
            <a:schemeClr val="tx1"/>
          </a:solidFill>
          <a:latin typeface="+mn-lt"/>
          <a:ea typeface="+mn-ea"/>
          <a:cs typeface="+mn-cs"/>
        </a:defRPr>
      </a:lvl3pPr>
      <a:lvl4pPr marL="1097280" algn="l" defTabSz="731520" rtl="0" eaLnBrk="1" latinLnBrk="0" hangingPunct="1">
        <a:defRPr sz="1440" kern="1200">
          <a:solidFill>
            <a:schemeClr val="tx1"/>
          </a:solidFill>
          <a:latin typeface="+mn-lt"/>
          <a:ea typeface="+mn-ea"/>
          <a:cs typeface="+mn-cs"/>
        </a:defRPr>
      </a:lvl4pPr>
      <a:lvl5pPr marL="1463040" algn="l" defTabSz="731520" rtl="0" eaLnBrk="1" latinLnBrk="0" hangingPunct="1">
        <a:defRPr sz="1440" kern="1200">
          <a:solidFill>
            <a:schemeClr val="tx1"/>
          </a:solidFill>
          <a:latin typeface="+mn-lt"/>
          <a:ea typeface="+mn-ea"/>
          <a:cs typeface="+mn-cs"/>
        </a:defRPr>
      </a:lvl5pPr>
      <a:lvl6pPr marL="1828800" algn="l" defTabSz="731520" rtl="0" eaLnBrk="1" latinLnBrk="0" hangingPunct="1">
        <a:defRPr sz="1440" kern="1200">
          <a:solidFill>
            <a:schemeClr val="tx1"/>
          </a:solidFill>
          <a:latin typeface="+mn-lt"/>
          <a:ea typeface="+mn-ea"/>
          <a:cs typeface="+mn-cs"/>
        </a:defRPr>
      </a:lvl6pPr>
      <a:lvl7pPr marL="2194560" algn="l" defTabSz="731520" rtl="0" eaLnBrk="1" latinLnBrk="0" hangingPunct="1">
        <a:defRPr sz="1440" kern="1200">
          <a:solidFill>
            <a:schemeClr val="tx1"/>
          </a:solidFill>
          <a:latin typeface="+mn-lt"/>
          <a:ea typeface="+mn-ea"/>
          <a:cs typeface="+mn-cs"/>
        </a:defRPr>
      </a:lvl7pPr>
      <a:lvl8pPr marL="2560320" algn="l" defTabSz="731520" rtl="0" eaLnBrk="1" latinLnBrk="0" hangingPunct="1">
        <a:defRPr sz="1440" kern="1200">
          <a:solidFill>
            <a:schemeClr val="tx1"/>
          </a:solidFill>
          <a:latin typeface="+mn-lt"/>
          <a:ea typeface="+mn-ea"/>
          <a:cs typeface="+mn-cs"/>
        </a:defRPr>
      </a:lvl8pPr>
      <a:lvl9pPr marL="2926080" algn="l" defTabSz="731520" rtl="0" eaLnBrk="1" latinLnBrk="0" hangingPunct="1">
        <a:defRPr sz="144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2.xml"/><Relationship Id="rId6" Type="http://schemas.openxmlformats.org/officeDocument/2006/relationships/hyperlink" Target="http://www.ncbi.nlm.nih.gov/sites/entrez?db=gene&amp;cmd=search&amp;term=671&amp;RID=7F436WFX014&amp;log$=geneexplicitnucl&amp;blast_rank=1" TargetMode="External"/><Relationship Id="rId5" Type="http://schemas.openxmlformats.org/officeDocument/2006/relationships/hyperlink" Target="http://www.ncbi.nlm.nih.gov/nucleotide/157276598?report=genbank&amp;log$=nuclalign&amp;blast_rank=1&amp;RID=7F436WFX014" TargetMode="External"/><Relationship Id="rId4" Type="http://schemas.openxmlformats.org/officeDocument/2006/relationships/image" Target="../media/image3.tiff"/></Relationships>
</file>

<file path=ppt/slides/_rels/slide2.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6.tiff"/><Relationship Id="rId4" Type="http://schemas.openxmlformats.org/officeDocument/2006/relationships/image" Target="../media/image5.tiff"/></Relationships>
</file>

<file path=ppt/slides/_rels/slide3.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7.tiff"/><Relationship Id="rId1" Type="http://schemas.openxmlformats.org/officeDocument/2006/relationships/slideLayout" Target="../slideLayouts/slideLayout2.xml"/><Relationship Id="rId4" Type="http://schemas.openxmlformats.org/officeDocument/2006/relationships/image" Target="../media/image9.tif"/></Relationships>
</file>

<file path=ppt/slides/_rels/slide4.xml.rels><?xml version="1.0" encoding="UTF-8" standalone="yes"?>
<Relationships xmlns="http://schemas.openxmlformats.org/package/2006/relationships"><Relationship Id="rId3" Type="http://schemas.openxmlformats.org/officeDocument/2006/relationships/image" Target="../media/image11.tif"/><Relationship Id="rId2" Type="http://schemas.openxmlformats.org/officeDocument/2006/relationships/image" Target="../media/image10.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75931" y="970654"/>
            <a:ext cx="3439269" cy="2616966"/>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33589" y="5711868"/>
            <a:ext cx="2983101" cy="2262835"/>
          </a:xfrm>
          <a:prstGeom prst="rect">
            <a:avLst/>
          </a:prstGeom>
        </p:spPr>
      </p:pic>
      <p:sp>
        <p:nvSpPr>
          <p:cNvPr id="8" name="TextBox 7"/>
          <p:cNvSpPr txBox="1"/>
          <p:nvPr/>
        </p:nvSpPr>
        <p:spPr>
          <a:xfrm>
            <a:off x="374967" y="3717790"/>
            <a:ext cx="6804046" cy="1938992"/>
          </a:xfrm>
          <a:prstGeom prst="rect">
            <a:avLst/>
          </a:prstGeom>
          <a:noFill/>
        </p:spPr>
        <p:txBody>
          <a:bodyPr wrap="square" rtlCol="0">
            <a:spAutoFit/>
          </a:bodyPr>
          <a:lstStyle/>
          <a:p>
            <a:pPr>
              <a:lnSpc>
                <a:spcPct val="200000"/>
              </a:lnSpc>
            </a:pPr>
            <a:r>
              <a:rPr lang="en-US" sz="1200" b="1" dirty="0" smtClean="0">
                <a:latin typeface="Times New Roman" panose="02020603050405020304" pitchFamily="18" charset="0"/>
                <a:cs typeface="Times New Roman" panose="02020603050405020304" pitchFamily="18" charset="0"/>
              </a:rPr>
              <a:t>Supplementary Figure 1</a:t>
            </a:r>
            <a:r>
              <a:rPr lang="en-US" sz="1200" dirty="0">
                <a:latin typeface="Times New Roman" panose="02020603050405020304" pitchFamily="18" charset="0"/>
                <a:cs typeface="Times New Roman" panose="02020603050405020304" pitchFamily="18" charset="0"/>
              </a:rPr>
              <a:t>. </a:t>
            </a:r>
            <a:r>
              <a:rPr lang="en-US" sz="1200" b="1" dirty="0" smtClean="0">
                <a:latin typeface="Times New Roman" panose="02020603050405020304" pitchFamily="18" charset="0"/>
                <a:cs typeface="Times New Roman" panose="02020603050405020304" pitchFamily="18" charset="0"/>
              </a:rPr>
              <a:t>A)  </a:t>
            </a:r>
            <a:r>
              <a:rPr lang="en-US" sz="1200" dirty="0" smtClean="0"/>
              <a:t>Blast </a:t>
            </a:r>
            <a:r>
              <a:rPr lang="en-US" sz="1200" dirty="0"/>
              <a:t>results showing sequence identity of PCR product </a:t>
            </a:r>
            <a:r>
              <a:rPr lang="en-US" sz="1200" dirty="0" smtClean="0"/>
              <a:t>amplified from human PBMC with  </a:t>
            </a:r>
            <a:r>
              <a:rPr lang="en-US" sz="1200" dirty="0"/>
              <a:t>human BPI. </a:t>
            </a:r>
            <a:r>
              <a:rPr lang="en-US" sz="1200" b="1" dirty="0" smtClean="0"/>
              <a:t>B) </a:t>
            </a:r>
            <a:r>
              <a:rPr lang="en-US" sz="1200" dirty="0" smtClean="0">
                <a:latin typeface="Times New Roman" panose="02020603050405020304" pitchFamily="18" charset="0"/>
                <a:cs typeface="Times New Roman" panose="02020603050405020304" pitchFamily="18" charset="0"/>
              </a:rPr>
              <a:t>BPI </a:t>
            </a:r>
            <a:r>
              <a:rPr lang="en-US" sz="1200" dirty="0">
                <a:latin typeface="Times New Roman" panose="02020603050405020304" pitchFamily="18" charset="0"/>
                <a:cs typeface="Times New Roman" panose="02020603050405020304" pitchFamily="18" charset="0"/>
              </a:rPr>
              <a:t>is not secreted by human macrophages</a:t>
            </a:r>
            <a:r>
              <a:rPr lang="en-US" sz="1200" dirty="0" smtClean="0">
                <a:latin typeface="Times New Roman" panose="02020603050405020304" pitchFamily="18" charset="0"/>
                <a:cs typeface="Times New Roman" panose="02020603050405020304" pitchFamily="18" charset="0"/>
              </a:rPr>
              <a:t>.  U937 </a:t>
            </a:r>
            <a:r>
              <a:rPr lang="en-US" sz="1200" dirty="0">
                <a:latin typeface="Times New Roman" panose="02020603050405020304" pitchFamily="18" charset="0"/>
                <a:cs typeface="Times New Roman" panose="02020603050405020304" pitchFamily="18" charset="0"/>
              </a:rPr>
              <a:t>macrophages were treated with different PAMPs or infected with bacteria. 24 h post treatment BPI levels in the cell supernatant were detected by ELISA. ns =not significant.</a:t>
            </a:r>
          </a:p>
          <a:p>
            <a:pPr>
              <a:lnSpc>
                <a:spcPct val="200000"/>
              </a:lnSpc>
            </a:pPr>
            <a:r>
              <a:rPr lang="en-US" sz="1200" dirty="0" smtClean="0">
                <a:latin typeface="Times New Roman" panose="02020603050405020304" pitchFamily="18" charset="0"/>
                <a:cs typeface="Times New Roman" panose="02020603050405020304" pitchFamily="18" charset="0"/>
              </a:rPr>
              <a:t> </a:t>
            </a:r>
            <a:endParaRPr lang="en-US" sz="12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317980" y="5850308"/>
            <a:ext cx="425141" cy="420564"/>
          </a:xfrm>
          <a:prstGeom prst="rect">
            <a:avLst/>
          </a:prstGeom>
          <a:noFill/>
        </p:spPr>
        <p:txBody>
          <a:bodyPr wrap="square" rtlCol="0">
            <a:spAutoFit/>
          </a:bodyPr>
          <a:lstStyle/>
          <a:p>
            <a:r>
              <a:rPr lang="en-US" sz="2133" b="1" dirty="0">
                <a:latin typeface="Arial" panose="020B0604020202020204" pitchFamily="34" charset="0"/>
                <a:cs typeface="Arial" panose="020B0604020202020204" pitchFamily="34" charset="0"/>
              </a:rPr>
              <a:t>A</a:t>
            </a:r>
          </a:p>
        </p:txBody>
      </p:sp>
      <p:grpSp>
        <p:nvGrpSpPr>
          <p:cNvPr id="2" name="Group 1"/>
          <p:cNvGrpSpPr/>
          <p:nvPr/>
        </p:nvGrpSpPr>
        <p:grpSpPr>
          <a:xfrm>
            <a:off x="765751" y="5837227"/>
            <a:ext cx="2244274" cy="1744599"/>
            <a:chOff x="1226051" y="4979194"/>
            <a:chExt cx="2104007" cy="1635562"/>
          </a:xfrm>
        </p:grpSpPr>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26051" y="5793355"/>
              <a:ext cx="1074772" cy="810299"/>
            </a:xfrm>
            <a:prstGeom prst="rect">
              <a:avLst/>
            </a:prstGeom>
          </p:spPr>
        </p:pic>
        <p:sp>
          <p:nvSpPr>
            <p:cNvPr id="10" name="TextBox 9"/>
            <p:cNvSpPr txBox="1"/>
            <p:nvPr/>
          </p:nvSpPr>
          <p:spPr>
            <a:xfrm>
              <a:off x="2246325" y="5888509"/>
              <a:ext cx="1066800" cy="301946"/>
            </a:xfrm>
            <a:prstGeom prst="rect">
              <a:avLst/>
            </a:prstGeom>
            <a:noFill/>
          </p:spPr>
          <p:txBody>
            <a:bodyPr wrap="square" rtlCol="0">
              <a:spAutoFit/>
            </a:bodyPr>
            <a:lstStyle/>
            <a:p>
              <a:r>
                <a:rPr lang="en-US" sz="1493" dirty="0">
                  <a:latin typeface="Arial" panose="020B0604020202020204" pitchFamily="34" charset="0"/>
                  <a:cs typeface="Arial" panose="020B0604020202020204" pitchFamily="34" charset="0"/>
                </a:rPr>
                <a:t>BPI</a:t>
              </a:r>
            </a:p>
          </p:txBody>
        </p:sp>
        <p:sp>
          <p:nvSpPr>
            <p:cNvPr id="11" name="TextBox 10"/>
            <p:cNvSpPr txBox="1"/>
            <p:nvPr/>
          </p:nvSpPr>
          <p:spPr>
            <a:xfrm>
              <a:off x="2263258" y="6312810"/>
              <a:ext cx="1066800" cy="301946"/>
            </a:xfrm>
            <a:prstGeom prst="rect">
              <a:avLst/>
            </a:prstGeom>
            <a:noFill/>
          </p:spPr>
          <p:txBody>
            <a:bodyPr wrap="square" rtlCol="0">
              <a:spAutoFit/>
            </a:bodyPr>
            <a:lstStyle/>
            <a:p>
              <a:r>
                <a:rPr lang="en-US" sz="1493" dirty="0">
                  <a:latin typeface="Arial" panose="020B0604020202020204" pitchFamily="34" charset="0"/>
                  <a:cs typeface="Arial" panose="020B0604020202020204" pitchFamily="34" charset="0"/>
                </a:rPr>
                <a:t>Actin</a:t>
              </a:r>
            </a:p>
          </p:txBody>
        </p:sp>
        <p:sp>
          <p:nvSpPr>
            <p:cNvPr id="13" name="TextBox 12"/>
            <p:cNvSpPr txBox="1"/>
            <p:nvPr/>
          </p:nvSpPr>
          <p:spPr>
            <a:xfrm rot="17340000">
              <a:off x="1315204" y="5356934"/>
              <a:ext cx="515830" cy="387246"/>
            </a:xfrm>
            <a:prstGeom prst="rect">
              <a:avLst/>
            </a:prstGeom>
            <a:noFill/>
          </p:spPr>
          <p:txBody>
            <a:bodyPr wrap="square" rtlCol="0">
              <a:spAutoFit/>
            </a:bodyPr>
            <a:lstStyle/>
            <a:p>
              <a:r>
                <a:rPr lang="en-US" sz="2084" dirty="0"/>
                <a:t>US</a:t>
              </a:r>
            </a:p>
          </p:txBody>
        </p:sp>
        <p:sp>
          <p:nvSpPr>
            <p:cNvPr id="14" name="TextBox 13"/>
            <p:cNvSpPr txBox="1"/>
            <p:nvPr/>
          </p:nvSpPr>
          <p:spPr>
            <a:xfrm rot="17340000">
              <a:off x="1721738" y="5202200"/>
              <a:ext cx="833258" cy="387246"/>
            </a:xfrm>
            <a:prstGeom prst="rect">
              <a:avLst/>
            </a:prstGeom>
            <a:noFill/>
          </p:spPr>
          <p:txBody>
            <a:bodyPr wrap="square" rtlCol="0">
              <a:spAutoFit/>
            </a:bodyPr>
            <a:lstStyle/>
            <a:p>
              <a:r>
                <a:rPr lang="en-US" sz="2084" dirty="0"/>
                <a:t>PMA</a:t>
              </a:r>
            </a:p>
          </p:txBody>
        </p:sp>
      </p:grpSp>
      <p:sp>
        <p:nvSpPr>
          <p:cNvPr id="15" name="TextBox 14"/>
          <p:cNvSpPr txBox="1"/>
          <p:nvPr/>
        </p:nvSpPr>
        <p:spPr>
          <a:xfrm>
            <a:off x="3139318" y="5845976"/>
            <a:ext cx="425141" cy="420564"/>
          </a:xfrm>
          <a:prstGeom prst="rect">
            <a:avLst/>
          </a:prstGeom>
          <a:noFill/>
        </p:spPr>
        <p:txBody>
          <a:bodyPr wrap="square" rtlCol="0">
            <a:spAutoFit/>
          </a:bodyPr>
          <a:lstStyle/>
          <a:p>
            <a:r>
              <a:rPr lang="en-US" sz="2133" b="1" dirty="0">
                <a:latin typeface="Arial" panose="020B0604020202020204" pitchFamily="34" charset="0"/>
                <a:cs typeface="Arial" panose="020B0604020202020204" pitchFamily="34" charset="0"/>
              </a:rPr>
              <a:t>B</a:t>
            </a:r>
            <a:endParaRPr lang="en-US" sz="2084" b="1" dirty="0">
              <a:latin typeface="Arial" panose="020B0604020202020204" pitchFamily="34" charset="0"/>
              <a:cs typeface="Arial" panose="020B0604020202020204" pitchFamily="34" charset="0"/>
            </a:endParaRPr>
          </a:p>
        </p:txBody>
      </p:sp>
      <p:sp>
        <p:nvSpPr>
          <p:cNvPr id="16" name="TextBox 15"/>
          <p:cNvSpPr txBox="1"/>
          <p:nvPr/>
        </p:nvSpPr>
        <p:spPr>
          <a:xfrm>
            <a:off x="245775" y="7781030"/>
            <a:ext cx="6804046" cy="3046988"/>
          </a:xfrm>
          <a:prstGeom prst="rect">
            <a:avLst/>
          </a:prstGeom>
          <a:noFill/>
        </p:spPr>
        <p:txBody>
          <a:bodyPr wrap="square" rtlCol="0">
            <a:spAutoFit/>
          </a:bodyPr>
          <a:lstStyle/>
          <a:p>
            <a:pPr>
              <a:lnSpc>
                <a:spcPct val="200000"/>
              </a:lnSpc>
            </a:pPr>
            <a:r>
              <a:rPr lang="en-US" sz="1200" b="1" dirty="0">
                <a:latin typeface="Times New Roman" panose="02020603050405020304" pitchFamily="18" charset="0"/>
                <a:cs typeface="Times New Roman" panose="02020603050405020304" pitchFamily="18" charset="0"/>
              </a:rPr>
              <a:t>Supplementary </a:t>
            </a:r>
            <a:r>
              <a:rPr lang="en-US" sz="1200" b="1" dirty="0" smtClean="0">
                <a:latin typeface="Times New Roman" panose="02020603050405020304" pitchFamily="18" charset="0"/>
                <a:cs typeface="Times New Roman" panose="02020603050405020304" pitchFamily="18" charset="0"/>
              </a:rPr>
              <a:t>Figure 2</a:t>
            </a:r>
            <a:r>
              <a:rPr lang="en-US" sz="1200" dirty="0" smtClean="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BPI expression and bacterial proliferation in human monocytes/macrophages.</a:t>
            </a:r>
            <a:r>
              <a:rPr lang="en-US" sz="1200" dirty="0">
                <a:latin typeface="Times New Roman" panose="02020603050405020304" pitchFamily="18" charset="0"/>
                <a:cs typeface="Times New Roman" panose="02020603050405020304" pitchFamily="18" charset="0"/>
              </a:rPr>
              <a:t> U937 monocytes (US) was differentiated into macrophages (PMA) after treating with PMA. </a:t>
            </a:r>
            <a:r>
              <a:rPr lang="en-US" sz="1200" b="1" dirty="0">
                <a:latin typeface="Times New Roman" panose="02020603050405020304" pitchFamily="18" charset="0"/>
                <a:cs typeface="Times New Roman" panose="02020603050405020304" pitchFamily="18" charset="0"/>
              </a:rPr>
              <a:t>A)</a:t>
            </a:r>
            <a:r>
              <a:rPr lang="en-US" sz="1200" dirty="0">
                <a:latin typeface="Times New Roman" panose="02020603050405020304" pitchFamily="18" charset="0"/>
                <a:cs typeface="Times New Roman" panose="02020603050405020304" pitchFamily="18" charset="0"/>
              </a:rPr>
              <a:t> Total RNA was isolated and converted to cDNA. BPI expression was quantified by semi quantitative PCR. Actin was used as internal control. </a:t>
            </a:r>
            <a:r>
              <a:rPr lang="en-US" sz="1200" b="1" dirty="0">
                <a:latin typeface="Times New Roman" panose="02020603050405020304" pitchFamily="18" charset="0"/>
                <a:cs typeface="Times New Roman" panose="02020603050405020304" pitchFamily="18" charset="0"/>
              </a:rPr>
              <a:t>B)</a:t>
            </a:r>
            <a:r>
              <a:rPr lang="en-US" sz="1200" dirty="0">
                <a:latin typeface="Times New Roman" panose="02020603050405020304" pitchFamily="18" charset="0"/>
                <a:cs typeface="Times New Roman" panose="02020603050405020304" pitchFamily="18" charset="0"/>
              </a:rPr>
              <a:t> Monocytes (White bar) and Macrophages (Black bar) were infected with STM 14028 at MOI of 10. Bacterial proliferation was quantified by plating the cell lysates 2h and 16h post infection.[n=3 (SD)]. **=</a:t>
            </a:r>
            <a:r>
              <a:rPr lang="en-US" sz="1200" b="1" dirty="0">
                <a:latin typeface="Times New Roman" panose="02020603050405020304" pitchFamily="18" charset="0"/>
                <a:cs typeface="Times New Roman" panose="02020603050405020304" pitchFamily="18" charset="0"/>
              </a:rPr>
              <a:t>p&lt; 0.01</a:t>
            </a:r>
            <a:r>
              <a:rPr lang="en-US" sz="1200" dirty="0">
                <a:latin typeface="Times New Roman" panose="02020603050405020304" pitchFamily="18" charset="0"/>
                <a:cs typeface="Times New Roman" panose="02020603050405020304" pitchFamily="18" charset="0"/>
              </a:rPr>
              <a:t>.</a:t>
            </a:r>
          </a:p>
          <a:p>
            <a:pPr>
              <a:lnSpc>
                <a:spcPct val="200000"/>
              </a:lnSpc>
            </a:pPr>
            <a:endParaRPr lang="en-US" sz="1200" b="1" dirty="0">
              <a:latin typeface="Times New Roman" panose="02020603050405020304" pitchFamily="18" charset="0"/>
              <a:cs typeface="Times New Roman" panose="02020603050405020304" pitchFamily="18" charset="0"/>
            </a:endParaRPr>
          </a:p>
          <a:p>
            <a:pPr>
              <a:lnSpc>
                <a:spcPct val="200000"/>
              </a:lnSpc>
            </a:pPr>
            <a:endParaRPr lang="en-US" sz="1200" dirty="0">
              <a:latin typeface="Times New Roman" panose="02020603050405020304" pitchFamily="18" charset="0"/>
              <a:cs typeface="Times New Roman" panose="02020603050405020304" pitchFamily="18" charset="0"/>
            </a:endParaRPr>
          </a:p>
        </p:txBody>
      </p:sp>
      <p:grpSp>
        <p:nvGrpSpPr>
          <p:cNvPr id="17" name="Group 16"/>
          <p:cNvGrpSpPr/>
          <p:nvPr/>
        </p:nvGrpSpPr>
        <p:grpSpPr>
          <a:xfrm>
            <a:off x="160065" y="1286815"/>
            <a:ext cx="3949190" cy="1822265"/>
            <a:chOff x="2051190" y="659043"/>
            <a:chExt cx="5530618" cy="615877"/>
          </a:xfrm>
        </p:grpSpPr>
        <p:sp>
          <p:nvSpPr>
            <p:cNvPr id="18" name="Rectangle 5"/>
            <p:cNvSpPr>
              <a:spLocks noChangeArrowheads="1"/>
            </p:cNvSpPr>
            <p:nvPr/>
          </p:nvSpPr>
          <p:spPr bwMode="auto">
            <a:xfrm>
              <a:off x="2051190" y="659043"/>
              <a:ext cx="1572825" cy="99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050" b="0" i="0" u="none" strike="noStrike" cap="none" normalizeH="0" baseline="0" dirty="0" smtClean="0">
                  <a:ln>
                    <a:noFill/>
                  </a:ln>
                  <a:solidFill>
                    <a:srgbClr val="222222"/>
                  </a:solidFill>
                  <a:effectLst/>
                  <a:latin typeface="Courier New" panose="02070309020205020404" pitchFamily="49" charset="0"/>
                  <a:ea typeface="Times New Roman" panose="02020603050405020304" pitchFamily="18" charset="0"/>
                  <a:cs typeface="Courier New" panose="02070309020205020404" pitchFamily="49" charset="0"/>
                </a:rPr>
                <a:t>&gt;</a:t>
              </a:r>
              <a:r>
                <a:rPr kumimoji="0" lang="en-US" sz="1050" b="0" i="0" u="none" strike="noStrike" cap="none" normalizeH="0" baseline="0" dirty="0" smtClean="0">
                  <a:ln>
                    <a:noFill/>
                  </a:ln>
                  <a:solidFill>
                    <a:srgbClr val="664E99"/>
                  </a:solidFill>
                  <a:effectLst/>
                  <a:latin typeface="Courier New" panose="02070309020205020404" pitchFamily="49" charset="0"/>
                  <a:ea typeface="Times New Roman" panose="02020603050405020304" pitchFamily="18" charset="0"/>
                  <a:cs typeface="Courier New" panose="02070309020205020404" pitchFamily="49" charset="0"/>
                  <a:hlinkClick r:id="rId5" tooltip="Show report for NM_001725"/>
                </a:rPr>
                <a:t>ref|NM_001725.2|</a:t>
              </a:r>
              <a:r>
                <a:rPr kumimoji="0" lang="en-US" sz="1050" b="0" i="0" u="none" strike="noStrike" cap="none" normalizeH="0" baseline="0" dirty="0" smtClean="0">
                  <a:ln>
                    <a:noFill/>
                  </a:ln>
                  <a:solidFill>
                    <a:srgbClr val="222222"/>
                  </a:solidFill>
                  <a:effectLst/>
                  <a:latin typeface="Courier New" panose="02070309020205020404" pitchFamily="49" charset="0"/>
                  <a:ea typeface="Times New Roman" panose="02020603050405020304" pitchFamily="18" charset="0"/>
                  <a:cs typeface="Courier New" panose="02070309020205020404" pitchFamily="49" charset="0"/>
                </a:rPr>
                <a:t> </a:t>
              </a:r>
              <a:endParaRPr kumimoji="0" lang="en-US" sz="3200" b="0" i="0" u="none" strike="noStrike" cap="none" normalizeH="0" baseline="0" dirty="0" smtClean="0">
                <a:ln>
                  <a:noFill/>
                </a:ln>
                <a:solidFill>
                  <a:schemeClr val="tx1"/>
                </a:solidFill>
                <a:effectLst/>
                <a:latin typeface="Arial" panose="020B0604020202020204" pitchFamily="34" charset="0"/>
              </a:endParaRPr>
            </a:p>
          </p:txBody>
        </p:sp>
        <p:sp>
          <p:nvSpPr>
            <p:cNvPr id="19" name="Rectangle 10"/>
            <p:cNvSpPr>
              <a:spLocks noChangeArrowheads="1"/>
            </p:cNvSpPr>
            <p:nvPr/>
          </p:nvSpPr>
          <p:spPr bwMode="auto">
            <a:xfrm>
              <a:off x="2072337" y="869241"/>
              <a:ext cx="5509471" cy="4056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222222"/>
                  </a:solidFill>
                  <a:effectLst/>
                  <a:ea typeface="Times New Roman" panose="02020603050405020304" pitchFamily="18" charset="0"/>
                  <a:cs typeface="Courier New" panose="02070309020205020404" pitchFamily="49" charset="0"/>
                </a:rPr>
                <a:t> Homo sapiens bactericidal/permeability-increasing protein (BPI), </a:t>
              </a:r>
              <a:endParaRPr kumimoji="0" 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222222"/>
                  </a:solidFill>
                  <a:effectLst/>
                  <a:ea typeface="Times New Roman" panose="02020603050405020304" pitchFamily="18" charset="0"/>
                  <a:cs typeface="Courier New" panose="02070309020205020404" pitchFamily="49" charset="0"/>
                </a:rPr>
                <a:t>mRNA</a:t>
              </a:r>
              <a:endParaRPr kumimoji="0" 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222222"/>
                  </a:solidFill>
                  <a:effectLst/>
                  <a:ea typeface="Times New Roman" panose="02020603050405020304" pitchFamily="18" charset="0"/>
                  <a:cs typeface="Courier New" panose="02070309020205020404" pitchFamily="49" charset="0"/>
                </a:rPr>
                <a:t>Length=1901</a:t>
              </a:r>
              <a:endParaRPr kumimoji="0" 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222222"/>
                  </a:solidFill>
                  <a:effectLst/>
                  <a:ea typeface="Times New Roman" panose="02020603050405020304" pitchFamily="18" charset="0"/>
                  <a:cs typeface="Courier New" panose="02070309020205020404" pitchFamily="49" charset="0"/>
                </a:rPr>
                <a:t> </a:t>
              </a:r>
              <a:r>
                <a:rPr kumimoji="0" lang="en-US" sz="900" b="0" i="0" u="none" strike="noStrike" cap="none" normalizeH="0" baseline="0" dirty="0" smtClean="0">
                  <a:ln>
                    <a:noFill/>
                  </a:ln>
                  <a:solidFill>
                    <a:srgbClr val="664E99"/>
                  </a:solidFill>
                  <a:effectLst/>
                  <a:ea typeface="Times New Roman" panose="02020603050405020304" pitchFamily="18" charset="0"/>
                  <a:cs typeface="Courier New" panose="02070309020205020404" pitchFamily="49" charset="0"/>
                  <a:hlinkClick r:id="rId6"/>
                </a:rPr>
                <a:t>GENE ID: 671 BPI</a:t>
              </a:r>
              <a:r>
                <a:rPr kumimoji="0" lang="en-US" sz="900" b="0" i="0" u="none" strike="noStrike" cap="none" normalizeH="0" baseline="0" dirty="0" smtClean="0">
                  <a:ln>
                    <a:noFill/>
                  </a:ln>
                  <a:solidFill>
                    <a:srgbClr val="222222"/>
                  </a:solidFill>
                  <a:effectLst/>
                  <a:ea typeface="Times New Roman" panose="02020603050405020304" pitchFamily="18" charset="0"/>
                  <a:cs typeface="Courier New" panose="02070309020205020404" pitchFamily="49" charset="0"/>
                </a:rPr>
                <a:t> | bactericidal/permeability-increasing protein [Homo sapiens]</a:t>
              </a:r>
              <a:endParaRPr kumimoji="0" 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rgbClr val="008000"/>
                  </a:solidFill>
                  <a:effectLst/>
                  <a:ea typeface="Times New Roman" panose="02020603050405020304" pitchFamily="18" charset="0"/>
                  <a:cs typeface="Courier New" panose="02070309020205020404" pitchFamily="49" charset="0"/>
                </a:rPr>
                <a:t>(Over 10 PubMed links)</a:t>
              </a:r>
              <a:endParaRPr kumimoji="0" 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222222"/>
                  </a:solidFill>
                  <a:effectLst/>
                  <a:ea typeface="Times New Roman" panose="02020603050405020304" pitchFamily="18" charset="0"/>
                  <a:cs typeface="Courier New" panose="02070309020205020404" pitchFamily="49" charset="0"/>
                </a:rPr>
                <a:t> Score =  2037 bits (1103),  Expect = 0.0</a:t>
              </a:r>
              <a:endParaRPr kumimoji="0" 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222222"/>
                  </a:solidFill>
                  <a:effectLst/>
                  <a:ea typeface="Times New Roman" panose="02020603050405020304" pitchFamily="18" charset="0"/>
                  <a:cs typeface="Courier New" panose="02070309020205020404" pitchFamily="49" charset="0"/>
                </a:rPr>
                <a:t> Identities = 1196/1235 (97%), Gaps = 29/1235 (2%)</a:t>
              </a:r>
              <a:endParaRPr kumimoji="0" 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0" i="0" u="none" strike="noStrike" cap="none" normalizeH="0" baseline="0" dirty="0" smtClean="0">
                  <a:ln>
                    <a:noFill/>
                  </a:ln>
                  <a:solidFill>
                    <a:srgbClr val="222222"/>
                  </a:solidFill>
                  <a:effectLst/>
                  <a:ea typeface="Times New Roman" panose="02020603050405020304" pitchFamily="18" charset="0"/>
                  <a:cs typeface="Courier New" panose="02070309020205020404" pitchFamily="49" charset="0"/>
                </a:rPr>
                <a:t> Strand=Plus/Minus</a:t>
              </a:r>
              <a:endParaRPr kumimoji="0" lang="en-US" sz="900" b="0" i="0" u="none" strike="noStrike" cap="none" normalizeH="0" baseline="0" dirty="0" smtClean="0">
                <a:ln>
                  <a:noFill/>
                </a:ln>
                <a:solidFill>
                  <a:schemeClr val="tx1"/>
                </a:solidFill>
                <a:effectLst/>
              </a:endParaRPr>
            </a:p>
          </p:txBody>
        </p:sp>
      </p:grpSp>
      <p:sp>
        <p:nvSpPr>
          <p:cNvPr id="20" name="TextBox 19"/>
          <p:cNvSpPr txBox="1"/>
          <p:nvPr/>
        </p:nvSpPr>
        <p:spPr>
          <a:xfrm>
            <a:off x="244863" y="591039"/>
            <a:ext cx="425141" cy="420564"/>
          </a:xfrm>
          <a:prstGeom prst="rect">
            <a:avLst/>
          </a:prstGeom>
          <a:noFill/>
        </p:spPr>
        <p:txBody>
          <a:bodyPr wrap="square" rtlCol="0">
            <a:spAutoFit/>
          </a:bodyPr>
          <a:lstStyle/>
          <a:p>
            <a:r>
              <a:rPr lang="en-US" sz="2133" b="1" dirty="0">
                <a:latin typeface="Arial" panose="020B0604020202020204" pitchFamily="34" charset="0"/>
                <a:cs typeface="Arial" panose="020B0604020202020204" pitchFamily="34" charset="0"/>
              </a:rPr>
              <a:t>A</a:t>
            </a:r>
          </a:p>
        </p:txBody>
      </p:sp>
      <p:sp>
        <p:nvSpPr>
          <p:cNvPr id="21" name="TextBox 20"/>
          <p:cNvSpPr txBox="1"/>
          <p:nvPr/>
        </p:nvSpPr>
        <p:spPr>
          <a:xfrm>
            <a:off x="3139318" y="619249"/>
            <a:ext cx="425141" cy="420564"/>
          </a:xfrm>
          <a:prstGeom prst="rect">
            <a:avLst/>
          </a:prstGeom>
          <a:noFill/>
        </p:spPr>
        <p:txBody>
          <a:bodyPr wrap="square" rtlCol="0">
            <a:spAutoFit/>
          </a:bodyPr>
          <a:lstStyle/>
          <a:p>
            <a:r>
              <a:rPr lang="en-US" sz="2133" b="1" dirty="0">
                <a:latin typeface="Arial" panose="020B0604020202020204" pitchFamily="34" charset="0"/>
                <a:cs typeface="Arial" panose="020B0604020202020204" pitchFamily="34" charset="0"/>
              </a:rPr>
              <a:t>B</a:t>
            </a:r>
            <a:endParaRPr lang="en-US" sz="2084"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550129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9242" y="425140"/>
            <a:ext cx="2685491" cy="1983232"/>
          </a:xfrm>
          <a:prstGeom prst="rect">
            <a:avLst/>
          </a:prstGeom>
        </p:spPr>
      </p:pic>
      <p:sp>
        <p:nvSpPr>
          <p:cNvPr id="7" name="Rectangle 6"/>
          <p:cNvSpPr/>
          <p:nvPr/>
        </p:nvSpPr>
        <p:spPr>
          <a:xfrm>
            <a:off x="452684" y="2408372"/>
            <a:ext cx="6453954" cy="2677656"/>
          </a:xfrm>
          <a:prstGeom prst="rect">
            <a:avLst/>
          </a:prstGeom>
        </p:spPr>
        <p:txBody>
          <a:bodyPr wrap="square">
            <a:spAutoFit/>
          </a:bodyPr>
          <a:lstStyle/>
          <a:p>
            <a:pPr>
              <a:lnSpc>
                <a:spcPct val="200000"/>
              </a:lnSpc>
            </a:pPr>
            <a:r>
              <a:rPr lang="en-US" sz="1200" b="1" dirty="0">
                <a:latin typeface="Times New Roman" panose="02020603050405020304" pitchFamily="18" charset="0"/>
                <a:cs typeface="Times New Roman" panose="02020603050405020304" pitchFamily="18" charset="0"/>
              </a:rPr>
              <a:t>Supplementary </a:t>
            </a:r>
            <a:r>
              <a:rPr lang="en-US" sz="1200" b="1" dirty="0" smtClean="0">
                <a:latin typeface="Times New Roman" panose="02020603050405020304" pitchFamily="18" charset="0"/>
                <a:cs typeface="Times New Roman" panose="02020603050405020304" pitchFamily="18" charset="0"/>
              </a:rPr>
              <a:t>Figure 3</a:t>
            </a:r>
            <a:r>
              <a:rPr lang="en-US" sz="1200" dirty="0">
                <a:latin typeface="Times New Roman" panose="02020603050405020304" pitchFamily="18" charset="0"/>
                <a:cs typeface="Times New Roman" panose="02020603050405020304" pitchFamily="18" charset="0"/>
              </a:rPr>
              <a:t>. </a:t>
            </a:r>
            <a:r>
              <a:rPr lang="en-US" sz="1200" b="1" dirty="0">
                <a:latin typeface="Times New Roman" panose="02020603050405020304" pitchFamily="18" charset="0"/>
                <a:cs typeface="Times New Roman" panose="02020603050405020304" pitchFamily="18" charset="0"/>
              </a:rPr>
              <a:t>Bacterial proliferation in human macrophages under BPI inducing conditions</a:t>
            </a:r>
            <a:r>
              <a:rPr lang="en-US" sz="1200" b="1" dirty="0" smtClean="0">
                <a:latin typeface="Times New Roman" panose="02020603050405020304" pitchFamily="18" charset="0"/>
                <a:cs typeface="Times New Roman" panose="02020603050405020304" pitchFamily="18" charset="0"/>
              </a:rPr>
              <a:t>.</a:t>
            </a:r>
          </a:p>
          <a:p>
            <a:pPr>
              <a:lnSpc>
                <a:spcPct val="200000"/>
              </a:lnSpc>
            </a:pPr>
            <a:r>
              <a:rPr lang="en-US" sz="1200" dirty="0">
                <a:latin typeface="Times New Roman" panose="02020603050405020304" pitchFamily="18" charset="0"/>
                <a:cs typeface="Times New Roman" panose="02020603050405020304" pitchFamily="18" charset="0"/>
              </a:rPr>
              <a:t>U937 macrophages were treated with LPS (100ng) or Flagellin (500ng). 24 h post treatment Cells were infected with STM 14028 at MOI of 10. Bacterial proliferation was quantified by plating the cell lysates 2h and 16h post infection and were normalized to untreated control.[n=2 (SD)] .</a:t>
            </a:r>
            <a:r>
              <a:rPr lang="en-US" sz="1200" b="1" dirty="0">
                <a:latin typeface="Times New Roman" panose="02020603050405020304" pitchFamily="18" charset="0"/>
                <a:cs typeface="Times New Roman" panose="02020603050405020304" pitchFamily="18" charset="0"/>
              </a:rPr>
              <a:t>*=p&lt; 0.05, ***=p&lt; 0.001.</a:t>
            </a:r>
            <a:endParaRPr lang="en-US" sz="1200" dirty="0">
              <a:latin typeface="Times New Roman" panose="02020603050405020304" pitchFamily="18" charset="0"/>
              <a:cs typeface="Times New Roman" panose="02020603050405020304" pitchFamily="18" charset="0"/>
            </a:endParaRPr>
          </a:p>
          <a:p>
            <a:pPr>
              <a:lnSpc>
                <a:spcPct val="200000"/>
              </a:lnSpc>
            </a:pPr>
            <a:endParaRPr lang="en-US" sz="1200" dirty="0">
              <a:latin typeface="Times New Roman" panose="02020603050405020304" pitchFamily="18" charset="0"/>
              <a:cs typeface="Times New Roman" panose="02020603050405020304" pitchFamily="18" charset="0"/>
            </a:endParaRPr>
          </a:p>
        </p:txBody>
      </p:sp>
      <p:sp>
        <p:nvSpPr>
          <p:cNvPr id="8" name="Rectangle 7"/>
          <p:cNvSpPr/>
          <p:nvPr/>
        </p:nvSpPr>
        <p:spPr>
          <a:xfrm>
            <a:off x="452684" y="7529425"/>
            <a:ext cx="6453954" cy="1569660"/>
          </a:xfrm>
          <a:prstGeom prst="rect">
            <a:avLst/>
          </a:prstGeom>
        </p:spPr>
        <p:txBody>
          <a:bodyPr wrap="square">
            <a:spAutoFit/>
          </a:bodyPr>
          <a:lstStyle/>
          <a:p>
            <a:pPr>
              <a:lnSpc>
                <a:spcPct val="200000"/>
              </a:lnSpc>
            </a:pPr>
            <a:r>
              <a:rPr lang="en-US" sz="1200" b="1" dirty="0">
                <a:latin typeface="Times New Roman" panose="02020603050405020304" pitchFamily="18" charset="0"/>
                <a:cs typeface="Times New Roman" panose="02020603050405020304" pitchFamily="18" charset="0"/>
              </a:rPr>
              <a:t>Supplementary Figure 4. Confirmation of BPI knockdown by confocal microscopy</a:t>
            </a:r>
            <a:r>
              <a:rPr lang="en-US" sz="1200" b="1" dirty="0" smtClean="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U937 macrophages were transfected with BPI dsRNA, 24 hour post transfection, Cells were fixed with PFA and were stained </a:t>
            </a:r>
            <a:r>
              <a:rPr lang="en-US" sz="1200" dirty="0" smtClean="0">
                <a:latin typeface="Times New Roman" panose="02020603050405020304" pitchFamily="18" charset="0"/>
                <a:cs typeface="Times New Roman" panose="02020603050405020304" pitchFamily="18" charset="0"/>
              </a:rPr>
              <a:t>for BPI (</a:t>
            </a:r>
            <a:r>
              <a:rPr lang="en-US" sz="1200" dirty="0">
                <a:latin typeface="Times New Roman" panose="02020603050405020304" pitchFamily="18" charset="0"/>
                <a:cs typeface="Times New Roman" panose="02020603050405020304" pitchFamily="18" charset="0"/>
              </a:rPr>
              <a:t>Red</a:t>
            </a:r>
            <a:r>
              <a:rPr lang="en-US" sz="1200" dirty="0" smtClean="0">
                <a:latin typeface="Times New Roman" panose="02020603050405020304" pitchFamily="18" charset="0"/>
                <a:cs typeface="Times New Roman" panose="02020603050405020304" pitchFamily="18" charset="0"/>
              </a:rPr>
              <a:t>) and nuclei (</a:t>
            </a:r>
            <a:r>
              <a:rPr lang="en-US" sz="1200" dirty="0">
                <a:latin typeface="Times New Roman" panose="02020603050405020304" pitchFamily="18" charset="0"/>
                <a:cs typeface="Times New Roman" panose="02020603050405020304" pitchFamily="18" charset="0"/>
              </a:rPr>
              <a:t>blue). [n=3 </a:t>
            </a:r>
            <a:r>
              <a:rPr lang="en-US" sz="1200" dirty="0" smtClean="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UT –</a:t>
            </a:r>
            <a:r>
              <a:rPr lang="en-US" sz="1200" dirty="0" err="1">
                <a:latin typeface="Times New Roman" panose="02020603050405020304" pitchFamily="18" charset="0"/>
                <a:cs typeface="Times New Roman" panose="02020603050405020304" pitchFamily="18" charset="0"/>
              </a:rPr>
              <a:t>Untransfected</a:t>
            </a:r>
            <a:r>
              <a:rPr lang="en-US" sz="1200" dirty="0">
                <a:latin typeface="Times New Roman" panose="02020603050405020304" pitchFamily="18" charset="0"/>
                <a:cs typeface="Times New Roman" panose="02020603050405020304" pitchFamily="18" charset="0"/>
              </a:rPr>
              <a:t> Cells.</a:t>
            </a:r>
          </a:p>
          <a:p>
            <a:pPr>
              <a:lnSpc>
                <a:spcPct val="200000"/>
              </a:lnSpc>
            </a:pPr>
            <a:endParaRPr lang="en-US" sz="12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1464224" y="5086028"/>
            <a:ext cx="1160527" cy="322076"/>
          </a:xfrm>
          <a:prstGeom prst="rect">
            <a:avLst/>
          </a:prstGeom>
          <a:noFill/>
        </p:spPr>
        <p:txBody>
          <a:bodyPr wrap="square" rtlCol="0">
            <a:spAutoFit/>
          </a:bodyPr>
          <a:lstStyle/>
          <a:p>
            <a:pPr algn="ctr"/>
            <a:r>
              <a:rPr lang="en-US" sz="1493" dirty="0">
                <a:latin typeface="Arial" panose="020B0604020202020204" pitchFamily="34" charset="0"/>
                <a:cs typeface="Arial" panose="020B0604020202020204" pitchFamily="34" charset="0"/>
              </a:rPr>
              <a:t>UT</a:t>
            </a:r>
          </a:p>
        </p:txBody>
      </p:sp>
      <p:sp>
        <p:nvSpPr>
          <p:cNvPr id="10" name="TextBox 9"/>
          <p:cNvSpPr txBox="1"/>
          <p:nvPr/>
        </p:nvSpPr>
        <p:spPr>
          <a:xfrm>
            <a:off x="3679661" y="5075681"/>
            <a:ext cx="1632703" cy="322076"/>
          </a:xfrm>
          <a:prstGeom prst="rect">
            <a:avLst/>
          </a:prstGeom>
          <a:noFill/>
        </p:spPr>
        <p:txBody>
          <a:bodyPr wrap="square" rtlCol="0">
            <a:spAutoFit/>
          </a:bodyPr>
          <a:lstStyle/>
          <a:p>
            <a:pPr algn="ctr"/>
            <a:r>
              <a:rPr lang="en-US" sz="1493" dirty="0">
                <a:latin typeface="Arial" panose="020B0604020202020204" pitchFamily="34" charset="0"/>
                <a:cs typeface="Arial" panose="020B0604020202020204" pitchFamily="34" charset="0"/>
              </a:rPr>
              <a:t>BPI </a:t>
            </a:r>
            <a:r>
              <a:rPr lang="en-US" sz="1493" dirty="0" err="1">
                <a:latin typeface="Arial" panose="020B0604020202020204" pitchFamily="34" charset="0"/>
                <a:cs typeface="Arial" panose="020B0604020202020204" pitchFamily="34" charset="0"/>
              </a:rPr>
              <a:t>dsRNA</a:t>
            </a:r>
            <a:endParaRPr lang="en-US" sz="1493" dirty="0">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32563" y="5339130"/>
            <a:ext cx="2286000" cy="2286000"/>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6242" y="5339130"/>
            <a:ext cx="2286000" cy="2286000"/>
          </a:xfrm>
          <a:prstGeom prst="rect">
            <a:avLst/>
          </a:prstGeom>
        </p:spPr>
      </p:pic>
    </p:spTree>
    <p:extLst>
      <p:ext uri="{BB962C8B-B14F-4D97-AF65-F5344CB8AC3E}">
        <p14:creationId xmlns:p14="http://schemas.microsoft.com/office/powerpoint/2010/main" val="8945436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2051" y="686910"/>
            <a:ext cx="2926080" cy="292608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68371" y="697568"/>
            <a:ext cx="2926080" cy="2926080"/>
          </a:xfrm>
          <a:prstGeom prst="rect">
            <a:avLst/>
          </a:prstGeom>
        </p:spPr>
      </p:pic>
      <p:sp>
        <p:nvSpPr>
          <p:cNvPr id="6" name="Rectangle 5"/>
          <p:cNvSpPr/>
          <p:nvPr/>
        </p:nvSpPr>
        <p:spPr>
          <a:xfrm>
            <a:off x="1437660" y="2402457"/>
            <a:ext cx="1248461" cy="60580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84"/>
          </a:p>
        </p:txBody>
      </p:sp>
      <p:cxnSp>
        <p:nvCxnSpPr>
          <p:cNvPr id="7" name="Straight Connector 6"/>
          <p:cNvCxnSpPr/>
          <p:nvPr/>
        </p:nvCxnSpPr>
        <p:spPr>
          <a:xfrm flipV="1">
            <a:off x="2686121" y="686907"/>
            <a:ext cx="1555157" cy="1715550"/>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686121" y="2988756"/>
            <a:ext cx="1555157" cy="624230"/>
          </a:xfrm>
          <a:prstGeom prst="line">
            <a:avLst/>
          </a:prstGeom>
          <a:ln>
            <a:solidFill>
              <a:srgbClr val="FF0000"/>
            </a:solidFill>
            <a:prstDash val="lgDashDot"/>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92052" y="705966"/>
            <a:ext cx="1658531" cy="413062"/>
          </a:xfrm>
          <a:prstGeom prst="rect">
            <a:avLst/>
          </a:prstGeom>
          <a:noFill/>
        </p:spPr>
        <p:txBody>
          <a:bodyPr wrap="none" rtlCol="0">
            <a:spAutoFit/>
          </a:bodyPr>
          <a:lstStyle/>
          <a:p>
            <a:r>
              <a:rPr lang="en-US" sz="2084" dirty="0">
                <a:solidFill>
                  <a:srgbClr val="FF0000"/>
                </a:solidFill>
              </a:rPr>
              <a:t>BPI </a:t>
            </a:r>
            <a:r>
              <a:rPr lang="en-US" sz="2084" dirty="0">
                <a:solidFill>
                  <a:schemeClr val="accent1">
                    <a:lumMod val="75000"/>
                  </a:schemeClr>
                </a:solidFill>
              </a:rPr>
              <a:t>DAPI </a:t>
            </a:r>
            <a:r>
              <a:rPr lang="en-US" sz="2084" dirty="0">
                <a:solidFill>
                  <a:srgbClr val="00B050"/>
                </a:solidFill>
              </a:rPr>
              <a:t>STM</a:t>
            </a:r>
          </a:p>
        </p:txBody>
      </p:sp>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8599" y="4012660"/>
            <a:ext cx="3839667" cy="2574950"/>
          </a:xfrm>
          <a:prstGeom prst="rect">
            <a:avLst/>
          </a:prstGeom>
        </p:spPr>
      </p:pic>
      <p:grpSp>
        <p:nvGrpSpPr>
          <p:cNvPr id="11" name="Group 10"/>
          <p:cNvGrpSpPr/>
          <p:nvPr/>
        </p:nvGrpSpPr>
        <p:grpSpPr>
          <a:xfrm>
            <a:off x="3724173" y="6283247"/>
            <a:ext cx="1284163" cy="531820"/>
            <a:chOff x="2844984" y="2278068"/>
            <a:chExt cx="1203903" cy="498581"/>
          </a:xfrm>
        </p:grpSpPr>
        <p:grpSp>
          <p:nvGrpSpPr>
            <p:cNvPr id="12" name="Group 11"/>
            <p:cNvGrpSpPr/>
            <p:nvPr/>
          </p:nvGrpSpPr>
          <p:grpSpPr>
            <a:xfrm>
              <a:off x="2846012" y="2278068"/>
              <a:ext cx="1199442" cy="301946"/>
              <a:chOff x="2012196" y="2495895"/>
              <a:chExt cx="1199442" cy="301946"/>
            </a:xfrm>
          </p:grpSpPr>
          <p:sp>
            <p:nvSpPr>
              <p:cNvPr id="16" name="Rectangle 15"/>
              <p:cNvSpPr/>
              <p:nvPr/>
            </p:nvSpPr>
            <p:spPr>
              <a:xfrm>
                <a:off x="2012196" y="2577648"/>
                <a:ext cx="304800" cy="13716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sz="2084"/>
              </a:p>
            </p:txBody>
          </p:sp>
          <p:sp>
            <p:nvSpPr>
              <p:cNvPr id="17" name="TextBox 16"/>
              <p:cNvSpPr txBox="1"/>
              <p:nvPr/>
            </p:nvSpPr>
            <p:spPr>
              <a:xfrm>
                <a:off x="2272079" y="2495895"/>
                <a:ext cx="939559" cy="301946"/>
              </a:xfrm>
              <a:prstGeom prst="rect">
                <a:avLst/>
              </a:prstGeom>
              <a:noFill/>
            </p:spPr>
            <p:txBody>
              <a:bodyPr wrap="none" rtlCol="0">
                <a:spAutoFit/>
              </a:bodyPr>
              <a:lstStyle/>
              <a:p>
                <a:r>
                  <a:rPr lang="en-US" sz="1493" dirty="0">
                    <a:latin typeface="Arial" panose="020B0604020202020204" pitchFamily="34" charset="0"/>
                    <a:cs typeface="Arial" panose="020B0604020202020204" pitchFamily="34" charset="0"/>
                  </a:rPr>
                  <a:t>- Saponin</a:t>
                </a:r>
              </a:p>
            </p:txBody>
          </p:sp>
        </p:grpSp>
        <p:grpSp>
          <p:nvGrpSpPr>
            <p:cNvPr id="13" name="Group 12"/>
            <p:cNvGrpSpPr/>
            <p:nvPr/>
          </p:nvGrpSpPr>
          <p:grpSpPr>
            <a:xfrm>
              <a:off x="2844984" y="2474703"/>
              <a:ext cx="1203903" cy="301946"/>
              <a:chOff x="2012196" y="2740223"/>
              <a:chExt cx="1203903" cy="301946"/>
            </a:xfrm>
          </p:grpSpPr>
          <p:sp>
            <p:nvSpPr>
              <p:cNvPr id="14" name="Rectangle 13"/>
              <p:cNvSpPr/>
              <p:nvPr/>
            </p:nvSpPr>
            <p:spPr>
              <a:xfrm>
                <a:off x="2012196" y="2811692"/>
                <a:ext cx="304800" cy="13716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084"/>
              </a:p>
            </p:txBody>
          </p:sp>
          <p:sp>
            <p:nvSpPr>
              <p:cNvPr id="15" name="TextBox 14"/>
              <p:cNvSpPr txBox="1"/>
              <p:nvPr/>
            </p:nvSpPr>
            <p:spPr>
              <a:xfrm>
                <a:off x="2281047" y="2740223"/>
                <a:ext cx="935052" cy="301946"/>
              </a:xfrm>
              <a:prstGeom prst="rect">
                <a:avLst/>
              </a:prstGeom>
              <a:noFill/>
            </p:spPr>
            <p:txBody>
              <a:bodyPr wrap="none" rtlCol="0">
                <a:spAutoFit/>
              </a:bodyPr>
              <a:lstStyle/>
              <a:p>
                <a:r>
                  <a:rPr lang="en-US" sz="1493" dirty="0">
                    <a:latin typeface="Arial" panose="020B0604020202020204" pitchFamily="34" charset="0"/>
                    <a:cs typeface="Arial" panose="020B0604020202020204" pitchFamily="34" charset="0"/>
                  </a:rPr>
                  <a:t>+Saponin</a:t>
                </a:r>
              </a:p>
            </p:txBody>
          </p:sp>
        </p:grpSp>
      </p:grpSp>
      <p:sp>
        <p:nvSpPr>
          <p:cNvPr id="18" name="TextBox 17"/>
          <p:cNvSpPr txBox="1"/>
          <p:nvPr/>
        </p:nvSpPr>
        <p:spPr>
          <a:xfrm>
            <a:off x="1384540" y="6259315"/>
            <a:ext cx="2310660" cy="322076"/>
          </a:xfrm>
          <a:prstGeom prst="rect">
            <a:avLst/>
          </a:prstGeom>
          <a:noFill/>
        </p:spPr>
        <p:txBody>
          <a:bodyPr wrap="square" rtlCol="0">
            <a:spAutoFit/>
          </a:bodyPr>
          <a:lstStyle/>
          <a:p>
            <a:pPr algn="ctr"/>
            <a:r>
              <a:rPr lang="en-US" sz="1493" dirty="0">
                <a:latin typeface="Arial" panose="020B0604020202020204" pitchFamily="34" charset="0"/>
                <a:cs typeface="Arial" panose="020B0604020202020204" pitchFamily="34" charset="0"/>
              </a:rPr>
              <a:t>U937 macrophages</a:t>
            </a:r>
          </a:p>
        </p:txBody>
      </p:sp>
      <p:sp>
        <p:nvSpPr>
          <p:cNvPr id="19" name="TextBox 18"/>
          <p:cNvSpPr txBox="1"/>
          <p:nvPr/>
        </p:nvSpPr>
        <p:spPr>
          <a:xfrm>
            <a:off x="234127" y="85379"/>
            <a:ext cx="425141" cy="420564"/>
          </a:xfrm>
          <a:prstGeom prst="rect">
            <a:avLst/>
          </a:prstGeom>
          <a:noFill/>
        </p:spPr>
        <p:txBody>
          <a:bodyPr wrap="square" rtlCol="0">
            <a:spAutoFit/>
          </a:bodyPr>
          <a:lstStyle/>
          <a:p>
            <a:r>
              <a:rPr lang="en-US" sz="2133" b="1" dirty="0">
                <a:latin typeface="Arial" panose="020B0604020202020204" pitchFamily="34" charset="0"/>
                <a:cs typeface="Arial" panose="020B0604020202020204" pitchFamily="34" charset="0"/>
              </a:rPr>
              <a:t>A</a:t>
            </a:r>
          </a:p>
        </p:txBody>
      </p:sp>
      <p:sp>
        <p:nvSpPr>
          <p:cNvPr id="20" name="TextBox 19"/>
          <p:cNvSpPr txBox="1"/>
          <p:nvPr/>
        </p:nvSpPr>
        <p:spPr>
          <a:xfrm>
            <a:off x="238599" y="3741441"/>
            <a:ext cx="425141" cy="420564"/>
          </a:xfrm>
          <a:prstGeom prst="rect">
            <a:avLst/>
          </a:prstGeom>
          <a:noFill/>
        </p:spPr>
        <p:txBody>
          <a:bodyPr wrap="square" rtlCol="0">
            <a:spAutoFit/>
          </a:bodyPr>
          <a:lstStyle/>
          <a:p>
            <a:r>
              <a:rPr lang="en-US" sz="2133" b="1" dirty="0">
                <a:latin typeface="Arial" panose="020B0604020202020204" pitchFamily="34" charset="0"/>
                <a:cs typeface="Arial" panose="020B0604020202020204" pitchFamily="34" charset="0"/>
              </a:rPr>
              <a:t>B</a:t>
            </a:r>
          </a:p>
        </p:txBody>
      </p:sp>
      <p:sp>
        <p:nvSpPr>
          <p:cNvPr id="21" name="TextBox 20"/>
          <p:cNvSpPr txBox="1"/>
          <p:nvPr/>
        </p:nvSpPr>
        <p:spPr>
          <a:xfrm>
            <a:off x="213788" y="6832266"/>
            <a:ext cx="6980663" cy="2308324"/>
          </a:xfrm>
          <a:prstGeom prst="rect">
            <a:avLst/>
          </a:prstGeom>
          <a:noFill/>
        </p:spPr>
        <p:txBody>
          <a:bodyPr wrap="square" rtlCol="0">
            <a:spAutoFit/>
          </a:bodyPr>
          <a:lstStyle/>
          <a:p>
            <a:pPr>
              <a:lnSpc>
                <a:spcPct val="200000"/>
              </a:lnSpc>
            </a:pPr>
            <a:r>
              <a:rPr lang="en-US" sz="1200" b="1" dirty="0">
                <a:latin typeface="Times New Roman" panose="02020603050405020304" pitchFamily="18" charset="0"/>
                <a:cs typeface="Times New Roman" panose="02020603050405020304" pitchFamily="18" charset="0"/>
              </a:rPr>
              <a:t>Supplementary Figure 5</a:t>
            </a:r>
            <a:r>
              <a:rPr lang="en-US" sz="1200" b="1" dirty="0" smtClean="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U937 macrophages were infected with STM GFP (green) at MOI 10, 1 h post infection cells were fixed with PFA. Cells were stained </a:t>
            </a:r>
            <a:r>
              <a:rPr lang="en-US" sz="1200" dirty="0" smtClean="0">
                <a:latin typeface="Times New Roman" panose="02020603050405020304" pitchFamily="18" charset="0"/>
                <a:cs typeface="Times New Roman" panose="02020603050405020304" pitchFamily="18" charset="0"/>
              </a:rPr>
              <a:t>with anti-BPI antibody </a:t>
            </a:r>
            <a:r>
              <a:rPr lang="en-US" sz="1200" dirty="0">
                <a:latin typeface="Times New Roman" panose="02020603050405020304" pitchFamily="18" charset="0"/>
                <a:cs typeface="Times New Roman" panose="02020603050405020304" pitchFamily="18" charset="0"/>
              </a:rPr>
              <a:t>(without </a:t>
            </a:r>
            <a:r>
              <a:rPr lang="en-US" sz="1200" dirty="0" err="1">
                <a:latin typeface="Times New Roman" panose="02020603050405020304" pitchFamily="18" charset="0"/>
                <a:cs typeface="Times New Roman" panose="02020603050405020304" pitchFamily="18" charset="0"/>
              </a:rPr>
              <a:t>saponin</a:t>
            </a:r>
            <a:r>
              <a:rPr lang="en-US" sz="1200" dirty="0">
                <a:latin typeface="Times New Roman" panose="02020603050405020304" pitchFamily="18" charset="0"/>
                <a:cs typeface="Times New Roman" panose="02020603050405020304" pitchFamily="18" charset="0"/>
              </a:rPr>
              <a:t>) followed by anti-antibody conjugated with Alexa 647. (Red).Nuclei was labelled with 4′, 6-diamidino-2-phenylindole (DAPI) (blue). [</a:t>
            </a:r>
            <a:r>
              <a:rPr lang="en-US" sz="1200" dirty="0" smtClean="0">
                <a:latin typeface="Times New Roman" panose="02020603050405020304" pitchFamily="18" charset="0"/>
                <a:cs typeface="Times New Roman" panose="02020603050405020304" pitchFamily="18" charset="0"/>
              </a:rPr>
              <a:t>n=3].</a:t>
            </a:r>
            <a:r>
              <a:rPr lang="en-US" sz="1200" b="1" dirty="0">
                <a:latin typeface="Times New Roman" panose="02020603050405020304" pitchFamily="18" charset="0"/>
                <a:cs typeface="Times New Roman" panose="02020603050405020304" pitchFamily="18" charset="0"/>
              </a:rPr>
              <a:t>B) </a:t>
            </a:r>
            <a:r>
              <a:rPr lang="en-US" sz="1200" dirty="0" smtClean="0">
                <a:latin typeface="Times New Roman" panose="02020603050405020304" pitchFamily="18" charset="0"/>
                <a:cs typeface="Times New Roman" panose="02020603050405020304" pitchFamily="18" charset="0"/>
              </a:rPr>
              <a:t>U937 </a:t>
            </a:r>
            <a:r>
              <a:rPr lang="en-US" sz="1200" dirty="0">
                <a:latin typeface="Times New Roman" panose="02020603050405020304" pitchFamily="18" charset="0"/>
                <a:cs typeface="Times New Roman" panose="02020603050405020304" pitchFamily="18" charset="0"/>
              </a:rPr>
              <a:t>macrophages were fixed with PFA and stained with anti-BPI antibody in presence (permeabilized) and absence of </a:t>
            </a:r>
            <a:r>
              <a:rPr lang="en-US" sz="1200" dirty="0" err="1">
                <a:latin typeface="Times New Roman" panose="02020603050405020304" pitchFamily="18" charset="0"/>
                <a:cs typeface="Times New Roman" panose="02020603050405020304" pitchFamily="18" charset="0"/>
              </a:rPr>
              <a:t>saponin</a:t>
            </a:r>
            <a:r>
              <a:rPr lang="en-US" sz="1200" dirty="0">
                <a:latin typeface="Times New Roman" panose="02020603050405020304" pitchFamily="18" charset="0"/>
                <a:cs typeface="Times New Roman" panose="02020603050405020304" pitchFamily="18" charset="0"/>
              </a:rPr>
              <a:t> (non-permeabilized). BPI expression was detected by FACS. [n=3 (SD)] </a:t>
            </a:r>
          </a:p>
        </p:txBody>
      </p:sp>
    </p:spTree>
    <p:extLst>
      <p:ext uri="{BB962C8B-B14F-4D97-AF65-F5344CB8AC3E}">
        <p14:creationId xmlns:p14="http://schemas.microsoft.com/office/powerpoint/2010/main" val="20746255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9916" y="1102112"/>
            <a:ext cx="2074266" cy="1424026"/>
          </a:xfrm>
          <a:prstGeom prst="rect">
            <a:avLst/>
          </a:prstGeom>
        </p:spPr>
      </p:pic>
      <p:sp>
        <p:nvSpPr>
          <p:cNvPr id="5" name="TextBox 4"/>
          <p:cNvSpPr txBox="1"/>
          <p:nvPr/>
        </p:nvSpPr>
        <p:spPr>
          <a:xfrm>
            <a:off x="3908794" y="1330029"/>
            <a:ext cx="494046" cy="322076"/>
          </a:xfrm>
          <a:prstGeom prst="rect">
            <a:avLst/>
          </a:prstGeom>
          <a:noFill/>
        </p:spPr>
        <p:txBody>
          <a:bodyPr wrap="none" rtlCol="0">
            <a:spAutoFit/>
          </a:bodyPr>
          <a:lstStyle/>
          <a:p>
            <a:r>
              <a:rPr lang="en-US" sz="1493" dirty="0">
                <a:latin typeface="Arial" panose="020B0604020202020204" pitchFamily="34" charset="0"/>
                <a:cs typeface="Arial" panose="020B0604020202020204" pitchFamily="34" charset="0"/>
              </a:rPr>
              <a:t>BPI</a:t>
            </a:r>
          </a:p>
        </p:txBody>
      </p:sp>
      <p:sp>
        <p:nvSpPr>
          <p:cNvPr id="6" name="TextBox 5"/>
          <p:cNvSpPr txBox="1"/>
          <p:nvPr/>
        </p:nvSpPr>
        <p:spPr>
          <a:xfrm>
            <a:off x="3881934" y="2054789"/>
            <a:ext cx="1031664" cy="322076"/>
          </a:xfrm>
          <a:prstGeom prst="rect">
            <a:avLst/>
          </a:prstGeom>
          <a:noFill/>
        </p:spPr>
        <p:txBody>
          <a:bodyPr wrap="square" rtlCol="0">
            <a:spAutoFit/>
          </a:bodyPr>
          <a:lstStyle/>
          <a:p>
            <a:r>
              <a:rPr lang="en-US" sz="1493" dirty="0">
                <a:latin typeface="Arial" panose="020B0604020202020204" pitchFamily="34" charset="0"/>
                <a:cs typeface="Arial" panose="020B0604020202020204" pitchFamily="34" charset="0"/>
              </a:rPr>
              <a:t>Actin</a:t>
            </a:r>
          </a:p>
        </p:txBody>
      </p:sp>
      <p:sp>
        <p:nvSpPr>
          <p:cNvPr id="7" name="TextBox 6"/>
          <p:cNvSpPr txBox="1"/>
          <p:nvPr/>
        </p:nvSpPr>
        <p:spPr>
          <a:xfrm rot="17340000">
            <a:off x="1941042" y="628838"/>
            <a:ext cx="713114" cy="322076"/>
          </a:xfrm>
          <a:prstGeom prst="rect">
            <a:avLst/>
          </a:prstGeom>
          <a:noFill/>
        </p:spPr>
        <p:txBody>
          <a:bodyPr wrap="square" rtlCol="0">
            <a:spAutoFit/>
          </a:bodyPr>
          <a:lstStyle/>
          <a:p>
            <a:r>
              <a:rPr lang="en-US" sz="1493" dirty="0">
                <a:latin typeface="Arial" panose="020B0604020202020204" pitchFamily="34" charset="0"/>
                <a:cs typeface="Arial" panose="020B0604020202020204" pitchFamily="34" charset="0"/>
              </a:rPr>
              <a:t>STM</a:t>
            </a:r>
          </a:p>
        </p:txBody>
      </p:sp>
      <p:sp>
        <p:nvSpPr>
          <p:cNvPr id="8" name="TextBox 7"/>
          <p:cNvSpPr txBox="1"/>
          <p:nvPr/>
        </p:nvSpPr>
        <p:spPr>
          <a:xfrm rot="17340000">
            <a:off x="2548440" y="612307"/>
            <a:ext cx="713114" cy="322076"/>
          </a:xfrm>
          <a:prstGeom prst="rect">
            <a:avLst/>
          </a:prstGeom>
          <a:noFill/>
        </p:spPr>
        <p:txBody>
          <a:bodyPr wrap="square" rtlCol="0">
            <a:spAutoFit/>
          </a:bodyPr>
          <a:lstStyle/>
          <a:p>
            <a:r>
              <a:rPr lang="en-US" sz="1493" dirty="0">
                <a:latin typeface="Arial" panose="020B0604020202020204" pitchFamily="34" charset="0"/>
                <a:cs typeface="Arial" panose="020B0604020202020204" pitchFamily="34" charset="0"/>
              </a:rPr>
              <a:t>SHG</a:t>
            </a:r>
          </a:p>
        </p:txBody>
      </p:sp>
      <p:sp>
        <p:nvSpPr>
          <p:cNvPr id="9" name="TextBox 8"/>
          <p:cNvSpPr txBox="1"/>
          <p:nvPr/>
        </p:nvSpPr>
        <p:spPr>
          <a:xfrm rot="17340000">
            <a:off x="2982079" y="429458"/>
            <a:ext cx="1081077" cy="322076"/>
          </a:xfrm>
          <a:prstGeom prst="rect">
            <a:avLst/>
          </a:prstGeom>
          <a:noFill/>
        </p:spPr>
        <p:txBody>
          <a:bodyPr wrap="square" rtlCol="0">
            <a:spAutoFit/>
          </a:bodyPr>
          <a:lstStyle/>
          <a:p>
            <a:r>
              <a:rPr lang="en-US" sz="1493" i="1" dirty="0">
                <a:latin typeface="Arial" panose="020B0604020202020204" pitchFamily="34" charset="0"/>
                <a:cs typeface="Arial" panose="020B0604020202020204" pitchFamily="34" charset="0"/>
              </a:rPr>
              <a:t>E.coli</a:t>
            </a:r>
          </a:p>
        </p:txBody>
      </p:sp>
      <p:sp>
        <p:nvSpPr>
          <p:cNvPr id="11" name="TextBox 10"/>
          <p:cNvSpPr txBox="1"/>
          <p:nvPr/>
        </p:nvSpPr>
        <p:spPr>
          <a:xfrm>
            <a:off x="584200" y="2779550"/>
            <a:ext cx="6477000" cy="1938992"/>
          </a:xfrm>
          <a:prstGeom prst="rect">
            <a:avLst/>
          </a:prstGeom>
          <a:noFill/>
        </p:spPr>
        <p:txBody>
          <a:bodyPr wrap="square" rtlCol="0">
            <a:spAutoFit/>
          </a:bodyPr>
          <a:lstStyle/>
          <a:p>
            <a:pPr>
              <a:lnSpc>
                <a:spcPct val="200000"/>
              </a:lnSpc>
            </a:pPr>
            <a:r>
              <a:rPr lang="en-US" sz="1200" b="1" dirty="0">
                <a:latin typeface="Times New Roman" panose="02020603050405020304" pitchFamily="18" charset="0"/>
                <a:cs typeface="Times New Roman" panose="02020603050405020304" pitchFamily="18" charset="0"/>
              </a:rPr>
              <a:t>Supplementary Figure 6</a:t>
            </a:r>
            <a:r>
              <a:rPr lang="en-US" sz="1200" dirty="0">
                <a:latin typeface="Times New Roman" panose="02020603050405020304" pitchFamily="18" charset="0"/>
                <a:cs typeface="Times New Roman" panose="02020603050405020304" pitchFamily="18" charset="0"/>
              </a:rPr>
              <a:t>.</a:t>
            </a:r>
            <a:r>
              <a:rPr lang="en-US" sz="1200" b="1" dirty="0">
                <a:latin typeface="Times New Roman" panose="02020603050405020304" pitchFamily="18" charset="0"/>
                <a:cs typeface="Times New Roman" panose="02020603050405020304" pitchFamily="18" charset="0"/>
              </a:rPr>
              <a:t> BPI levels in macrophages after infection with Gram-negative bacteria </a:t>
            </a:r>
            <a:r>
              <a:rPr lang="en-US" sz="1200" dirty="0" smtClean="0">
                <a:latin typeface="Times New Roman" panose="02020603050405020304" pitchFamily="18" charset="0"/>
                <a:cs typeface="Times New Roman" panose="02020603050405020304" pitchFamily="18" charset="0"/>
              </a:rPr>
              <a:t>U937 </a:t>
            </a:r>
            <a:r>
              <a:rPr lang="en-US" sz="1200" dirty="0">
                <a:latin typeface="Times New Roman" panose="02020603050405020304" pitchFamily="18" charset="0"/>
                <a:cs typeface="Times New Roman" panose="02020603050405020304" pitchFamily="18" charset="0"/>
              </a:rPr>
              <a:t>macrophages were infected with STM (</a:t>
            </a:r>
            <a:r>
              <a:rPr lang="en-US" sz="1200" i="1" dirty="0">
                <a:latin typeface="Times New Roman" panose="02020603050405020304" pitchFamily="18" charset="0"/>
                <a:cs typeface="Times New Roman" panose="02020603050405020304" pitchFamily="18" charset="0"/>
              </a:rPr>
              <a:t>Salmonella</a:t>
            </a:r>
            <a:r>
              <a:rPr lang="en-US" sz="1200" dirty="0">
                <a:latin typeface="Times New Roman" panose="02020603050405020304" pitchFamily="18" charset="0"/>
                <a:cs typeface="Times New Roman" panose="02020603050405020304" pitchFamily="18" charset="0"/>
              </a:rPr>
              <a:t> Typhimurium), SHG (</a:t>
            </a:r>
            <a:r>
              <a:rPr lang="en-US" sz="1200" i="1" dirty="0">
                <a:latin typeface="Times New Roman" panose="02020603050405020304" pitchFamily="18" charset="0"/>
                <a:cs typeface="Times New Roman" panose="02020603050405020304" pitchFamily="18" charset="0"/>
              </a:rPr>
              <a:t>shigella flexneri</a:t>
            </a:r>
            <a:r>
              <a:rPr lang="en-US" sz="1200" dirty="0">
                <a:latin typeface="Times New Roman" panose="02020603050405020304" pitchFamily="18" charset="0"/>
                <a:cs typeface="Times New Roman" panose="02020603050405020304" pitchFamily="18" charset="0"/>
              </a:rPr>
              <a:t>) or E.coli DH5</a:t>
            </a:r>
            <a:r>
              <a:rPr lang="el-GR" sz="1200" dirty="0">
                <a:latin typeface="Times New Roman" panose="02020603050405020304" pitchFamily="18" charset="0"/>
                <a:cs typeface="Times New Roman" panose="02020603050405020304" pitchFamily="18" charset="0"/>
              </a:rPr>
              <a:t>α</a:t>
            </a:r>
            <a:r>
              <a:rPr lang="en-US" sz="1200" dirty="0">
                <a:latin typeface="Times New Roman" panose="02020603050405020304" pitchFamily="18" charset="0"/>
                <a:cs typeface="Times New Roman" panose="02020603050405020304" pitchFamily="18" charset="0"/>
              </a:rPr>
              <a:t>. 24 h post infection whole cell protein was isolated and BPI expression was detected by western blot. [n=3]</a:t>
            </a:r>
          </a:p>
          <a:p>
            <a:pPr>
              <a:lnSpc>
                <a:spcPct val="200000"/>
              </a:lnSpc>
            </a:pPr>
            <a:endParaRPr lang="en-US" sz="1200"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1641" y="4718542"/>
            <a:ext cx="3205457" cy="2607203"/>
          </a:xfrm>
          <a:prstGeom prst="rect">
            <a:avLst/>
          </a:prstGeom>
        </p:spPr>
      </p:pic>
      <p:sp>
        <p:nvSpPr>
          <p:cNvPr id="3" name="Rectangle 2"/>
          <p:cNvSpPr/>
          <p:nvPr/>
        </p:nvSpPr>
        <p:spPr>
          <a:xfrm>
            <a:off x="498217" y="7454999"/>
            <a:ext cx="6562983" cy="1569660"/>
          </a:xfrm>
          <a:prstGeom prst="rect">
            <a:avLst/>
          </a:prstGeom>
        </p:spPr>
        <p:txBody>
          <a:bodyPr wrap="square">
            <a:spAutoFit/>
          </a:bodyPr>
          <a:lstStyle/>
          <a:p>
            <a:pPr>
              <a:lnSpc>
                <a:spcPct val="200000"/>
              </a:lnSpc>
            </a:pPr>
            <a:r>
              <a:rPr lang="en-US" sz="1200" b="1" dirty="0">
                <a:latin typeface="Times New Roman" panose="02020603050405020304" pitchFamily="18" charset="0"/>
                <a:cs typeface="Times New Roman" panose="02020603050405020304" pitchFamily="18" charset="0"/>
              </a:rPr>
              <a:t>Supplementary Figure 7. Proliferation of STM expressing LLO in human </a:t>
            </a:r>
            <a:r>
              <a:rPr lang="en-US" sz="1200" b="1" dirty="0" smtClean="0">
                <a:latin typeface="Times New Roman" panose="02020603050405020304" pitchFamily="18" charset="0"/>
                <a:cs typeface="Times New Roman" panose="02020603050405020304" pitchFamily="18" charset="0"/>
              </a:rPr>
              <a:t>macrophages.</a:t>
            </a:r>
            <a:r>
              <a:rPr lang="en-US" sz="1200" dirty="0">
                <a:latin typeface="Times New Roman" panose="02020603050405020304" pitchFamily="18" charset="0"/>
                <a:cs typeface="Times New Roman" panose="02020603050405020304" pitchFamily="18" charset="0"/>
              </a:rPr>
              <a:t> U937 macrophages were infected with STM EV (empty vector) or STM LLO (Listeriolysin) at MOI of 10. Bacterial proliferation was quantified</a:t>
            </a:r>
          </a:p>
          <a:p>
            <a:pPr>
              <a:lnSpc>
                <a:spcPct val="200000"/>
              </a:lnSpc>
            </a:pP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45494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8FC1F19E1EF4A429C5C9CBB74CF9DC4" ma:contentTypeVersion="7" ma:contentTypeDescription="Create a new document." ma:contentTypeScope="" ma:versionID="7381ab59a02a03d4478e265d94422b87">
  <xsd:schema xmlns:xsd="http://www.w3.org/2001/XMLSchema" xmlns:p="http://schemas.microsoft.com/office/2006/metadata/properties" xmlns:ns2="e6a3435d-9010-41f3-8fd0-b706c4985b41" targetNamespace="http://schemas.microsoft.com/office/2006/metadata/properties" ma:root="true" ma:fieldsID="4d8810b288c359946c68abc78c8d7ec4" ns2:_="">
    <xsd:import namespace="e6a3435d-9010-41f3-8fd0-b706c4985b41"/>
    <xsd:element name="properties">
      <xsd:complexType>
        <xsd:sequence>
          <xsd:element name="documentManagement">
            <xsd:complexType>
              <xsd:all>
                <xsd:element ref="ns2:DocumentType" minOccurs="0"/>
                <xsd:element ref="ns2:FileFormat" minOccurs="0"/>
                <xsd:element ref="ns2:DocumentId" minOccurs="0"/>
                <xsd:element ref="ns2:TitleName" minOccurs="0"/>
                <xsd:element ref="ns2:StageName" minOccurs="0"/>
                <xsd:element ref="ns2:IsDeleted" minOccurs="0"/>
                <xsd:element ref="ns2:Checked_x0020_Out_x0020_To" minOccurs="0"/>
              </xsd:all>
            </xsd:complexType>
          </xsd:element>
        </xsd:sequence>
      </xsd:complexType>
    </xsd:element>
  </xsd:schema>
  <xsd:schema xmlns:xsd="http://www.w3.org/2001/XMLSchema" xmlns:dms="http://schemas.microsoft.com/office/2006/documentManagement/types" targetNamespace="e6a3435d-9010-41f3-8fd0-b706c4985b41" elementFormDefault="qualified">
    <xsd:import namespace="http://schemas.microsoft.com/office/2006/documentManagement/types"/>
    <xsd:element name="DocumentType" ma:index="8" nillable="true" ma:displayName="DocumentType" ma:internalName="DocumentType">
      <xsd:simpleType>
        <xsd:restriction base="dms:Text"/>
      </xsd:simpleType>
    </xsd:element>
    <xsd:element name="FileFormat" ma:index="9" nillable="true" ma:displayName="FileFormat" ma:internalName="FileFormat">
      <xsd:simpleType>
        <xsd:restriction base="dms:Text"/>
      </xsd:simpleType>
    </xsd:element>
    <xsd:element name="DocumentId" ma:index="10" nillable="true" ma:displayName="DocumentId" ma:internalName="DocumentId">
      <xsd:simpleType>
        <xsd:restriction base="dms:Text"/>
      </xsd:simpleType>
    </xsd:element>
    <xsd:element name="TitleName" ma:index="11" nillable="true" ma:displayName="TitleName" ma:internalName="TitleName">
      <xsd:simpleType>
        <xsd:restriction base="dms:Text"/>
      </xsd:simpleType>
    </xsd:element>
    <xsd:element name="StageName" ma:index="12" nillable="true" ma:displayName="StageName" ma:internalName="StageName">
      <xsd:simpleType>
        <xsd:restriction base="dms:Text"/>
      </xsd:simpleType>
    </xsd:element>
    <xsd:element name="IsDeleted" ma:index="13" nillable="true" ma:displayName="IsDeleted" ma:default="0" ma:internalName="IsDeleted">
      <xsd:simpleType>
        <xsd:restriction base="dms:Boolean"/>
      </xsd:simpleType>
    </xsd:element>
    <xsd:element name="Checked_x0020_Out_x0020_To" ma:index="14" nillable="true" ma:displayName="Checked Out To" ma:list="UserInfo" ma:internalName="Checked_x0020_Out_x0020_To">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StageName xmlns="e6a3435d-9010-41f3-8fd0-b706c4985b41" xsi:nil="true"/>
    <DocumentType xmlns="e6a3435d-9010-41f3-8fd0-b706c4985b41">Presentation</DocumentType>
    <DocumentId xmlns="e6a3435d-9010-41f3-8fd0-b706c4985b41">Presentation 1.PPTX</DocumentId>
    <TitleName xmlns="e6a3435d-9010-41f3-8fd0-b706c4985b41">Presentation 1.PPTX</TitleName>
    <Checked_x0020_Out_x0020_To xmlns="e6a3435d-9010-41f3-8fd0-b706c4985b41">
      <UserInfo>
        <DisplayName/>
        <AccountId xsi:nil="true"/>
        <AccountType/>
      </UserInfo>
    </Checked_x0020_Out_x0020_To>
    <FileFormat xmlns="e6a3435d-9010-41f3-8fd0-b706c4985b41">PPTX</FileFormat>
    <IsDeleted xmlns="e6a3435d-9010-41f3-8fd0-b706c4985b41">false</IsDeleted>
  </documentManagement>
</p:properties>
</file>

<file path=customXml/itemProps1.xml><?xml version="1.0" encoding="utf-8"?>
<ds:datastoreItem xmlns:ds="http://schemas.openxmlformats.org/officeDocument/2006/customXml" ds:itemID="{37158EAA-DC17-4766-A081-FDF3BCAC2ACC}"/>
</file>

<file path=customXml/itemProps2.xml><?xml version="1.0" encoding="utf-8"?>
<ds:datastoreItem xmlns:ds="http://schemas.openxmlformats.org/officeDocument/2006/customXml" ds:itemID="{FBDD7E44-362F-490D-84D7-9371F59C67D1}"/>
</file>

<file path=customXml/itemProps3.xml><?xml version="1.0" encoding="utf-8"?>
<ds:datastoreItem xmlns:ds="http://schemas.openxmlformats.org/officeDocument/2006/customXml" ds:itemID="{DE1CF11C-003F-49F8-A321-9DCB973E17D2}"/>
</file>

<file path=docProps/app.xml><?xml version="1.0" encoding="utf-8"?>
<Properties xmlns="http://schemas.openxmlformats.org/officeDocument/2006/extended-properties" xmlns:vt="http://schemas.openxmlformats.org/officeDocument/2006/docPropsVTypes">
  <Template>Office Theme</Template>
  <TotalTime>820</TotalTime>
  <Words>579</Words>
  <Application>Microsoft Office PowerPoint</Application>
  <PresentationFormat>Custom</PresentationFormat>
  <Paragraphs>40</Paragraphs>
  <Slides>4</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Calibri Light</vt:lpstr>
      <vt:lpstr>Courier New</vt:lpstr>
      <vt:lpstr>Times New Roman</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Supplementary Figures</dc:title>
  <dc:creator>Windows User</dc:creator>
  <cp:lastModifiedBy>Windows User</cp:lastModifiedBy>
  <cp:revision>41</cp:revision>
  <dcterms:created xsi:type="dcterms:W3CDTF">2016-03-09T13:25:06Z</dcterms:created>
  <dcterms:modified xsi:type="dcterms:W3CDTF">2016-10-05T03:40:04Z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0x010100E8FC1F19E1EF4A429C5C9CBB74CF9DC4</vt:lpwstr>
  </property>
</Properties>
</file>