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56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204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A3DA94-DF88-4FD6-8E1B-C4B85742362D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69DD7A-68A4-4684-9C85-E75D176024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488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bi.nlm.nih.gov/pubmed/23550210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cancerdiscovery.aacrjournals.org/content/2/5/401.abstract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Supplemental Fig. 1: Frequency of FOXA2 mutation by cancer study.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Uterine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carcinosarcoma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carcinoma have the second- and third-highest mutation rate (5.3% and 4.8% respectively) Mutations were reported in 27 different studies which include 40 or more tumors each. Small cell (neuroendocrine) lung cancers had rates of mutation (5.5% and 2.4%) comparable to those seen in uterine cancers. Data adapted from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CBioPortal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(May 15, 2016)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Gao et al. Sci. Signal. 2013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&amp; 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Cerami et al. 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Cancer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Discov. 2012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cBioPortal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69DD7A-68A4-4684-9C85-E75D1760248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FB15F-322F-46E6-BDE2-E187116A1A03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5752C-2F5A-4FBF-AA4C-75E88469B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FB15F-322F-46E6-BDE2-E187116A1A03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5752C-2F5A-4FBF-AA4C-75E88469B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FB15F-322F-46E6-BDE2-E187116A1A03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5752C-2F5A-4FBF-AA4C-75E88469B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FB15F-322F-46E6-BDE2-E187116A1A03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5752C-2F5A-4FBF-AA4C-75E88469B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FB15F-322F-46E6-BDE2-E187116A1A03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5752C-2F5A-4FBF-AA4C-75E88469B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FB15F-322F-46E6-BDE2-E187116A1A03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5752C-2F5A-4FBF-AA4C-75E88469B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FB15F-322F-46E6-BDE2-E187116A1A03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5752C-2F5A-4FBF-AA4C-75E88469B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FB15F-322F-46E6-BDE2-E187116A1A03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5752C-2F5A-4FBF-AA4C-75E88469B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FB15F-322F-46E6-BDE2-E187116A1A03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5752C-2F5A-4FBF-AA4C-75E88469B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FB15F-322F-46E6-BDE2-E187116A1A03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5752C-2F5A-4FBF-AA4C-75E88469B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FB15F-322F-46E6-BDE2-E187116A1A03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5752C-2F5A-4FBF-AA4C-75E88469B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FB15F-322F-46E6-BDE2-E187116A1A03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5752C-2F5A-4FBF-AA4C-75E88469B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cancerdiscovery.aacrjournals.org/content/2/5/401.abstract" TargetMode="External"/><Relationship Id="rId4" Type="http://schemas.openxmlformats.org/officeDocument/2006/relationships/hyperlink" Target="http://www.ncbi.nlm.nih.gov/pubmed/2355021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print"/>
          <a:srcRect l="9873" t="23703" r="825" b="38666"/>
          <a:stretch/>
        </p:blipFill>
        <p:spPr bwMode="auto">
          <a:xfrm>
            <a:off x="988541" y="1803401"/>
            <a:ext cx="6872760" cy="232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 rot="19701272">
            <a:off x="858348" y="1495070"/>
            <a:ext cx="1924132" cy="220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Lung SC (</a:t>
            </a:r>
            <a:r>
              <a:rPr kumimoji="0" lang="en-US" sz="900" i="0" u="none" strike="noStrike" cap="none" normalizeH="0" baseline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UCOLOGNE)</a:t>
            </a:r>
            <a:endParaRPr kumimoji="0" lang="en-US" sz="9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 rot="19680000">
            <a:off x="1169404" y="1560139"/>
            <a:ext cx="1924132" cy="220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srgbClr val="22222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Uterine </a:t>
            </a:r>
            <a:r>
              <a:rPr lang="en-US" sz="900" dirty="0">
                <a:solidFill>
                  <a:srgbClr val="22222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CS (</a:t>
            </a:r>
            <a:r>
              <a:rPr lang="en-US" sz="900">
                <a:solidFill>
                  <a:srgbClr val="22222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TCGA)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 rot="19680000">
            <a:off x="1398158" y="1712260"/>
            <a:ext cx="1924132" cy="220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srgbClr val="22222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Uterine </a:t>
            </a:r>
            <a:r>
              <a:rPr lang="en-US" sz="900" dirty="0" smtClean="0">
                <a:solidFill>
                  <a:srgbClr val="22222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(TCGA</a:t>
            </a:r>
            <a:r>
              <a:rPr lang="en-US" sz="900" dirty="0">
                <a:solidFill>
                  <a:srgbClr val="22222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 rot="19680000">
            <a:off x="1626758" y="1864660"/>
            <a:ext cx="1924132" cy="220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 smtClean="0">
                <a:solidFill>
                  <a:srgbClr val="22222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Prostate (FHCRC)</a:t>
            </a:r>
            <a:endParaRPr lang="en-US" sz="900">
              <a:solidFill>
                <a:srgbClr val="222222"/>
              </a:solidFill>
              <a:latin typeface="Arial" panose="020B0604020202020204" pitchFamily="34" charset="0"/>
              <a:ea typeface="Times New Roman" pitchFamily="18" charset="0"/>
              <a:cs typeface="Arial" panose="020B0604020202020204" pitchFamily="34" charset="0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 rot="19680000">
            <a:off x="1931558" y="1968751"/>
            <a:ext cx="1924132" cy="220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 smtClean="0">
                <a:solidFill>
                  <a:srgbClr val="22222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DLBC (TCGA)</a:t>
            </a:r>
            <a:endParaRPr lang="en-US" sz="900">
              <a:solidFill>
                <a:srgbClr val="222222"/>
              </a:solidFill>
              <a:latin typeface="Arial" panose="020B0604020202020204" pitchFamily="34" charset="0"/>
              <a:ea typeface="Times New Roman" pitchFamily="18" charset="0"/>
              <a:cs typeface="Arial" panose="020B0604020202020204" pitchFamily="34" charset="0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 rot="19680000">
            <a:off x="2160156" y="2275483"/>
            <a:ext cx="1924132" cy="220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 smtClean="0">
                <a:solidFill>
                  <a:srgbClr val="22222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Melanoma (Broad)</a:t>
            </a:r>
            <a:endParaRPr lang="en-US" sz="900">
              <a:solidFill>
                <a:srgbClr val="222222"/>
              </a:solidFill>
              <a:latin typeface="Arial" panose="020B0604020202020204" pitchFamily="34" charset="0"/>
              <a:ea typeface="Times New Roman" pitchFamily="18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 rot="19680000">
            <a:off x="2414155" y="2442604"/>
            <a:ext cx="1924132" cy="220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 smtClean="0">
                <a:solidFill>
                  <a:srgbClr val="22222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Cholangiocarcinoma (TCGA)</a:t>
            </a:r>
            <a:endParaRPr lang="en-US" sz="900">
              <a:solidFill>
                <a:srgbClr val="222222"/>
              </a:solidFill>
              <a:latin typeface="Arial" panose="020B0604020202020204" pitchFamily="34" charset="0"/>
              <a:ea typeface="Times New Roman" pitchFamily="18" charset="0"/>
              <a:cs typeface="Arial" panose="020B0604020202020204" pitchFamily="34" charset="0"/>
            </a:endParaRP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 rot="19680000">
            <a:off x="2693557" y="2493403"/>
            <a:ext cx="1924132" cy="220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srgbClr val="22222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Colorectal (Genentech)</a:t>
            </a: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 rot="19680000">
            <a:off x="2914087" y="2609723"/>
            <a:ext cx="1924132" cy="220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srgbClr val="22222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Lung SC (JHU)</a:t>
            </a: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 rot="19680000">
            <a:off x="3210023" y="2636522"/>
            <a:ext cx="1924132" cy="220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srgbClr val="22222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Melanoma (TCGA)</a:t>
            </a: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 rot="19680000">
            <a:off x="3404755" y="2874786"/>
            <a:ext cx="1924132" cy="220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srgbClr val="22222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Glioma (UCSF)</a:t>
            </a: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 rot="19680000">
            <a:off x="3714069" y="2888693"/>
            <a:ext cx="1924132" cy="220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srgbClr val="22222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Lung adeno (Broad)</a:t>
            </a: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 rot="19680000">
            <a:off x="3944782" y="2900334"/>
            <a:ext cx="1924132" cy="220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srgbClr val="22222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Breast (BCCRC 2012)</a:t>
            </a:r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 rot="19680000">
            <a:off x="4162798" y="2936030"/>
            <a:ext cx="1924132" cy="220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srgbClr val="22222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MM (Broad)</a:t>
            </a: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 rot="19680000">
            <a:off x="4450666" y="2952964"/>
            <a:ext cx="1924132" cy="220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srgbClr val="22222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Stomach (TCGA)</a:t>
            </a:r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 rot="19680000">
            <a:off x="4688543" y="3096748"/>
            <a:ext cx="1924132" cy="220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srgbClr val="22222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Cervical (TCGA)</a:t>
            </a: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 rot="19680000">
            <a:off x="4958665" y="3103384"/>
            <a:ext cx="1924132" cy="220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srgbClr val="22222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Breast (Broad)</a:t>
            </a:r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 rot="19680000">
            <a:off x="5208157" y="3200938"/>
            <a:ext cx="1924132" cy="220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srgbClr val="22222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Bladder (TCGA)</a:t>
            </a:r>
          </a:p>
        </p:txBody>
      </p:sp>
      <p:sp>
        <p:nvSpPr>
          <p:cNvPr id="27" name="Rectangle 2"/>
          <p:cNvSpPr>
            <a:spLocks noChangeArrowheads="1"/>
          </p:cNvSpPr>
          <p:nvPr/>
        </p:nvSpPr>
        <p:spPr bwMode="auto">
          <a:xfrm rot="19680000">
            <a:off x="5462712" y="3239869"/>
            <a:ext cx="1924132" cy="220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srgbClr val="22222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Prostate (SU2C)</a:t>
            </a:r>
          </a:p>
        </p:txBody>
      </p:sp>
      <p:sp>
        <p:nvSpPr>
          <p:cNvPr id="28" name="Rectangle 2"/>
          <p:cNvSpPr>
            <a:spLocks noChangeArrowheads="1"/>
          </p:cNvSpPr>
          <p:nvPr/>
        </p:nvSpPr>
        <p:spPr bwMode="auto">
          <a:xfrm rot="19680000">
            <a:off x="5721079" y="3231930"/>
            <a:ext cx="1924132" cy="220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srgbClr val="22222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Testicular germ cell (TCGA)</a:t>
            </a:r>
          </a:p>
        </p:txBody>
      </p:sp>
      <p:sp>
        <p:nvSpPr>
          <p:cNvPr id="29" name="Rectangle 2"/>
          <p:cNvSpPr>
            <a:spLocks noChangeArrowheads="1"/>
          </p:cNvSpPr>
          <p:nvPr/>
        </p:nvSpPr>
        <p:spPr bwMode="auto">
          <a:xfrm rot="19680000">
            <a:off x="6024915" y="3240399"/>
            <a:ext cx="1924132" cy="220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srgbClr val="22222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Ovarian (TCGA)</a:t>
            </a:r>
          </a:p>
        </p:txBody>
      </p:sp>
      <p:sp>
        <p:nvSpPr>
          <p:cNvPr id="32" name="Rectangle 2"/>
          <p:cNvSpPr>
            <a:spLocks noChangeArrowheads="1"/>
          </p:cNvSpPr>
          <p:nvPr/>
        </p:nvSpPr>
        <p:spPr bwMode="auto">
          <a:xfrm rot="19680000">
            <a:off x="6270448" y="3270887"/>
            <a:ext cx="1924132" cy="220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 smtClean="0">
                <a:solidFill>
                  <a:srgbClr val="22222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PCPG (TCGA</a:t>
            </a:r>
            <a:r>
              <a:rPr lang="en-US" sz="900">
                <a:solidFill>
                  <a:srgbClr val="22222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3" name="Rectangle 2"/>
          <p:cNvSpPr>
            <a:spLocks noChangeArrowheads="1"/>
          </p:cNvSpPr>
          <p:nvPr/>
        </p:nvSpPr>
        <p:spPr bwMode="auto">
          <a:xfrm rot="19680000">
            <a:off x="6524448" y="3287820"/>
            <a:ext cx="1924132" cy="220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srgbClr val="22222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Colorectal (TCGA)</a:t>
            </a:r>
          </a:p>
        </p:txBody>
      </p:sp>
      <p:sp>
        <p:nvSpPr>
          <p:cNvPr id="34" name="Rectangle 2"/>
          <p:cNvSpPr>
            <a:spLocks noChangeArrowheads="1"/>
          </p:cNvSpPr>
          <p:nvPr/>
        </p:nvSpPr>
        <p:spPr bwMode="auto">
          <a:xfrm rot="19680000">
            <a:off x="6759260" y="3294714"/>
            <a:ext cx="1924132" cy="220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srgbClr val="22222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Lung adeno (TCGA)</a:t>
            </a:r>
          </a:p>
        </p:txBody>
      </p:sp>
      <p:sp>
        <p:nvSpPr>
          <p:cNvPr id="35" name="Rectangle 2"/>
          <p:cNvSpPr>
            <a:spLocks noChangeArrowheads="1"/>
          </p:cNvSpPr>
          <p:nvPr/>
        </p:nvSpPr>
        <p:spPr bwMode="auto">
          <a:xfrm rot="19680000">
            <a:off x="7020024" y="3320116"/>
            <a:ext cx="1924132" cy="220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srgbClr val="22222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Head &amp; neck (TCGA)</a:t>
            </a:r>
          </a:p>
        </p:txBody>
      </p:sp>
      <p:sp>
        <p:nvSpPr>
          <p:cNvPr id="36" name="Rectangle 2"/>
          <p:cNvSpPr>
            <a:spLocks noChangeArrowheads="1"/>
          </p:cNvSpPr>
          <p:nvPr/>
        </p:nvSpPr>
        <p:spPr bwMode="auto">
          <a:xfrm rot="19680000">
            <a:off x="7270340" y="3337051"/>
            <a:ext cx="1924132" cy="220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srgbClr val="22222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Prostate (TCGA)</a:t>
            </a:r>
          </a:p>
        </p:txBody>
      </p:sp>
      <p:sp>
        <p:nvSpPr>
          <p:cNvPr id="37" name="Rectangle 2"/>
          <p:cNvSpPr>
            <a:spLocks noChangeArrowheads="1"/>
          </p:cNvSpPr>
          <p:nvPr/>
        </p:nvSpPr>
        <p:spPr bwMode="auto">
          <a:xfrm rot="19680000">
            <a:off x="7545618" y="3533057"/>
            <a:ext cx="1482367" cy="220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srgbClr val="22222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LGG-GBM (TCGA 2016)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0" y="0"/>
            <a:ext cx="2445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Supplemental FIGURE 1</a:t>
            </a:r>
            <a:endParaRPr lang="en-US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965043" y="4114800"/>
            <a:ext cx="1212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mtClean="0">
                <a:latin typeface="Arial" panose="020B0604020202020204" pitchFamily="34" charset="0"/>
                <a:cs typeface="Arial" panose="020B0604020202020204" pitchFamily="34" charset="0"/>
              </a:rPr>
              <a:t>Cancer type/study</a:t>
            </a:r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943533" y="4112706"/>
            <a:ext cx="7163303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950595" y="1782423"/>
            <a:ext cx="0" cy="233028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852093" y="1979882"/>
            <a:ext cx="914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852093" y="2333952"/>
            <a:ext cx="914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852093" y="2686205"/>
            <a:ext cx="914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852093" y="3046316"/>
            <a:ext cx="914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852093" y="3401637"/>
            <a:ext cx="914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852093" y="3751455"/>
            <a:ext cx="914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852093" y="4112706"/>
            <a:ext cx="914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 rot="16200000">
            <a:off x="-190848" y="2654716"/>
            <a:ext cx="12682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Mutation frequency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 rot="16200000">
            <a:off x="-517448" y="2908483"/>
            <a:ext cx="2493311" cy="276999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>
              <a:lnSpc>
                <a:spcPts val="1300"/>
              </a:lnSpc>
              <a:spcAft>
                <a:spcPts val="100"/>
              </a:spcAft>
            </a:pP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6%</a:t>
            </a:r>
          </a:p>
          <a:p>
            <a:pPr>
              <a:lnSpc>
                <a:spcPts val="1300"/>
              </a:lnSpc>
              <a:spcAft>
                <a:spcPts val="130"/>
              </a:spcAft>
            </a:pP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300"/>
              </a:lnSpc>
              <a:spcAft>
                <a:spcPts val="100"/>
              </a:spcAft>
            </a:pP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5%</a:t>
            </a:r>
          </a:p>
          <a:p>
            <a:pPr>
              <a:lnSpc>
                <a:spcPts val="1300"/>
              </a:lnSpc>
              <a:spcAft>
                <a:spcPts val="100"/>
              </a:spcAft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300"/>
              </a:lnSpc>
              <a:spcAft>
                <a:spcPts val="100"/>
              </a:spcAft>
            </a:pP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4%</a:t>
            </a:r>
          </a:p>
          <a:p>
            <a:pPr>
              <a:lnSpc>
                <a:spcPts val="1300"/>
              </a:lnSpc>
              <a:spcAft>
                <a:spcPts val="100"/>
              </a:spcAft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300"/>
              </a:lnSpc>
              <a:spcAft>
                <a:spcPts val="100"/>
              </a:spcAft>
            </a:pP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3%</a:t>
            </a:r>
          </a:p>
          <a:p>
            <a:pPr>
              <a:lnSpc>
                <a:spcPts val="1300"/>
              </a:lnSpc>
              <a:spcAft>
                <a:spcPts val="100"/>
              </a:spcAft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300"/>
              </a:lnSpc>
              <a:spcAft>
                <a:spcPts val="100"/>
              </a:spcAft>
            </a:pP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2%</a:t>
            </a:r>
          </a:p>
          <a:p>
            <a:pPr>
              <a:lnSpc>
                <a:spcPts val="1300"/>
              </a:lnSpc>
              <a:spcAft>
                <a:spcPts val="100"/>
              </a:spcAft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300"/>
              </a:lnSpc>
              <a:spcAft>
                <a:spcPts val="100"/>
              </a:spcAft>
            </a:pP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1%</a:t>
            </a:r>
          </a:p>
          <a:p>
            <a:pPr>
              <a:lnSpc>
                <a:spcPts val="1300"/>
              </a:lnSpc>
              <a:spcAft>
                <a:spcPts val="100"/>
              </a:spcAft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300"/>
              </a:lnSpc>
              <a:spcAft>
                <a:spcPts val="100"/>
              </a:spcAft>
            </a:pP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0%</a:t>
            </a:r>
          </a:p>
        </p:txBody>
      </p:sp>
      <p:sp>
        <p:nvSpPr>
          <p:cNvPr id="3" name="Rectangle 2"/>
          <p:cNvSpPr/>
          <p:nvPr/>
        </p:nvSpPr>
        <p:spPr>
          <a:xfrm>
            <a:off x="443300" y="4647581"/>
            <a:ext cx="804064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>
                <a:latin typeface="Arial" panose="020B0604020202020204" pitchFamily="34" charset="0"/>
                <a:cs typeface="Arial" panose="020B0604020202020204" pitchFamily="34" charset="0"/>
              </a:rPr>
              <a:t>Supplemental Fig. 1: Frequency of FOXA2 mutation by cancer study.</a:t>
            </a:r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 Uterine carcinosarcoma and carcinoma have the second- and third-highest mutation rate (5.3% and 4.8% respectively) Mutations were reported in 27 different studies which include 40 or more tumors each. Small cell (neuroendocrine) lung cancers had rates of mutation (5.5% and 2.4%) comparable to those seen in uterine cancers. Data adapted from CBioPortal (May 15, 2016) </a:t>
            </a:r>
            <a:r>
              <a:rPr lang="en-US" sz="1000" u="sng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Gao et al. Sci. Signal. 2013</a:t>
            </a:r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 &amp; </a:t>
            </a:r>
            <a:r>
              <a:rPr lang="en-US" sz="1000" u="sng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Cerami et al. </a:t>
            </a:r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Cancer </a:t>
            </a:r>
            <a:r>
              <a:rPr lang="en-US" sz="1000" u="sng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Discov. 2012</a:t>
            </a:r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  cBioPortal. 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0321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314</Words>
  <Application>Microsoft Office PowerPoint</Application>
  <PresentationFormat>On-screen Show (4:3)</PresentationFormat>
  <Paragraphs>46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OSUMC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good84</dc:creator>
  <cp:lastModifiedBy>Windows User</cp:lastModifiedBy>
  <cp:revision>16</cp:revision>
  <dcterms:created xsi:type="dcterms:W3CDTF">2016-05-07T12:51:34Z</dcterms:created>
  <dcterms:modified xsi:type="dcterms:W3CDTF">2016-06-09T14:44:09Z</dcterms:modified>
</cp:coreProperties>
</file>