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0" d="100"/>
          <a:sy n="120" d="100"/>
        </p:scale>
        <p:origin x="-13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144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cc-dfs-vp01.osumc.edu\shared\Labs\Goodfellow\Blair\FOXA2\SGO%20poster\mutation%20calculation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cc-dfs-vp01.osumc.edu\shared\Labs\Goodfellow\Blair\FOXA2\SGO%20poster\mutation%20calculation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100" dirty="0"/>
              <a:t>MSS </a:t>
            </a:r>
            <a:r>
              <a:rPr lang="en-US" sz="1100" dirty="0" smtClean="0"/>
              <a:t>tumors </a:t>
            </a:r>
          </a:p>
          <a:p>
            <a:pPr>
              <a:defRPr/>
            </a:pPr>
            <a:r>
              <a:rPr lang="en-US" sz="1100" dirty="0" smtClean="0"/>
              <a:t>6.2% mutation rate</a:t>
            </a:r>
            <a:endParaRPr lang="en-US" sz="1100" dirty="0"/>
          </a:p>
        </c:rich>
      </c:tx>
      <c:layout>
        <c:manualLayout>
          <c:xMode val="edge"/>
          <c:yMode val="edge"/>
          <c:x val="0.21272552906411174"/>
          <c:y val="6.403196693436577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5152773116475202"/>
          <c:y val="0.191878117884271"/>
          <c:w val="0.78417245385310508"/>
          <c:h val="0.79196224644104896"/>
        </c:manualLayout>
      </c:layout>
      <c:pieChart>
        <c:varyColors val="1"/>
        <c:ser>
          <c:idx val="0"/>
          <c:order val="0"/>
          <c:tx>
            <c:strRef>
              <c:f>'mutation calculations'!$B$42</c:f>
              <c:strCache>
                <c:ptCount val="1"/>
                <c:pt idx="0">
                  <c:v>#</c:v>
                </c:pt>
              </c:strCache>
            </c:strRef>
          </c:tx>
          <c:dLbls>
            <c:dLbl>
              <c:idx val="1"/>
              <c:delete val="1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'mutation calculations'!$A$44:$A$47</c:f>
              <c:strCache>
                <c:ptCount val="4"/>
                <c:pt idx="0">
                  <c:v>Nonsense</c:v>
                </c:pt>
                <c:pt idx="1">
                  <c:v>Frameshift</c:v>
                </c:pt>
                <c:pt idx="2">
                  <c:v>Missense</c:v>
                </c:pt>
                <c:pt idx="3">
                  <c:v>in Frame deletion</c:v>
                </c:pt>
              </c:strCache>
            </c:strRef>
          </c:cat>
          <c:val>
            <c:numRef>
              <c:f>'mutation calculations'!$B$44:$B$47</c:f>
              <c:numCache>
                <c:formatCode>General</c:formatCode>
                <c:ptCount val="4"/>
                <c:pt idx="0">
                  <c:v>2</c:v>
                </c:pt>
                <c:pt idx="1">
                  <c:v>14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'mutation calculations'!$C$42</c:f>
              <c:strCache>
                <c:ptCount val="1"/>
                <c:pt idx="0">
                  <c:v>rate</c:v>
                </c:pt>
              </c:strCache>
            </c:strRef>
          </c:tx>
          <c:cat>
            <c:strRef>
              <c:f>'mutation calculations'!$A$44:$A$47</c:f>
              <c:strCache>
                <c:ptCount val="4"/>
                <c:pt idx="0">
                  <c:v>Nonsense</c:v>
                </c:pt>
                <c:pt idx="1">
                  <c:v>Frameshift</c:v>
                </c:pt>
                <c:pt idx="2">
                  <c:v>Missense</c:v>
                </c:pt>
                <c:pt idx="3">
                  <c:v>in Frame deletion</c:v>
                </c:pt>
              </c:strCache>
            </c:strRef>
          </c:cat>
          <c:val>
            <c:numRef>
              <c:f>'mutation calculations'!$C$44:$C$47</c:f>
              <c:numCache>
                <c:formatCode>General</c:formatCode>
                <c:ptCount val="4"/>
                <c:pt idx="0">
                  <c:v>0.64724919093851319</c:v>
                </c:pt>
                <c:pt idx="1">
                  <c:v>4.5307443365695796</c:v>
                </c:pt>
                <c:pt idx="2">
                  <c:v>0.64724919093851319</c:v>
                </c:pt>
                <c:pt idx="3">
                  <c:v>0.32362459546925715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spPr>
    <a:ln>
      <a:noFill/>
    </a:ln>
  </c:spPr>
  <c:txPr>
    <a:bodyPr/>
    <a:lstStyle/>
    <a:p>
      <a:pPr>
        <a:defRPr sz="10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100" dirty="0"/>
              <a:t>MSI </a:t>
            </a:r>
            <a:r>
              <a:rPr lang="en-US" sz="1100" dirty="0" smtClean="0"/>
              <a:t>tumors </a:t>
            </a:r>
          </a:p>
          <a:p>
            <a:pPr>
              <a:defRPr/>
            </a:pPr>
            <a:r>
              <a:rPr lang="en-US" sz="1100" dirty="0" smtClean="0"/>
              <a:t>13.7% mutation rate</a:t>
            </a:r>
          </a:p>
        </c:rich>
      </c:tx>
      <c:layout>
        <c:manualLayout>
          <c:xMode val="edge"/>
          <c:yMode val="edge"/>
          <c:x val="0.40146562792596757"/>
          <c:y val="2.891257036881990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0116868535909114"/>
          <c:y val="0.19382107037944798"/>
          <c:w val="0.72366586865569915"/>
          <c:h val="0.78781737104290284"/>
        </c:manualLayout>
      </c:layout>
      <c:pieChart>
        <c:varyColors val="1"/>
        <c:ser>
          <c:idx val="1"/>
          <c:order val="0"/>
          <c:tx>
            <c:strRef>
              <c:f>'mutation calculations'!$C$34</c:f>
              <c:strCache>
                <c:ptCount val="1"/>
                <c:pt idx="0">
                  <c:v>rate</c:v>
                </c:pt>
              </c:strCache>
            </c:strRef>
          </c:tx>
          <c:dLbls>
            <c:dLbl>
              <c:idx val="1"/>
              <c:delete val="1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'mutation calculations'!$A$36:$A$39</c:f>
              <c:strCache>
                <c:ptCount val="4"/>
                <c:pt idx="0">
                  <c:v>Nonsense</c:v>
                </c:pt>
                <c:pt idx="1">
                  <c:v>Frameshift</c:v>
                </c:pt>
                <c:pt idx="2">
                  <c:v>Missense</c:v>
                </c:pt>
                <c:pt idx="3">
                  <c:v>In-frame deletions</c:v>
                </c:pt>
              </c:strCache>
            </c:strRef>
          </c:cat>
          <c:val>
            <c:numRef>
              <c:f>'mutation calculations'!$C$36:$C$39</c:f>
              <c:numCache>
                <c:formatCode>General</c:formatCode>
                <c:ptCount val="4"/>
                <c:pt idx="0">
                  <c:v>1.2820512820512819</c:v>
                </c:pt>
                <c:pt idx="1">
                  <c:v>8.1196581196581192</c:v>
                </c:pt>
                <c:pt idx="2">
                  <c:v>3.4188034188034191</c:v>
                </c:pt>
                <c:pt idx="3">
                  <c:v>0.85470085470085477</c:v>
                </c:pt>
              </c:numCache>
            </c:numRef>
          </c:val>
        </c:ser>
        <c:ser>
          <c:idx val="0"/>
          <c:order val="1"/>
          <c:cat>
            <c:strRef>
              <c:f>'mutation calculations'!$A$36:$A$39</c:f>
              <c:strCache>
                <c:ptCount val="4"/>
                <c:pt idx="0">
                  <c:v>Nonsense</c:v>
                </c:pt>
                <c:pt idx="1">
                  <c:v>Frameshift</c:v>
                </c:pt>
                <c:pt idx="2">
                  <c:v>Missense</c:v>
                </c:pt>
                <c:pt idx="3">
                  <c:v>In-frame deletions</c:v>
                </c:pt>
              </c:strCache>
            </c:strRef>
          </c:cat>
          <c:val>
            <c:numRef>
              <c:f>'mutation calculations'!$B$36:$B$39</c:f>
              <c:numCache>
                <c:formatCode>General</c:formatCode>
                <c:ptCount val="4"/>
                <c:pt idx="0">
                  <c:v>3</c:v>
                </c:pt>
                <c:pt idx="1">
                  <c:v>19</c:v>
                </c:pt>
                <c:pt idx="2">
                  <c:v>8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t"/>
      <c:layout>
        <c:manualLayout>
          <c:xMode val="edge"/>
          <c:yMode val="edge"/>
          <c:x val="0"/>
          <c:y val="0.34769933621778498"/>
          <c:w val="0.32531286850013313"/>
          <c:h val="0.50858497950914028"/>
        </c:manualLayout>
      </c:layout>
      <c:overlay val="0"/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zero"/>
    <c:showDLblsOverMax val="0"/>
  </c:chart>
  <c:spPr>
    <a:ln>
      <a:noFill/>
    </a:ln>
  </c:spPr>
  <c:txPr>
    <a:bodyPr/>
    <a:lstStyle/>
    <a:p>
      <a:pPr>
        <a:defRPr sz="10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7513865-878E-8C45-9C78-5F09E7A12215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DE25A12-BE32-EB4D-93E4-03758459C3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22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83306">
              <a:defRPr/>
            </a:pPr>
            <a:r>
              <a:rPr lang="en-US" sz="1300" b="1" dirty="0" smtClean="0"/>
              <a:t>Supplemental Fig. 3: Pie chart of </a:t>
            </a:r>
            <a:r>
              <a:rPr lang="en-US" sz="1300" b="1" i="1" dirty="0" smtClean="0"/>
              <a:t>FOXA2</a:t>
            </a:r>
            <a:r>
              <a:rPr lang="en-US" sz="1300" b="1" dirty="0" smtClean="0"/>
              <a:t> mutation pattern in microsatellite instable (MSI) and microsatellite stable (MSS) tumors.</a:t>
            </a:r>
            <a:r>
              <a:rPr lang="en-US" sz="1300" dirty="0" smtClean="0"/>
              <a:t> Overall mutation rate of 13.7% in MSI and 6.2% in MSS tumors. Splice-variant included as a frameshift mutation. Chi-squared analysis comparing MSI and MSS mutation pattern with no significant difference, </a:t>
            </a:r>
            <a:r>
              <a:rPr lang="en-US" sz="1300" i="1" dirty="0" smtClean="0"/>
              <a:t>p</a:t>
            </a:r>
            <a:r>
              <a:rPr lang="en-US" sz="1300" dirty="0" smtClean="0"/>
              <a:t>=0.79. * significant at </a:t>
            </a:r>
            <a:r>
              <a:rPr lang="en-US" sz="1300" i="1" dirty="0" smtClean="0"/>
              <a:t>p</a:t>
            </a:r>
            <a:r>
              <a:rPr lang="en-US" sz="1300" dirty="0" smtClean="0"/>
              <a:t> &lt; 0.05.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25A12-BE32-EB4D-93E4-03758459C33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222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7D1A-E816-5847-ABDF-179D84E03B4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14F3-7408-B149-A4E9-7431CF7D30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606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7D1A-E816-5847-ABDF-179D84E03B4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14F3-7408-B149-A4E9-7431CF7D30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64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7D1A-E816-5847-ABDF-179D84E03B4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14F3-7408-B149-A4E9-7431CF7D30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657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7D1A-E816-5847-ABDF-179D84E03B4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14F3-7408-B149-A4E9-7431CF7D30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998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7D1A-E816-5847-ABDF-179D84E03B4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14F3-7408-B149-A4E9-7431CF7D30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77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7D1A-E816-5847-ABDF-179D84E03B4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14F3-7408-B149-A4E9-7431CF7D30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310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7D1A-E816-5847-ABDF-179D84E03B4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14F3-7408-B149-A4E9-7431CF7D30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56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7D1A-E816-5847-ABDF-179D84E03B4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14F3-7408-B149-A4E9-7431CF7D30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825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7D1A-E816-5847-ABDF-179D84E03B4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14F3-7408-B149-A4E9-7431CF7D30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96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7D1A-E816-5847-ABDF-179D84E03B4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14F3-7408-B149-A4E9-7431CF7D30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023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7D1A-E816-5847-ABDF-179D84E03B4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14F3-7408-B149-A4E9-7431CF7D30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151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57D1A-E816-5847-ABDF-179D84E03B43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414F3-7408-B149-A4E9-7431CF7D30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869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4564332" y="2145030"/>
          <a:ext cx="2179320" cy="2293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463132284"/>
              </p:ext>
            </p:extLst>
          </p:nvPr>
        </p:nvGraphicFramePr>
        <p:xfrm>
          <a:off x="1410651" y="2199736"/>
          <a:ext cx="3049205" cy="2188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6" name="Group 5"/>
          <p:cNvGrpSpPr>
            <a:grpSpLocks/>
          </p:cNvGrpSpPr>
          <p:nvPr/>
        </p:nvGrpSpPr>
        <p:grpSpPr>
          <a:xfrm>
            <a:off x="3409267" y="2800350"/>
            <a:ext cx="4716780" cy="1435100"/>
            <a:chOff x="1641475" y="698500"/>
            <a:chExt cx="4716780" cy="1435100"/>
          </a:xfrm>
        </p:grpSpPr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1641475" y="1562100"/>
              <a:ext cx="4716780" cy="571500"/>
              <a:chOff x="3147" y="9941"/>
              <a:chExt cx="7428" cy="900"/>
            </a:xfrm>
          </p:grpSpPr>
          <p:sp>
            <p:nvSpPr>
              <p:cNvPr id="9" name="Text Box 5"/>
              <p:cNvSpPr txBox="1">
                <a:spLocks noChangeArrowheads="1"/>
              </p:cNvSpPr>
              <p:nvPr/>
            </p:nvSpPr>
            <p:spPr bwMode="auto">
              <a:xfrm>
                <a:off x="8482" y="9941"/>
                <a:ext cx="2093" cy="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/>
                <a:r>
                  <a:rPr lang="en-US" sz="1000" b="1" i="1" dirty="0" smtClean="0">
                    <a:latin typeface="Arial"/>
                    <a:ea typeface="ＭＳ 明朝"/>
                    <a:cs typeface="Times New Roman"/>
                  </a:rPr>
                  <a:t>Mutation spectrum MSI </a:t>
                </a:r>
                <a:r>
                  <a:rPr lang="en-US" sz="1000" b="1" i="1" dirty="0">
                    <a:effectLst/>
                    <a:latin typeface="Arial"/>
                    <a:ea typeface="ＭＳ 明朝"/>
                    <a:cs typeface="Times New Roman"/>
                  </a:rPr>
                  <a:t>vs. MSS </a:t>
                </a:r>
                <a:r>
                  <a:rPr lang="en-US" sz="1000" b="1" i="1" dirty="0" smtClean="0">
                    <a:effectLst/>
                    <a:latin typeface="Arial"/>
                    <a:ea typeface="ＭＳ 明朝"/>
                    <a:cs typeface="Times New Roman"/>
                  </a:rPr>
                  <a:t>p=0.79</a:t>
                </a:r>
                <a:endParaRPr lang="en-US" sz="1200" dirty="0">
                  <a:effectLst/>
                  <a:latin typeface="Cambria"/>
                  <a:ea typeface="ＭＳ 明朝"/>
                  <a:cs typeface="Times New Roman"/>
                </a:endParaRPr>
              </a:p>
            </p:txBody>
          </p:sp>
          <p:sp>
            <p:nvSpPr>
              <p:cNvPr id="10" name="Text Box 6"/>
              <p:cNvSpPr txBox="1">
                <a:spLocks noChangeArrowheads="1"/>
              </p:cNvSpPr>
              <p:nvPr/>
            </p:nvSpPr>
            <p:spPr bwMode="auto">
              <a:xfrm>
                <a:off x="3147" y="9985"/>
                <a:ext cx="1054" cy="679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 b="1" dirty="0">
                    <a:solidFill>
                      <a:schemeClr val="bg1"/>
                    </a:solidFill>
                    <a:effectLst/>
                    <a:latin typeface="Arial"/>
                    <a:ea typeface="ＭＳ 明朝"/>
                    <a:cs typeface="Times New Roman"/>
                  </a:rPr>
                  <a:t>59</a:t>
                </a:r>
                <a:r>
                  <a:rPr lang="en-US" sz="1000" b="1" dirty="0" smtClean="0">
                    <a:solidFill>
                      <a:schemeClr val="bg1"/>
                    </a:solidFill>
                    <a:effectLst/>
                    <a:latin typeface="Arial"/>
                    <a:ea typeface="ＭＳ 明朝"/>
                    <a:cs typeface="Times New Roman"/>
                  </a:rPr>
                  <a:t>%</a:t>
                </a:r>
                <a:endParaRPr lang="en-US" sz="1200" dirty="0">
                  <a:solidFill>
                    <a:schemeClr val="bg1"/>
                  </a:solidFill>
                  <a:effectLst/>
                  <a:latin typeface="Cambria"/>
                  <a:ea typeface="ＭＳ 明朝"/>
                  <a:cs typeface="Times New Roman"/>
                </a:endParaRPr>
              </a:p>
            </p:txBody>
          </p:sp>
          <p:sp>
            <p:nvSpPr>
              <p:cNvPr id="11" name="Text Box 7"/>
              <p:cNvSpPr txBox="1">
                <a:spLocks noChangeArrowheads="1"/>
              </p:cNvSpPr>
              <p:nvPr/>
            </p:nvSpPr>
            <p:spPr bwMode="auto">
              <a:xfrm>
                <a:off x="6850" y="9985"/>
                <a:ext cx="1501" cy="739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 b="1" dirty="0">
                    <a:solidFill>
                      <a:schemeClr val="bg1"/>
                    </a:solidFill>
                    <a:effectLst/>
                    <a:latin typeface="Arial"/>
                    <a:ea typeface="ＭＳ 明朝"/>
                    <a:cs typeface="Times New Roman"/>
                  </a:rPr>
                  <a:t>74</a:t>
                </a:r>
                <a:r>
                  <a:rPr lang="en-US" sz="1000" b="1" dirty="0" smtClean="0">
                    <a:solidFill>
                      <a:schemeClr val="bg1"/>
                    </a:solidFill>
                    <a:effectLst/>
                    <a:latin typeface="Arial"/>
                    <a:ea typeface="ＭＳ 明朝"/>
                    <a:cs typeface="Times New Roman"/>
                  </a:rPr>
                  <a:t>%</a:t>
                </a:r>
                <a:endParaRPr lang="en-US" sz="1200" dirty="0">
                  <a:solidFill>
                    <a:schemeClr val="bg1"/>
                  </a:solidFill>
                  <a:effectLst/>
                  <a:latin typeface="Cambria"/>
                  <a:ea typeface="ＭＳ 明朝"/>
                  <a:cs typeface="Times New Roman"/>
                </a:endParaRPr>
              </a:p>
            </p:txBody>
          </p:sp>
        </p:grp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5029199" y="698500"/>
              <a:ext cx="1318896" cy="774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US" sz="1000" b="1" i="1" dirty="0" smtClean="0">
                  <a:effectLst/>
                  <a:latin typeface="Arial"/>
                  <a:ea typeface="ＭＳ 明朝"/>
                  <a:cs typeface="Times New Roman"/>
                </a:rPr>
                <a:t>Overall </a:t>
              </a:r>
              <a:r>
                <a:rPr lang="en-US" sz="1000" b="1" i="1" dirty="0">
                  <a:effectLst/>
                  <a:latin typeface="Arial"/>
                  <a:ea typeface="ＭＳ 明朝"/>
                  <a:cs typeface="Times New Roman"/>
                </a:rPr>
                <a:t>mutation </a:t>
              </a:r>
              <a:r>
                <a:rPr lang="en-US" sz="1000" b="1" i="1" dirty="0" smtClean="0">
                  <a:latin typeface="Arial"/>
                  <a:ea typeface="ＭＳ 明朝"/>
                  <a:cs typeface="Times New Roman"/>
                </a:rPr>
                <a:t>MSI vs. MSS </a:t>
              </a:r>
              <a:endParaRPr lang="en-US" sz="1200" dirty="0">
                <a:effectLst/>
                <a:latin typeface="Cambria"/>
                <a:ea typeface="ＭＳ 明朝"/>
                <a:cs typeface="Times New Roman"/>
              </a:endParaRPr>
            </a:p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i="1" dirty="0">
                  <a:effectLst/>
                  <a:latin typeface="Arial"/>
                  <a:ea typeface="ＭＳ 明朝"/>
                  <a:cs typeface="Times New Roman"/>
                </a:rPr>
                <a:t>  </a:t>
              </a:r>
              <a:r>
                <a:rPr lang="en-US" sz="1000" b="1" i="1" dirty="0" smtClean="0">
                  <a:effectLst/>
                  <a:latin typeface="Arial"/>
                  <a:ea typeface="ＭＳ 明朝"/>
                  <a:cs typeface="Times New Roman"/>
                </a:rPr>
                <a:t>p=0.01</a:t>
              </a:r>
              <a:endParaRPr lang="en-US" sz="1200" dirty="0">
                <a:effectLst/>
                <a:latin typeface="Cambria"/>
                <a:ea typeface="ＭＳ 明朝"/>
                <a:cs typeface="Times New Roman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1221053" y="4919296"/>
            <a:ext cx="737430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83306">
              <a:defRPr/>
            </a:pP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Supplemental Fig. 3: </a:t>
            </a:r>
            <a:r>
              <a:rPr lang="en-US" sz="1000" b="1" i="1">
                <a:latin typeface="Arial" panose="020B0604020202020204" pitchFamily="34" charset="0"/>
                <a:cs typeface="Arial" panose="020B0604020202020204" pitchFamily="34" charset="0"/>
              </a:rPr>
              <a:t>FOXA2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 mutation  stratified by tumor mismatch repair status.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 Overall mutation rate of 13.7% in MSI and 6.2% in MSS tumors (p&lt;.01). Types of mutations do not vary with mismatch repair status (p=.79).  Splice-variant included as a frameshift mutation. Two-sided chi-squared analysis.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2445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</a:t>
            </a:r>
            <a:r>
              <a:rPr lang="en-US" b="1" smtClean="0"/>
              <a:t>FIGURE </a:t>
            </a:r>
            <a:r>
              <a:rPr lang="en-US" b="1" smtClean="0"/>
              <a:t>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4262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1211</TotalTime>
  <Words>163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Blair Smith</dc:creator>
  <cp:lastModifiedBy>Windows User</cp:lastModifiedBy>
  <cp:revision>127</cp:revision>
  <dcterms:created xsi:type="dcterms:W3CDTF">2016-05-22T23:48:54Z</dcterms:created>
  <dcterms:modified xsi:type="dcterms:W3CDTF">2016-06-09T14:49:18Z</dcterms:modified>
</cp:coreProperties>
</file>