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497" autoAdjust="0"/>
  </p:normalViewPr>
  <p:slideViewPr>
    <p:cSldViewPr snapToGrid="0" snapToObjects="1">
      <p:cViewPr>
        <p:scale>
          <a:sx n="100" d="100"/>
          <a:sy n="100" d="100"/>
        </p:scale>
        <p:origin x="-1956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F6E943-18F5-EC43-9A46-1FB606807345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31B7F4-1574-5041-8ACF-6FA399A35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890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Supplemental Fig. 4: FOXA2 expression in normal endometrium and endometrial cancers. (A,B) </a:t>
            </a:r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Mouse endometrium shows expression of FOXA2 in the deep glands. 10x and 20x magnification. </a:t>
            </a:r>
            <a:r>
              <a:rPr lang="en-US" sz="1200" b="1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(C,D) </a:t>
            </a:r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Normal human endometrium shows no detectable FOXA2 expression in the superficial epithelium with diffuse nuclear staining of the deep glands. 10x and 40x magnification. </a:t>
            </a:r>
            <a:r>
              <a:rPr lang="en-US" sz="1200" b="1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(E-J) </a:t>
            </a:r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Representative endometrioid endometrial carcinomas show variable FOXA2 expression within individual tissues and between samples.   Staining is specific to epithelial component and primarily nuclear.  E,G,I – 20x magnification; F,H, J – 40x magnification. IHC using C-terminal antibody (Abcam EPR4466). Scales as indicated.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1B7F4-1574-5041-8ACF-6FA399A3573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411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5EBF2-8AAC-8248-9FF0-3EB0C42B76B0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8BF4A-05FA-3447-8D2E-8233C71A1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493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5EBF2-8AAC-8248-9FF0-3EB0C42B76B0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8BF4A-05FA-3447-8D2E-8233C71A1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648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5EBF2-8AAC-8248-9FF0-3EB0C42B76B0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8BF4A-05FA-3447-8D2E-8233C71A1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33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5EBF2-8AAC-8248-9FF0-3EB0C42B76B0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8BF4A-05FA-3447-8D2E-8233C71A1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27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5EBF2-8AAC-8248-9FF0-3EB0C42B76B0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8BF4A-05FA-3447-8D2E-8233C71A1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687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5EBF2-8AAC-8248-9FF0-3EB0C42B76B0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8BF4A-05FA-3447-8D2E-8233C71A1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082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5EBF2-8AAC-8248-9FF0-3EB0C42B76B0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8BF4A-05FA-3447-8D2E-8233C71A1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690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5EBF2-8AAC-8248-9FF0-3EB0C42B76B0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8BF4A-05FA-3447-8D2E-8233C71A1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282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5EBF2-8AAC-8248-9FF0-3EB0C42B76B0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8BF4A-05FA-3447-8D2E-8233C71A1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944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5EBF2-8AAC-8248-9FF0-3EB0C42B76B0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8BF4A-05FA-3447-8D2E-8233C71A1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280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5EBF2-8AAC-8248-9FF0-3EB0C42B76B0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8BF4A-05FA-3447-8D2E-8233C71A1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510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E5EBF2-8AAC-8248-9FF0-3EB0C42B76B0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8BF4A-05FA-3447-8D2E-8233C71A1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3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620625" y="1277480"/>
            <a:ext cx="8005022" cy="3147276"/>
            <a:chOff x="620625" y="1482200"/>
            <a:chExt cx="8005022" cy="3147276"/>
          </a:xfrm>
        </p:grpSpPr>
        <p:pic>
          <p:nvPicPr>
            <p:cNvPr id="37" name="Picture 36" descr="2066 20x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78592" y="2288133"/>
              <a:ext cx="1547055" cy="1143000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41" name="Picture 40" descr="2066 40x3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71167" y="3492302"/>
              <a:ext cx="1554480" cy="1137174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40" name="Picture 39" descr="2082 40x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50658" y="3486476"/>
              <a:ext cx="1548792" cy="1143000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39" name="Picture 38" descr="2082 20x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45013" y="2288133"/>
              <a:ext cx="1552928" cy="1143000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32" name="Picture 31" descr="0-0152T 20x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9324" y="2288133"/>
              <a:ext cx="1549601" cy="1143000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28" name="Picture 27" descr="normal 40x2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33773" y="3486476"/>
              <a:ext cx="1554032" cy="1143000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29" name="Picture 28" descr="normal 10x2.PNG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39465" y="2288133"/>
              <a:ext cx="1539873" cy="1143000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3" name="Picture 2" descr="mouse 10x.PNG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625" y="2288133"/>
              <a:ext cx="1553633" cy="1143000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2" name="Picture 1" descr="Mouse 20x.PNG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625" y="3486476"/>
              <a:ext cx="1553633" cy="1143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grpSp>
          <p:nvGrpSpPr>
            <p:cNvPr id="4" name="Group 3"/>
            <p:cNvGrpSpPr/>
            <p:nvPr/>
          </p:nvGrpSpPr>
          <p:grpSpPr>
            <a:xfrm>
              <a:off x="633324" y="1482200"/>
              <a:ext cx="7945971" cy="2278635"/>
              <a:chOff x="1032933" y="774554"/>
              <a:chExt cx="7945971" cy="2278635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2630607" y="1090570"/>
                <a:ext cx="129325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smtClean="0">
                    <a:latin typeface="Arial"/>
                    <a:cs typeface="Arial"/>
                  </a:rPr>
                  <a:t>Normal human endometrium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1034632" y="1104260"/>
                <a:ext cx="14207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smtClean="0">
                    <a:latin typeface="Arial"/>
                    <a:cs typeface="Arial"/>
                  </a:rPr>
                  <a:t>Murine endometrium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200209" y="774554"/>
                <a:ext cx="290512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smtClean="0">
                    <a:latin typeface="Arial"/>
                    <a:cs typeface="Arial"/>
                  </a:rPr>
                  <a:t>Endometrioid endometrial cancer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  <p:sp>
            <p:nvSpPr>
              <p:cNvPr id="17" name="Left Brace 16"/>
              <p:cNvSpPr/>
              <p:nvPr/>
            </p:nvSpPr>
            <p:spPr>
              <a:xfrm rot="5400000">
                <a:off x="6386024" y="-1077342"/>
                <a:ext cx="499458" cy="4686302"/>
              </a:xfrm>
              <a:prstGeom prst="leftBrac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80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032933" y="1580487"/>
                <a:ext cx="3217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latin typeface="Arial"/>
                    <a:cs typeface="Arial"/>
                  </a:rPr>
                  <a:t>A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1032933" y="2776190"/>
                <a:ext cx="3217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latin typeface="Arial"/>
                    <a:cs typeface="Arial"/>
                  </a:rPr>
                  <a:t>B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2641599" y="1580487"/>
                <a:ext cx="3217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latin typeface="Arial"/>
                    <a:cs typeface="Arial"/>
                  </a:rPr>
                  <a:t>C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2633134" y="2776190"/>
                <a:ext cx="3217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latin typeface="Arial"/>
                    <a:cs typeface="Arial"/>
                  </a:rPr>
                  <a:t>D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4250266" y="1580487"/>
                <a:ext cx="3217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latin typeface="Arial"/>
                    <a:cs typeface="Arial"/>
                  </a:rPr>
                  <a:t>E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4250267" y="2776190"/>
                <a:ext cx="3217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latin typeface="Arial"/>
                    <a:cs typeface="Arial"/>
                  </a:rPr>
                  <a:t>F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5858933" y="1580487"/>
                <a:ext cx="3217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latin typeface="Arial"/>
                    <a:cs typeface="Arial"/>
                  </a:rPr>
                  <a:t>G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7476067" y="1580487"/>
                <a:ext cx="3217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latin typeface="Arial"/>
                    <a:cs typeface="Arial"/>
                  </a:rPr>
                  <a:t>I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7476066" y="2776190"/>
                <a:ext cx="3217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latin typeface="Arial"/>
                    <a:cs typeface="Arial"/>
                  </a:rPr>
                  <a:t>J</a:t>
                </a:r>
              </a:p>
            </p:txBody>
          </p:sp>
        </p:grpSp>
        <p:pic>
          <p:nvPicPr>
            <p:cNvPr id="34" name="Picture 33" descr="0-0152T 40x3.PNG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9324" y="3486476"/>
              <a:ext cx="1555318" cy="1143000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36" name="TextBox 35"/>
            <p:cNvSpPr txBox="1"/>
            <p:nvPr/>
          </p:nvSpPr>
          <p:spPr>
            <a:xfrm>
              <a:off x="5459324" y="3492302"/>
              <a:ext cx="3217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H</a:t>
              </a:r>
              <a:endParaRPr lang="en-US" sz="1200" b="1" dirty="0">
                <a:latin typeface="Arial"/>
                <a:cs typeface="Arial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0" y="0"/>
            <a:ext cx="2445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Supplemental </a:t>
            </a:r>
            <a:r>
              <a:rPr lang="en-US" b="1" smtClean="0"/>
              <a:t>FIGURE 4</a:t>
            </a: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503431" y="4922663"/>
            <a:ext cx="843431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>
                <a:latin typeface="Arial" panose="020B0604020202020204" pitchFamily="34" charset="0"/>
                <a:cs typeface="Arial" panose="020B0604020202020204" pitchFamily="34" charset="0"/>
              </a:rPr>
              <a:t>Supplemental Fig. 4: FOXA2 expression in normal endometrium and endometrial cancers. (A,B) </a:t>
            </a:r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Mouse endometrium shows expression of FOXA2 in the deep glands. 10x and 20x magnification. </a:t>
            </a:r>
            <a:r>
              <a:rPr lang="en-US" sz="1000" b="1">
                <a:latin typeface="Arial" panose="020B0604020202020204" pitchFamily="34" charset="0"/>
                <a:cs typeface="Arial" panose="020B0604020202020204" pitchFamily="34" charset="0"/>
              </a:rPr>
              <a:t> (C,D) </a:t>
            </a:r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Normal human endometrium shows no detectable FOXA2 expression in the superficial epithelium with diffuse nuclear staining of the deep glands. 10x and 40x magnification. </a:t>
            </a:r>
            <a:r>
              <a:rPr lang="en-US" sz="1000" b="1">
                <a:latin typeface="Arial" panose="020B0604020202020204" pitchFamily="34" charset="0"/>
                <a:cs typeface="Arial" panose="020B0604020202020204" pitchFamily="34" charset="0"/>
              </a:rPr>
              <a:t>(E-J) </a:t>
            </a:r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Representative endometrioid endometrial carcinomas show variable FOXA2 expression within individual tissues and between samples.   Staining is specific to epithelial component and primarily nuclear.  E,G,I – 20x magnification; F,H, J – 40x magnification. IHC using C-terminal antibody (Abcam EPR4466). Scales as indicated.</a:t>
            </a:r>
          </a:p>
        </p:txBody>
      </p:sp>
    </p:spTree>
    <p:extLst>
      <p:ext uri="{BB962C8B-B14F-4D97-AF65-F5344CB8AC3E}">
        <p14:creationId xmlns:p14="http://schemas.microsoft.com/office/powerpoint/2010/main" val="23331484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531</TotalTime>
  <Words>250</Words>
  <Application>Microsoft Office PowerPoint</Application>
  <PresentationFormat>On-screen Show (4:3)</PresentationFormat>
  <Paragraphs>17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Blair Smith</dc:creator>
  <cp:lastModifiedBy>Windows User</cp:lastModifiedBy>
  <cp:revision>11</cp:revision>
  <dcterms:created xsi:type="dcterms:W3CDTF">2016-05-22T23:52:49Z</dcterms:created>
  <dcterms:modified xsi:type="dcterms:W3CDTF">2016-06-09T19:19:17Z</dcterms:modified>
</cp:coreProperties>
</file>