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58" r:id="rId4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F:\Lan\&#32769;&#24107;&#35201;&#20986;paper&#30340;data\galectin-1%20to%20T24\120-Galectin-1%20(Real-time%20PCR)-data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F:\Lan\Real-time%20PCR\galectin-1\380Sc&amp;Si-Galectin-1%20(Real-time%20PCR)-data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E:\Lan\Western%20blot\J82(120Sc&amp;Si)\J82%20(120Sc&amp;120Si)-Total.pptx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E:\Lan\Western%20blot\TSGH8301(gal-1%20overexpression)\Total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</c:spPr>
          <c:invertIfNegative val="0"/>
          <c:dLbls>
            <c:dLbl>
              <c:idx val="0"/>
              <c:layout>
                <c:manualLayout>
                  <c:x val="2.5327138886850099E-3"/>
                  <c:y val="-1.624365482233504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#,##0.00_);[Red]\(#,##0.00\)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>
                    <a:latin typeface="Times New Roman" pitchFamily="18" charset="0"/>
                    <a:cs typeface="Times New Roman" pitchFamily="18" charset="0"/>
                  </a:defRPr>
                </a:pPr>
                <a:endParaRPr lang="zh-TW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errBars>
            <c:errBarType val="plus"/>
            <c:errValType val="cust"/>
            <c:noEndCap val="0"/>
            <c:plus>
              <c:numRef>
                <c:f>Results!$C$84:$H$84</c:f>
                <c:numCache>
                  <c:formatCode>General</c:formatCode>
                  <c:ptCount val="6"/>
                  <c:pt idx="0">
                    <c:v>3.5355339059327001E-2</c:v>
                  </c:pt>
                  <c:pt idx="2">
                    <c:v>0</c:v>
                  </c:pt>
                  <c:pt idx="4">
                    <c:v>7.0710678118654832E-3</c:v>
                  </c:pt>
                </c:numCache>
              </c:numRef>
            </c:plus>
          </c:errBars>
          <c:cat>
            <c:strRef>
              <c:f>Results!$C$73:$H$73</c:f>
              <c:strCache>
                <c:ptCount val="5"/>
                <c:pt idx="0">
                  <c:v>T24</c:v>
                </c:pt>
                <c:pt idx="2">
                  <c:v>sh-Sc (+120)</c:v>
                </c:pt>
                <c:pt idx="4">
                  <c:v>sh-Gal-1 (+120)</c:v>
                </c:pt>
              </c:strCache>
            </c:strRef>
          </c:cat>
          <c:val>
            <c:numRef>
              <c:f>Results!$C$83:$H$83</c:f>
              <c:numCache>
                <c:formatCode>General</c:formatCode>
                <c:ptCount val="6"/>
                <c:pt idx="0">
                  <c:v>0.90500000000000003</c:v>
                </c:pt>
                <c:pt idx="2">
                  <c:v>1</c:v>
                </c:pt>
                <c:pt idx="4">
                  <c:v>0.22500000000000001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83563264"/>
        <c:axId val="162168128"/>
      </c:barChart>
      <c:catAx>
        <c:axId val="1835632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Arial" pitchFamily="34" charset="0"/>
                <a:cs typeface="Arial" pitchFamily="34" charset="0"/>
              </a:defRPr>
            </a:pPr>
            <a:endParaRPr lang="zh-TW"/>
          </a:p>
        </c:txPr>
        <c:crossAx val="162168128"/>
        <c:crosses val="autoZero"/>
        <c:auto val="1"/>
        <c:lblAlgn val="ctr"/>
        <c:lblOffset val="100"/>
        <c:noMultiLvlLbl val="0"/>
      </c:catAx>
      <c:valAx>
        <c:axId val="162168128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400" b="0" i="0" baseline="0">
                    <a:latin typeface="Arial" pitchFamily="34" charset="0"/>
                    <a:cs typeface="Arial" pitchFamily="34" charset="0"/>
                  </a:defRPr>
                </a:pPr>
                <a:r>
                  <a:rPr lang="en-US" altLang="en-US" sz="1400" b="0" i="0" baseline="0" dirty="0">
                    <a:latin typeface="Arial" pitchFamily="34" charset="0"/>
                    <a:cs typeface="Arial" pitchFamily="34" charset="0"/>
                  </a:rPr>
                  <a:t>mRNA ratio to </a:t>
                </a:r>
                <a:r>
                  <a:rPr lang="en-US" altLang="en-US" sz="1400" b="0" i="0" baseline="0" dirty="0" err="1">
                    <a:latin typeface="Arial" pitchFamily="34" charset="0"/>
                    <a:cs typeface="Arial" pitchFamily="34" charset="0"/>
                  </a:rPr>
                  <a:t>sh-Sc</a:t>
                </a:r>
                <a:r>
                  <a:rPr lang="en-US" altLang="en-US" sz="1400" b="0" i="0" baseline="0" dirty="0">
                    <a:latin typeface="Arial" pitchFamily="34" charset="0"/>
                    <a:cs typeface="Arial" pitchFamily="34" charset="0"/>
                  </a:rPr>
                  <a:t> (+120) 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zh-TW"/>
          </a:p>
        </c:txPr>
        <c:crossAx val="183563264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2097544570411193"/>
          <c:y val="0.11941919260856773"/>
          <c:w val="0.69284807607675625"/>
          <c:h val="0.66643984670610568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</c:spPr>
          <c:invertIfNegative val="0"/>
          <c:dLbls>
            <c:dLbl>
              <c:idx val="0"/>
              <c:layout>
                <c:manualLayout>
                  <c:x val="5.1970594541251936E-3"/>
                  <c:y val="-9.5789191123836798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5.3285960575941505E-3"/>
                  <c:y val="-9.090909090909103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#,##0.00_);[Red]\(#,##0.00\)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>
                    <a:latin typeface="Times New Roman" pitchFamily="18" charset="0"/>
                    <a:cs typeface="Times New Roman" pitchFamily="18" charset="0"/>
                  </a:defRPr>
                </a:pPr>
                <a:endParaRPr lang="zh-TW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errBars>
            <c:errBarType val="plus"/>
            <c:errValType val="cust"/>
            <c:noEndCap val="0"/>
            <c:plus>
              <c:numRef>
                <c:f>total!$D$22:$I$22</c:f>
                <c:numCache>
                  <c:formatCode>General</c:formatCode>
                  <c:ptCount val="6"/>
                  <c:pt idx="0">
                    <c:v>0.16268579122549875</c:v>
                  </c:pt>
                  <c:pt idx="2">
                    <c:v>0.14930394055974106</c:v>
                  </c:pt>
                  <c:pt idx="4">
                    <c:v>0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total!$D$3:$I$3</c:f>
              <c:strCache>
                <c:ptCount val="5"/>
                <c:pt idx="0">
                  <c:v>T24</c:v>
                </c:pt>
                <c:pt idx="2">
                  <c:v>sh-Ga1-1 (+380)</c:v>
                </c:pt>
                <c:pt idx="4">
                  <c:v>sh-Sc (+380)</c:v>
                </c:pt>
              </c:strCache>
            </c:strRef>
          </c:cat>
          <c:val>
            <c:numRef>
              <c:f>total!$D$21:$I$21</c:f>
              <c:numCache>
                <c:formatCode>General</c:formatCode>
                <c:ptCount val="6"/>
                <c:pt idx="0" formatCode="0.00_ ">
                  <c:v>0.94000000000000017</c:v>
                </c:pt>
                <c:pt idx="2" formatCode="0.00_ ">
                  <c:v>0.78249999999999997</c:v>
                </c:pt>
                <c:pt idx="4" formatCode="0.00_ 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83990784"/>
        <c:axId val="183059584"/>
      </c:barChart>
      <c:catAx>
        <c:axId val="1839907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Arial" pitchFamily="34" charset="0"/>
                <a:cs typeface="Arial" pitchFamily="34" charset="0"/>
              </a:defRPr>
            </a:pPr>
            <a:endParaRPr lang="zh-TW"/>
          </a:p>
        </c:txPr>
        <c:crossAx val="183059584"/>
        <c:crosses val="autoZero"/>
        <c:auto val="1"/>
        <c:lblAlgn val="ctr"/>
        <c:lblOffset val="100"/>
        <c:noMultiLvlLbl val="0"/>
      </c:catAx>
      <c:valAx>
        <c:axId val="183059584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400" b="0" i="0" baseline="0">
                    <a:latin typeface="Arial" pitchFamily="34" charset="0"/>
                    <a:cs typeface="Arial" pitchFamily="34" charset="0"/>
                  </a:defRPr>
                </a:pPr>
                <a:r>
                  <a:rPr lang="en-US" altLang="en-US" sz="1400" b="0" i="0" baseline="0">
                    <a:latin typeface="Arial" pitchFamily="34" charset="0"/>
                    <a:cs typeface="Arial" pitchFamily="34" charset="0"/>
                  </a:rPr>
                  <a:t>mRNA ratio to sh-Sc (+380) </a:t>
                </a:r>
              </a:p>
            </c:rich>
          </c:tx>
          <c:layout>
            <c:manualLayout>
              <c:xMode val="edge"/>
              <c:yMode val="edge"/>
              <c:x val="2.2621389783231569E-2"/>
              <c:y val="5.0935067815123872E-2"/>
            </c:manualLayout>
          </c:layout>
          <c:overlay val="0"/>
        </c:title>
        <c:numFmt formatCode="0.00_ 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zh-TW"/>
          </a:p>
        </c:txPr>
        <c:crossAx val="183990784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46584793921914697"/>
          <c:y val="4.6392067548050232E-2"/>
        </c:manualLayout>
      </c:layout>
      <c:overlay val="0"/>
      <c:txPr>
        <a:bodyPr/>
        <a:lstStyle/>
        <a:p>
          <a:pPr>
            <a:defRPr sz="1200"/>
          </a:pPr>
          <a:endParaRPr lang="zh-TW"/>
        </a:p>
      </c:txPr>
    </c:title>
    <c:autoTitleDeleted val="0"/>
    <c:plotArea>
      <c:layout>
        <c:manualLayout>
          <c:layoutTarget val="inner"/>
          <c:xMode val="edge"/>
          <c:yMode val="edge"/>
          <c:x val="0.12292557517100516"/>
          <c:y val="0.14237185024285523"/>
          <c:w val="0.66365324753673116"/>
          <c:h val="0.4833068547939118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Galectin-1</c:v>
                </c:pt>
              </c:strCache>
            </c:strRef>
          </c:tx>
          <c:spPr>
            <a:solidFill>
              <a:schemeClr val="tx1"/>
            </a:solidFill>
            <a:ln>
              <a:solidFill>
                <a:sysClr val="windowText" lastClr="000000"/>
              </a:solidFill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/>
                </a:pPr>
                <a:endParaRPr lang="zh-TW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errBars>
            <c:errBarType val="plus"/>
            <c:errValType val="cust"/>
            <c:noEndCap val="0"/>
            <c:plus>
              <c:numRef>
                <c:f>Sheet1!$B$10:$C$10</c:f>
                <c:numCache>
                  <c:formatCode>General</c:formatCode>
                  <c:ptCount val="2"/>
                  <c:pt idx="0">
                    <c:v>0</c:v>
                  </c:pt>
                  <c:pt idx="1">
                    <c:v>1.1690451944500134E-2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Sheet1!$B$2:$C$2</c:f>
              <c:strCache>
                <c:ptCount val="2"/>
                <c:pt idx="0">
                  <c:v>sh-Sc (+120)</c:v>
                </c:pt>
                <c:pt idx="1">
                  <c:v>sh-Gal-1 (+120)</c:v>
                </c:pt>
              </c:strCache>
            </c:strRef>
          </c:cat>
          <c:val>
            <c:numRef>
              <c:f>Sheet1!$B$9:$C$9</c:f>
              <c:numCache>
                <c:formatCode>0.00_ </c:formatCode>
                <c:ptCount val="2"/>
                <c:pt idx="0">
                  <c:v>1</c:v>
                </c:pt>
                <c:pt idx="1">
                  <c:v>6.1666666666666675E-2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91482368"/>
        <c:axId val="176281792"/>
      </c:barChart>
      <c:catAx>
        <c:axId val="19148236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zh-TW"/>
          </a:p>
        </c:txPr>
        <c:crossAx val="176281792"/>
        <c:crosses val="autoZero"/>
        <c:auto val="1"/>
        <c:lblAlgn val="ctr"/>
        <c:lblOffset val="100"/>
        <c:noMultiLvlLbl val="0"/>
      </c:catAx>
      <c:valAx>
        <c:axId val="176281792"/>
        <c:scaling>
          <c:orientation val="minMax"/>
        </c:scaling>
        <c:delete val="0"/>
        <c:axPos val="l"/>
        <c:numFmt formatCode="0.00_ " sourceLinked="1"/>
        <c:majorTickMark val="out"/>
        <c:minorTickMark val="none"/>
        <c:tickLblPos val="nextTo"/>
        <c:crossAx val="191482368"/>
        <c:crosses val="autoZero"/>
        <c:crossBetween val="between"/>
      </c:valAx>
    </c:plotArea>
    <c:plotVisOnly val="1"/>
    <c:dispBlanksAs val="gap"/>
    <c:showDLblsOverMax val="0"/>
  </c:chart>
  <c:spPr>
    <a:solidFill>
      <a:schemeClr val="bg1"/>
    </a:solidFill>
    <a:ln>
      <a:noFill/>
    </a:ln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/>
            </a:pPr>
            <a:r>
              <a:rPr lang="en-US" altLang="en-US" sz="1400"/>
              <a:t>TSGH8301</a:t>
            </a:r>
          </a:p>
        </c:rich>
      </c:tx>
      <c:layout>
        <c:manualLayout>
          <c:xMode val="edge"/>
          <c:yMode val="edge"/>
          <c:x val="0.15464588801399851"/>
          <c:y val="3.2407407407407482E-2"/>
        </c:manualLayout>
      </c:layout>
      <c:overlay val="1"/>
    </c:title>
    <c:autoTitleDeleted val="0"/>
    <c:plotArea>
      <c:layout/>
      <c:barChart>
        <c:barDir val="col"/>
        <c:grouping val="clustered"/>
        <c:varyColors val="0"/>
        <c:ser>
          <c:idx val="3"/>
          <c:order val="0"/>
          <c:tx>
            <c:strRef>
              <c:f>Sheet1!$H$1</c:f>
              <c:strCache>
                <c:ptCount val="1"/>
                <c:pt idx="0">
                  <c:v>Galectin-1</c:v>
                </c:pt>
              </c:strCache>
            </c:strRef>
          </c:tx>
          <c:spPr>
            <a:solidFill>
              <a:schemeClr val="tx1"/>
            </a:solidFill>
            <a:ln>
              <a:solidFill>
                <a:prstClr val="black"/>
              </a:solidFill>
            </a:ln>
          </c:spPr>
          <c:invertIfNegative val="0"/>
          <c:dLbls>
            <c:dLbl>
              <c:idx val="0"/>
              <c:numFmt formatCode="#,##0.0_);[Red]\(#,##0.0\)" sourceLinked="0"/>
              <c:spPr/>
              <c:txPr>
                <a:bodyPr/>
                <a:lstStyle/>
                <a:p>
                  <a:pPr>
                    <a:defRPr sz="1200"/>
                  </a:pPr>
                  <a:endParaRPr lang="zh-TW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7779027621547322E-3"/>
                  <c:y val="-0.1064334432244412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/>
                </a:pPr>
                <a:endParaRPr lang="zh-TW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errBars>
            <c:errBarType val="plus"/>
            <c:errValType val="cust"/>
            <c:noEndCap val="0"/>
            <c:plus>
              <c:numRef>
                <c:f>Sheet1!$H$10:$I$10</c:f>
                <c:numCache>
                  <c:formatCode>General</c:formatCode>
                  <c:ptCount val="2"/>
                  <c:pt idx="0">
                    <c:v>0</c:v>
                  </c:pt>
                  <c:pt idx="1">
                    <c:v>0.40852988466777673</c:v>
                  </c:pt>
                </c:numCache>
              </c:numRef>
            </c:plus>
            <c:minus>
              <c:numRef>
                <c:f>Sheet1!$H$18</c:f>
                <c:numCache>
                  <c:formatCode>General</c:formatCode>
                  <c:ptCount val="1"/>
                </c:numCache>
              </c:numRef>
            </c:minus>
          </c:errBars>
          <c:cat>
            <c:strRef>
              <c:f>Sheet1!$B$2:$C$2</c:f>
              <c:strCache>
                <c:ptCount val="2"/>
                <c:pt idx="0">
                  <c:v>pBK-CMV</c:v>
                </c:pt>
                <c:pt idx="1">
                  <c:v>pBK-CMV-Gal-1</c:v>
                </c:pt>
              </c:strCache>
            </c:strRef>
          </c:cat>
          <c:val>
            <c:numRef>
              <c:f>Sheet1!$H$9:$I$9</c:f>
              <c:numCache>
                <c:formatCode>0.00_ </c:formatCode>
                <c:ptCount val="2"/>
                <c:pt idx="0">
                  <c:v>1</c:v>
                </c:pt>
                <c:pt idx="1">
                  <c:v>1.6783333333333335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92345600"/>
        <c:axId val="192005824"/>
      </c:barChart>
      <c:catAx>
        <c:axId val="19234560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zh-TW"/>
          </a:p>
        </c:txPr>
        <c:crossAx val="192005824"/>
        <c:crosses val="autoZero"/>
        <c:auto val="1"/>
        <c:lblAlgn val="ctr"/>
        <c:lblOffset val="100"/>
        <c:noMultiLvlLbl val="0"/>
      </c:catAx>
      <c:valAx>
        <c:axId val="192005824"/>
        <c:scaling>
          <c:orientation val="minMax"/>
          <c:max val="3"/>
        </c:scaling>
        <c:delete val="0"/>
        <c:axPos val="l"/>
        <c:numFmt formatCode="0.00_ " sourceLinked="1"/>
        <c:majorTickMark val="out"/>
        <c:minorTickMark val="none"/>
        <c:tickLblPos val="nextTo"/>
        <c:crossAx val="192345600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9A3C4-C7ED-4065-B7DA-5E28ED29F103}" type="datetimeFigureOut">
              <a:rPr lang="zh-TW" altLang="en-US" smtClean="0"/>
              <a:pPr/>
              <a:t>2016/6/28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489B0-9CF7-46CA-95DA-6159C9EE9865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9A3C4-C7ED-4065-B7DA-5E28ED29F103}" type="datetimeFigureOut">
              <a:rPr lang="zh-TW" altLang="en-US" smtClean="0"/>
              <a:pPr/>
              <a:t>2016/6/28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489B0-9CF7-46CA-95DA-6159C9EE9865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9A3C4-C7ED-4065-B7DA-5E28ED29F103}" type="datetimeFigureOut">
              <a:rPr lang="zh-TW" altLang="en-US" smtClean="0"/>
              <a:pPr/>
              <a:t>2016/6/28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489B0-9CF7-46CA-95DA-6159C9EE9865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9A3C4-C7ED-4065-B7DA-5E28ED29F103}" type="datetimeFigureOut">
              <a:rPr lang="zh-TW" altLang="en-US" smtClean="0"/>
              <a:pPr/>
              <a:t>2016/6/28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489B0-9CF7-46CA-95DA-6159C9EE9865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9A3C4-C7ED-4065-B7DA-5E28ED29F103}" type="datetimeFigureOut">
              <a:rPr lang="zh-TW" altLang="en-US" smtClean="0"/>
              <a:pPr/>
              <a:t>2016/6/28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489B0-9CF7-46CA-95DA-6159C9EE9865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9A3C4-C7ED-4065-B7DA-5E28ED29F103}" type="datetimeFigureOut">
              <a:rPr lang="zh-TW" altLang="en-US" smtClean="0"/>
              <a:pPr/>
              <a:t>2016/6/28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489B0-9CF7-46CA-95DA-6159C9EE9865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9A3C4-C7ED-4065-B7DA-5E28ED29F103}" type="datetimeFigureOut">
              <a:rPr lang="zh-TW" altLang="en-US" smtClean="0"/>
              <a:pPr/>
              <a:t>2016/6/28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489B0-9CF7-46CA-95DA-6159C9EE9865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9A3C4-C7ED-4065-B7DA-5E28ED29F103}" type="datetimeFigureOut">
              <a:rPr lang="zh-TW" altLang="en-US" smtClean="0"/>
              <a:pPr/>
              <a:t>2016/6/28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489B0-9CF7-46CA-95DA-6159C9EE9865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9A3C4-C7ED-4065-B7DA-5E28ED29F103}" type="datetimeFigureOut">
              <a:rPr lang="zh-TW" altLang="en-US" smtClean="0"/>
              <a:pPr/>
              <a:t>2016/6/28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489B0-9CF7-46CA-95DA-6159C9EE9865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9A3C4-C7ED-4065-B7DA-5E28ED29F103}" type="datetimeFigureOut">
              <a:rPr lang="zh-TW" altLang="en-US" smtClean="0"/>
              <a:pPr/>
              <a:t>2016/6/28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489B0-9CF7-46CA-95DA-6159C9EE9865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9A3C4-C7ED-4065-B7DA-5E28ED29F103}" type="datetimeFigureOut">
              <a:rPr lang="zh-TW" altLang="en-US" smtClean="0"/>
              <a:pPr/>
              <a:t>2016/6/28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489B0-9CF7-46CA-95DA-6159C9EE9865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19A3C4-C7ED-4065-B7DA-5E28ED29F103}" type="datetimeFigureOut">
              <a:rPr lang="zh-TW" altLang="en-US" smtClean="0"/>
              <a:pPr/>
              <a:t>2016/6/28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8489B0-9CF7-46CA-95DA-6159C9EE9865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chart" Target="../charts/chart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tiff"/><Relationship Id="rId5" Type="http://schemas.openxmlformats.org/officeDocument/2006/relationships/image" Target="../media/image3.tiff"/><Relationship Id="rId4" Type="http://schemas.openxmlformats.org/officeDocument/2006/relationships/chart" Target="../charts/char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字方塊 7"/>
          <p:cNvSpPr txBox="1">
            <a:spLocks noChangeArrowheads="1"/>
          </p:cNvSpPr>
          <p:nvPr/>
        </p:nvSpPr>
        <p:spPr bwMode="auto">
          <a:xfrm>
            <a:off x="696041" y="-58776"/>
            <a:ext cx="239681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16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Fig. </a:t>
            </a:r>
            <a:r>
              <a:rPr lang="en-US" altLang="zh-TW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S1</a:t>
            </a:r>
            <a:endParaRPr lang="zh-TW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" name="群組 5"/>
          <p:cNvGrpSpPr/>
          <p:nvPr/>
        </p:nvGrpSpPr>
        <p:grpSpPr>
          <a:xfrm>
            <a:off x="67751" y="169854"/>
            <a:ext cx="4658994" cy="5298033"/>
            <a:chOff x="67751" y="905820"/>
            <a:chExt cx="4658994" cy="5298033"/>
          </a:xfrm>
        </p:grpSpPr>
        <p:grpSp>
          <p:nvGrpSpPr>
            <p:cNvPr id="23" name="群組 22"/>
            <p:cNvGrpSpPr/>
            <p:nvPr/>
          </p:nvGrpSpPr>
          <p:grpSpPr>
            <a:xfrm>
              <a:off x="67751" y="905820"/>
              <a:ext cx="4658994" cy="2203141"/>
              <a:chOff x="67751" y="905820"/>
              <a:chExt cx="4658994" cy="2203141"/>
            </a:xfrm>
          </p:grpSpPr>
          <p:sp>
            <p:nvSpPr>
              <p:cNvPr id="2" name="文字方塊 13"/>
              <p:cNvSpPr txBox="1">
                <a:spLocks noChangeArrowheads="1"/>
              </p:cNvSpPr>
              <p:nvPr/>
            </p:nvSpPr>
            <p:spPr bwMode="auto">
              <a:xfrm>
                <a:off x="487509" y="2666384"/>
                <a:ext cx="755650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altLang="zh-TW" sz="1600" b="1" dirty="0" err="1">
                    <a:latin typeface="Arial" pitchFamily="34" charset="0"/>
                    <a:cs typeface="Arial" pitchFamily="34" charset="0"/>
                  </a:rPr>
                  <a:t>Actin</a:t>
                </a:r>
                <a:endParaRPr lang="zh-TW" altLang="en-US" sz="16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" name="文字方塊 26"/>
              <p:cNvSpPr txBox="1">
                <a:spLocks noChangeArrowheads="1"/>
              </p:cNvSpPr>
              <p:nvPr/>
            </p:nvSpPr>
            <p:spPr bwMode="auto">
              <a:xfrm>
                <a:off x="67751" y="1958976"/>
                <a:ext cx="1217612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altLang="zh-TW" sz="1600" b="1" dirty="0">
                    <a:latin typeface="Arial" pitchFamily="34" charset="0"/>
                    <a:cs typeface="Arial" pitchFamily="34" charset="0"/>
                  </a:rPr>
                  <a:t>Galectin-1</a:t>
                </a:r>
                <a:endParaRPr lang="zh-TW" altLang="en-US" sz="1600" b="1" dirty="0">
                  <a:latin typeface="Arial" pitchFamily="34" charset="0"/>
                  <a:cs typeface="Arial" pitchFamily="34" charset="0"/>
                </a:endParaRPr>
              </a:p>
            </p:txBody>
          </p:sp>
          <p:pic>
            <p:nvPicPr>
              <p:cNvPr id="4" name="Picture 2" descr="F:\Lan\老師要出paper的data\galectin-1\western\galectin-1\actin-h-2m-new-2.ti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218125" y="2576335"/>
                <a:ext cx="2880000" cy="5326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" name="Picture 3" descr="F:\Lan\老師要出paper的data\galectin-1\western\galectin-1\galectin-1-s-40s-new-2.tif"/>
              <p:cNvPicPr>
                <a:picLocks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218126" y="1844675"/>
                <a:ext cx="2880000" cy="532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7" name="文字方塊 10"/>
              <p:cNvSpPr txBox="1">
                <a:spLocks noChangeArrowheads="1"/>
              </p:cNvSpPr>
              <p:nvPr/>
            </p:nvSpPr>
            <p:spPr bwMode="auto">
              <a:xfrm>
                <a:off x="900326" y="1473200"/>
                <a:ext cx="3826419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US" altLang="zh-TW" sz="1400" b="1" dirty="0" smtClean="0">
                    <a:latin typeface="Arial" pitchFamily="34" charset="0"/>
                    <a:cs typeface="Arial" pitchFamily="34" charset="0"/>
                  </a:rPr>
                  <a:t>           T24   </a:t>
                </a:r>
                <a:r>
                  <a:rPr lang="en-US" altLang="zh-TW" sz="1400" b="1" dirty="0" err="1" smtClean="0">
                    <a:latin typeface="Arial" pitchFamily="34" charset="0"/>
                    <a:cs typeface="Arial" pitchFamily="34" charset="0"/>
                  </a:rPr>
                  <a:t>sh-Sc</a:t>
                </a:r>
                <a:r>
                  <a:rPr lang="en-US" altLang="zh-TW" sz="1400" b="1" dirty="0" smtClean="0">
                    <a:latin typeface="Arial" pitchFamily="34" charset="0"/>
                    <a:cs typeface="Arial" pitchFamily="34" charset="0"/>
                  </a:rPr>
                  <a:t> (+120)   sh-Gal-1 (+120)</a:t>
                </a:r>
                <a:endParaRPr lang="zh-TW" altLang="en-US" sz="14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" name="文字方塊 13"/>
              <p:cNvSpPr txBox="1">
                <a:spLocks noChangeArrowheads="1"/>
              </p:cNvSpPr>
              <p:nvPr/>
            </p:nvSpPr>
            <p:spPr bwMode="auto">
              <a:xfrm>
                <a:off x="367429" y="905820"/>
                <a:ext cx="453970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zh-TW" b="1" dirty="0" smtClean="0">
                    <a:latin typeface="Times New Roman" pitchFamily="18" charset="0"/>
                    <a:cs typeface="Times New Roman" pitchFamily="18" charset="0"/>
                  </a:rPr>
                  <a:t>(a)</a:t>
                </a:r>
                <a:endParaRPr lang="zh-TW" altLang="en-US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aphicFrame>
          <p:nvGraphicFramePr>
            <p:cNvPr id="26" name="圖表 25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965809699"/>
                </p:ext>
              </p:extLst>
            </p:nvPr>
          </p:nvGraphicFramePr>
          <p:xfrm>
            <a:off x="444239" y="3440724"/>
            <a:ext cx="4071490" cy="2763129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</p:grpSp>
      <p:grpSp>
        <p:nvGrpSpPr>
          <p:cNvPr id="8" name="群組 7"/>
          <p:cNvGrpSpPr/>
          <p:nvPr/>
        </p:nvGrpSpPr>
        <p:grpSpPr>
          <a:xfrm>
            <a:off x="4436334" y="159434"/>
            <a:ext cx="4684708" cy="5335415"/>
            <a:chOff x="4436334" y="895400"/>
            <a:chExt cx="4684708" cy="5335415"/>
          </a:xfrm>
        </p:grpSpPr>
        <p:grpSp>
          <p:nvGrpSpPr>
            <p:cNvPr id="25" name="群組 24"/>
            <p:cNvGrpSpPr/>
            <p:nvPr/>
          </p:nvGrpSpPr>
          <p:grpSpPr>
            <a:xfrm>
              <a:off x="4436334" y="895400"/>
              <a:ext cx="4684708" cy="2136588"/>
              <a:chOff x="4368200" y="867265"/>
              <a:chExt cx="4684708" cy="2136588"/>
            </a:xfrm>
          </p:grpSpPr>
          <p:sp>
            <p:nvSpPr>
              <p:cNvPr id="12" name="文字方塊 12"/>
              <p:cNvSpPr txBox="1">
                <a:spLocks noChangeArrowheads="1"/>
              </p:cNvSpPr>
              <p:nvPr/>
            </p:nvSpPr>
            <p:spPr bwMode="auto">
              <a:xfrm>
                <a:off x="4833463" y="867265"/>
                <a:ext cx="466794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zh-TW" b="1" dirty="0" smtClean="0">
                    <a:latin typeface="Times New Roman" pitchFamily="18" charset="0"/>
                    <a:cs typeface="Times New Roman" pitchFamily="18" charset="0"/>
                  </a:rPr>
                  <a:t>(b)</a:t>
                </a:r>
                <a:endParaRPr lang="zh-TW" altLang="en-US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5" name="文字方塊 14"/>
              <p:cNvSpPr txBox="1"/>
              <p:nvPr/>
            </p:nvSpPr>
            <p:spPr>
              <a:xfrm>
                <a:off x="4368200" y="1889770"/>
                <a:ext cx="126719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1600" b="1" dirty="0" smtClean="0">
                    <a:latin typeface="Arial" pitchFamily="34" charset="0"/>
                    <a:cs typeface="Arial" pitchFamily="34" charset="0"/>
                  </a:rPr>
                  <a:t>Galectin-1</a:t>
                </a:r>
                <a:endParaRPr lang="zh-TW" altLang="en-US" sz="16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" name="文字方塊 15"/>
              <p:cNvSpPr txBox="1"/>
              <p:nvPr/>
            </p:nvSpPr>
            <p:spPr>
              <a:xfrm>
                <a:off x="4833463" y="2572119"/>
                <a:ext cx="729369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1600" b="1" dirty="0" err="1" smtClean="0">
                    <a:latin typeface="Arial" pitchFamily="34" charset="0"/>
                    <a:cs typeface="Arial" pitchFamily="34" charset="0"/>
                  </a:rPr>
                  <a:t>Actin</a:t>
                </a:r>
                <a:endParaRPr lang="zh-TW" altLang="en-US" sz="1600" b="1" dirty="0">
                  <a:latin typeface="Arial" pitchFamily="34" charset="0"/>
                  <a:cs typeface="Arial" pitchFamily="34" charset="0"/>
                </a:endParaRPr>
              </a:p>
            </p:txBody>
          </p:sp>
          <p:pic>
            <p:nvPicPr>
              <p:cNvPr id="17" name="Picture 2" descr="G:\galectin-1(380)\actin-h-30s-NEW.tif"/>
              <p:cNvPicPr>
                <a:picLocks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5539208" y="2471053"/>
                <a:ext cx="2880000" cy="532800"/>
              </a:xfrm>
              <a:prstGeom prst="rect">
                <a:avLst/>
              </a:prstGeom>
              <a:noFill/>
            </p:spPr>
          </p:pic>
          <p:pic>
            <p:nvPicPr>
              <p:cNvPr id="18" name="Picture 3" descr="G:\galectin-1(380)\Galectin-1-s-10s-NEW.tif"/>
              <p:cNvPicPr>
                <a:picLocks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5539209" y="1786598"/>
                <a:ext cx="2880000" cy="532800"/>
              </a:xfrm>
              <a:prstGeom prst="rect">
                <a:avLst/>
              </a:prstGeom>
              <a:noFill/>
            </p:spPr>
          </p:pic>
          <p:sp>
            <p:nvSpPr>
              <p:cNvPr id="19" name="文字方塊 18"/>
              <p:cNvSpPr txBox="1"/>
              <p:nvPr/>
            </p:nvSpPr>
            <p:spPr>
              <a:xfrm>
                <a:off x="5470778" y="1435262"/>
                <a:ext cx="358213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1400" b="1" dirty="0" smtClean="0">
                    <a:latin typeface="Arial" pitchFamily="34" charset="0"/>
                    <a:cs typeface="Arial" pitchFamily="34" charset="0"/>
                  </a:rPr>
                  <a:t>    T24    sh-Gal-1 (+380)  </a:t>
                </a:r>
                <a:r>
                  <a:rPr lang="en-US" altLang="zh-TW" sz="1400" b="1" dirty="0" err="1" smtClean="0">
                    <a:latin typeface="Arial" pitchFamily="34" charset="0"/>
                    <a:cs typeface="Arial" pitchFamily="34" charset="0"/>
                  </a:rPr>
                  <a:t>sh-Sc</a:t>
                </a:r>
                <a:r>
                  <a:rPr lang="en-US" altLang="zh-TW" sz="1400" b="1" dirty="0" smtClean="0">
                    <a:latin typeface="Arial" pitchFamily="34" charset="0"/>
                    <a:cs typeface="Arial" pitchFamily="34" charset="0"/>
                  </a:rPr>
                  <a:t> (+380) </a:t>
                </a:r>
                <a:endParaRPr lang="zh-TW" altLang="en-US" sz="140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aphicFrame>
          <p:nvGraphicFramePr>
            <p:cNvPr id="28" name="圖表 27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91906753"/>
                </p:ext>
              </p:extLst>
            </p:nvPr>
          </p:nvGraphicFramePr>
          <p:xfrm>
            <a:off x="4668269" y="3263704"/>
            <a:ext cx="4085558" cy="296711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7"/>
            </a:graphicData>
          </a:graphic>
        </p:graphicFrame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 descr="E:\Lan\Western blot\J82(120Sc&amp;Si)\2013.09.10(J82)\galectin-1(2)-s_3-new.tif"/>
          <p:cNvPicPr>
            <a:picLocks noChangeAspect="1" noChangeArrowheads="1"/>
          </p:cNvPicPr>
          <p:nvPr/>
        </p:nvPicPr>
        <p:blipFill>
          <a:blip r:embed="rId2" cstate="print"/>
          <a:srcRect l="49741" r="25256" b="1066"/>
          <a:stretch>
            <a:fillRect/>
          </a:stretch>
        </p:blipFill>
        <p:spPr bwMode="auto">
          <a:xfrm>
            <a:off x="3872486" y="887784"/>
            <a:ext cx="1665612" cy="572830"/>
          </a:xfrm>
          <a:prstGeom prst="rect">
            <a:avLst/>
          </a:prstGeom>
          <a:noFill/>
        </p:spPr>
      </p:pic>
      <p:pic>
        <p:nvPicPr>
          <p:cNvPr id="8" name="Picture 2" descr="E:\Lan\Western blot\J82(120Sc&amp;Si)\2013.09.10(J82)\actin(gal-1)-h_9-new.tif"/>
          <p:cNvPicPr>
            <a:picLocks noChangeAspect="1" noChangeArrowheads="1"/>
          </p:cNvPicPr>
          <p:nvPr/>
        </p:nvPicPr>
        <p:blipFill>
          <a:blip r:embed="rId3" cstate="print"/>
          <a:srcRect l="50006" r="24991" b="-6111"/>
          <a:stretch>
            <a:fillRect/>
          </a:stretch>
        </p:blipFill>
        <p:spPr bwMode="auto">
          <a:xfrm>
            <a:off x="3895202" y="1519697"/>
            <a:ext cx="1620180" cy="648072"/>
          </a:xfrm>
          <a:prstGeom prst="rect">
            <a:avLst/>
          </a:prstGeom>
          <a:noFill/>
        </p:spPr>
      </p:pic>
      <p:sp>
        <p:nvSpPr>
          <p:cNvPr id="9" name="文字方塊 8"/>
          <p:cNvSpPr txBox="1"/>
          <p:nvPr/>
        </p:nvSpPr>
        <p:spPr>
          <a:xfrm>
            <a:off x="2560280" y="1045767"/>
            <a:ext cx="12826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600" b="1" dirty="0" smtClean="0">
                <a:latin typeface="Arial" panose="020B0604020202020204" pitchFamily="34" charset="0"/>
                <a:cs typeface="Times New Roman" pitchFamily="18" charset="0"/>
              </a:rPr>
              <a:t>Galectin-1</a:t>
            </a:r>
            <a:endParaRPr lang="zh-TW" altLang="en-US" sz="1600" b="1" dirty="0">
              <a:latin typeface="Arial" panose="020B0604020202020204" pitchFamily="34" charset="0"/>
              <a:cs typeface="Times New Roman" pitchFamily="18" charset="0"/>
            </a:endParaRPr>
          </a:p>
        </p:txBody>
      </p:sp>
      <p:sp>
        <p:nvSpPr>
          <p:cNvPr id="10" name="文字方塊 9"/>
          <p:cNvSpPr txBox="1"/>
          <p:nvPr/>
        </p:nvSpPr>
        <p:spPr>
          <a:xfrm>
            <a:off x="3023476" y="1689844"/>
            <a:ext cx="8088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600" b="1" dirty="0" err="1" smtClean="0">
                <a:latin typeface="Arial" panose="020B0604020202020204" pitchFamily="34" charset="0"/>
                <a:cs typeface="Times New Roman" pitchFamily="18" charset="0"/>
              </a:rPr>
              <a:t>Actin</a:t>
            </a:r>
            <a:endParaRPr lang="zh-TW" altLang="en-US" sz="1600" b="1" dirty="0">
              <a:latin typeface="Arial" panose="020B0604020202020204" pitchFamily="34" charset="0"/>
              <a:cs typeface="Times New Roman" pitchFamily="18" charset="0"/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4397515" y="3966217"/>
            <a:ext cx="307777" cy="43204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TW" altLang="en-US" sz="800" dirty="0" smtClean="0">
                <a:latin typeface="Arial" panose="020B0604020202020204" pitchFamily="34" charset="0"/>
              </a:rPr>
              <a:t>＊ ＊＊</a:t>
            </a:r>
            <a:endParaRPr lang="zh-TW" altLang="en-US" sz="800" dirty="0">
              <a:latin typeface="Arial" panose="020B0604020202020204" pitchFamily="34" charset="0"/>
            </a:endParaRPr>
          </a:p>
        </p:txBody>
      </p:sp>
      <p:sp>
        <p:nvSpPr>
          <p:cNvPr id="12" name="文字方塊 13"/>
          <p:cNvSpPr txBox="1">
            <a:spLocks noChangeArrowheads="1"/>
          </p:cNvSpPr>
          <p:nvPr/>
        </p:nvSpPr>
        <p:spPr bwMode="auto">
          <a:xfrm>
            <a:off x="2446157" y="46776"/>
            <a:ext cx="46679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b="1" dirty="0" smtClean="0">
                <a:latin typeface="Arial" panose="020B0604020202020204" pitchFamily="34" charset="0"/>
                <a:cs typeface="Arial" panose="020B0604020202020204" pitchFamily="34" charset="0"/>
              </a:rPr>
              <a:t>(c)</a:t>
            </a:r>
            <a:endParaRPr lang="zh-TW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文字方塊 12"/>
          <p:cNvSpPr txBox="1"/>
          <p:nvPr/>
        </p:nvSpPr>
        <p:spPr>
          <a:xfrm>
            <a:off x="3023476" y="458884"/>
            <a:ext cx="5261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J82</a:t>
            </a:r>
            <a:endParaRPr lang="zh-TW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8" name="群組 17"/>
          <p:cNvGrpSpPr/>
          <p:nvPr/>
        </p:nvGrpSpPr>
        <p:grpSpPr>
          <a:xfrm>
            <a:off x="2709399" y="2028398"/>
            <a:ext cx="4141498" cy="2825478"/>
            <a:chOff x="1128713" y="3529014"/>
            <a:chExt cx="4141498" cy="2825478"/>
          </a:xfrm>
        </p:grpSpPr>
        <p:graphicFrame>
          <p:nvGraphicFramePr>
            <p:cNvPr id="5" name="圖表 4"/>
            <p:cNvGraphicFramePr/>
            <p:nvPr>
              <p:extLst>
                <p:ext uri="{D42A27DB-BD31-4B8C-83A1-F6EECF244321}">
                  <p14:modId xmlns:p14="http://schemas.microsoft.com/office/powerpoint/2010/main" val="2110232344"/>
                </p:ext>
              </p:extLst>
            </p:nvPr>
          </p:nvGraphicFramePr>
          <p:xfrm>
            <a:off x="1509354" y="3529014"/>
            <a:ext cx="3760857" cy="282547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15" name="文字方塊 14"/>
            <p:cNvSpPr txBox="1"/>
            <p:nvPr/>
          </p:nvSpPr>
          <p:spPr>
            <a:xfrm>
              <a:off x="1128713" y="3700625"/>
              <a:ext cx="369332" cy="1965795"/>
            </a:xfrm>
            <a:prstGeom prst="rect">
              <a:avLst/>
            </a:prstGeom>
            <a:noFill/>
          </p:spPr>
          <p:txBody>
            <a:bodyPr vert="vert270" wrap="none" rtlCol="0">
              <a:spAutoFit/>
            </a:bodyPr>
            <a:lstStyle/>
            <a:p>
              <a:r>
                <a:rPr lang="en-US" altLang="zh-TW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mRNA ratio to </a:t>
              </a:r>
              <a:r>
                <a:rPr lang="en-US" altLang="zh-TW" sz="12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sh</a:t>
              </a:r>
              <a:r>
                <a:rPr lang="en-US" altLang="zh-TW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-SC(+120)</a:t>
              </a:r>
              <a:endParaRPr lang="zh-TW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6" name="文字方塊 15"/>
          <p:cNvSpPr txBox="1"/>
          <p:nvPr/>
        </p:nvSpPr>
        <p:spPr>
          <a:xfrm>
            <a:off x="4752466" y="489661"/>
            <a:ext cx="14205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sh-Gal-1(+120)</a:t>
            </a:r>
            <a:endParaRPr lang="zh-TW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文字方塊 16"/>
          <p:cNvSpPr txBox="1"/>
          <p:nvPr/>
        </p:nvSpPr>
        <p:spPr>
          <a:xfrm>
            <a:off x="3499494" y="489661"/>
            <a:ext cx="12731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sh</a:t>
            </a:r>
            <a:r>
              <a:rPr lang="en-US" altLang="zh-TW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-SC (+120)</a:t>
            </a:r>
            <a:endParaRPr lang="zh-TW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文字方塊 18"/>
          <p:cNvSpPr txBox="1"/>
          <p:nvPr/>
        </p:nvSpPr>
        <p:spPr>
          <a:xfrm>
            <a:off x="5266004" y="3095474"/>
            <a:ext cx="307777" cy="43204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TW" altLang="en-US" sz="800" dirty="0" smtClean="0">
                <a:latin typeface="Arial" panose="020B0604020202020204" pitchFamily="34" charset="0"/>
              </a:rPr>
              <a:t>＊ ＊＊</a:t>
            </a:r>
            <a:endParaRPr lang="zh-TW" altLang="en-US" sz="800" dirty="0">
              <a:latin typeface="Arial" panose="020B0604020202020204" pitchFamily="34" charset="0"/>
            </a:endParaRPr>
          </a:p>
        </p:txBody>
      </p:sp>
      <p:sp>
        <p:nvSpPr>
          <p:cNvPr id="20" name="文字方塊 7"/>
          <p:cNvSpPr txBox="1">
            <a:spLocks noChangeArrowheads="1"/>
          </p:cNvSpPr>
          <p:nvPr/>
        </p:nvSpPr>
        <p:spPr bwMode="auto">
          <a:xfrm>
            <a:off x="-21149" y="280"/>
            <a:ext cx="239681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16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Fig. </a:t>
            </a:r>
            <a:r>
              <a:rPr lang="en-US" altLang="zh-TW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S1</a:t>
            </a:r>
            <a:endParaRPr lang="zh-TW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80847" y="4398265"/>
            <a:ext cx="83411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TW" sz="12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Fig. 1. </a:t>
            </a:r>
            <a:r>
              <a:rPr lang="en-US" altLang="zh-TW" sz="1200" dirty="0">
                <a:latin typeface="Arial" panose="020B0604020202020204" pitchFamily="34" charset="0"/>
                <a:cs typeface="Arial" panose="020B0604020202020204" pitchFamily="34" charset="0"/>
              </a:rPr>
              <a:t>Gal-1 gene expressions in Gal-1 knockdown T24 and J82 cells. (A) Gal-1 protein and mRNA amounts in sh-Gal-1(+120) T24 cell were shown in upper and lower panels respectively. The results were the representative data of three independent experiments evaluated by western immunoblotting and real time RT-PCR. sh-Gal-1(+120) T24 cell was knockdown at +120 </a:t>
            </a:r>
            <a:r>
              <a:rPr lang="en-US" altLang="zh-TW" sz="1200" dirty="0" err="1">
                <a:latin typeface="Arial" panose="020B0604020202020204" pitchFamily="34" charset="0"/>
                <a:cs typeface="Arial" panose="020B0604020202020204" pitchFamily="34" charset="0"/>
              </a:rPr>
              <a:t>nt</a:t>
            </a:r>
            <a:r>
              <a:rPr lang="en-US" altLang="zh-TW" sz="1200" dirty="0">
                <a:latin typeface="Arial" panose="020B0604020202020204" pitchFamily="34" charset="0"/>
                <a:cs typeface="Arial" panose="020B0604020202020204" pitchFamily="34" charset="0"/>
              </a:rPr>
              <a:t> and control cell was also scrambled at +120 </a:t>
            </a:r>
            <a:r>
              <a:rPr lang="en-US" altLang="zh-TW" sz="1200" dirty="0" err="1">
                <a:latin typeface="Arial" panose="020B0604020202020204" pitchFamily="34" charset="0"/>
                <a:cs typeface="Arial" panose="020B0604020202020204" pitchFamily="34" charset="0"/>
              </a:rPr>
              <a:t>nt</a:t>
            </a:r>
            <a:r>
              <a:rPr lang="en-US" altLang="zh-TW" sz="1200" dirty="0">
                <a:latin typeface="Arial" panose="020B0604020202020204" pitchFamily="34" charset="0"/>
                <a:cs typeface="Arial" panose="020B0604020202020204" pitchFamily="34" charset="0"/>
              </a:rPr>
              <a:t> as described in Materials and methods. (B) T24 cell with knockdown at +380 nt. (C) J82 cell with knockdown at +120 nt. *P ≤ 0.05, **P ≤ 0.01, ***P ≤ 0.001.</a:t>
            </a:r>
            <a:endParaRPr lang="zh-TW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63811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群組 11"/>
          <p:cNvGrpSpPr/>
          <p:nvPr/>
        </p:nvGrpSpPr>
        <p:grpSpPr>
          <a:xfrm>
            <a:off x="1111133" y="484664"/>
            <a:ext cx="7066282" cy="2892134"/>
            <a:chOff x="1378762" y="1561399"/>
            <a:chExt cx="7066282" cy="2892134"/>
          </a:xfrm>
        </p:grpSpPr>
        <p:grpSp>
          <p:nvGrpSpPr>
            <p:cNvPr id="2" name="群組 1"/>
            <p:cNvGrpSpPr/>
            <p:nvPr/>
          </p:nvGrpSpPr>
          <p:grpSpPr>
            <a:xfrm>
              <a:off x="1403648" y="1988840"/>
              <a:ext cx="3024336" cy="1566648"/>
              <a:chOff x="1403648" y="1988840"/>
              <a:chExt cx="3024336" cy="1566648"/>
            </a:xfrm>
          </p:grpSpPr>
          <p:sp>
            <p:nvSpPr>
              <p:cNvPr id="3" name="文字方塊 2"/>
              <p:cNvSpPr txBox="1"/>
              <p:nvPr/>
            </p:nvSpPr>
            <p:spPr>
              <a:xfrm>
                <a:off x="1403648" y="2555612"/>
                <a:ext cx="115212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1400" b="1" dirty="0" smtClean="0"/>
                  <a:t>Galectin-1</a:t>
                </a:r>
                <a:endParaRPr lang="zh-TW" altLang="en-US" sz="1400" b="1" dirty="0"/>
              </a:p>
            </p:txBody>
          </p:sp>
          <p:sp>
            <p:nvSpPr>
              <p:cNvPr id="4" name="標題 1"/>
              <p:cNvSpPr txBox="1">
                <a:spLocks/>
              </p:cNvSpPr>
              <p:nvPr/>
            </p:nvSpPr>
            <p:spPr>
              <a:xfrm>
                <a:off x="2195736" y="1988840"/>
                <a:ext cx="2232248" cy="504056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Autofit/>
              </a:bodyPr>
              <a:lstStyle/>
              <a:p>
                <a:pPr>
                  <a:spcBef>
                    <a:spcPct val="0"/>
                  </a:spcBef>
                  <a:defRPr/>
                </a:pPr>
                <a:r>
                  <a:rPr kumimoji="0" lang="en-US" altLang="zh-TW" sz="1400" b="1" i="0" u="none" strike="noStrike" kern="1200" cap="none" spc="0" normalizeH="0" noProof="0" dirty="0" err="1" smtClean="0">
                    <a:ln>
                      <a:noFill/>
                    </a:ln>
                    <a:effectLst/>
                    <a:uLnTx/>
                    <a:uFillTx/>
                    <a:latin typeface="+mj-lt"/>
                    <a:ea typeface="+mj-ea"/>
                    <a:cs typeface="+mj-cs"/>
                  </a:rPr>
                  <a:t>pBK</a:t>
                </a:r>
                <a:r>
                  <a:rPr kumimoji="0" lang="en-US" altLang="zh-TW" sz="1400" b="1" i="0" u="none" strike="noStrike" kern="1200" cap="none" spc="0" normalizeH="0" noProof="0" dirty="0" smtClean="0">
                    <a:ln>
                      <a:noFill/>
                    </a:ln>
                    <a:effectLst/>
                    <a:uLnTx/>
                    <a:uFillTx/>
                    <a:latin typeface="+mj-lt"/>
                    <a:ea typeface="+mj-ea"/>
                    <a:cs typeface="+mj-cs"/>
                  </a:rPr>
                  <a:t>-CMV</a:t>
                </a:r>
                <a:r>
                  <a:rPr kumimoji="0" lang="en-US" altLang="zh-TW" sz="1400" b="0" i="0" u="none" strike="noStrike" kern="1200" cap="none" spc="0" normalizeH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+mj-lt"/>
                    <a:ea typeface="+mj-ea"/>
                    <a:cs typeface="+mj-cs"/>
                  </a:rPr>
                  <a:t>    </a:t>
                </a:r>
                <a:r>
                  <a:rPr lang="en-US" altLang="zh-TW" sz="1400" b="1" dirty="0" smtClean="0"/>
                  <a:t>pBK-CMV</a:t>
                </a:r>
                <a:r>
                  <a:rPr lang="en-US" altLang="zh-TW" sz="1400" b="1" dirty="0" smtClean="0">
                    <a:latin typeface="+mj-lt"/>
                    <a:ea typeface="+mj-ea"/>
                    <a:cs typeface="+mj-cs"/>
                  </a:rPr>
                  <a:t>-Gal-1</a:t>
                </a:r>
                <a:endParaRPr lang="zh-TW" altLang="en-US" sz="1400" b="1" dirty="0" smtClean="0"/>
              </a:p>
            </p:txBody>
          </p:sp>
          <p:sp>
            <p:nvSpPr>
              <p:cNvPr id="5" name="文字方塊 4"/>
              <p:cNvSpPr txBox="1"/>
              <p:nvPr/>
            </p:nvSpPr>
            <p:spPr>
              <a:xfrm>
                <a:off x="1728192" y="3140968"/>
                <a:ext cx="75557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1400" b="1" dirty="0" err="1" smtClean="0"/>
                  <a:t>Actin</a:t>
                </a:r>
                <a:endParaRPr lang="zh-TW" altLang="en-US" sz="1400" b="1" dirty="0"/>
              </a:p>
            </p:txBody>
          </p:sp>
          <p:pic>
            <p:nvPicPr>
              <p:cNvPr id="6" name="Picture 2" descr="F:\Lan\Western blot\Erk &amp; JNK\TSGH8301\2013.04.30\actin(TSGH8301)-3min-8bi-new.ti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l="13335" r="61329" b="7393"/>
              <a:stretch>
                <a:fillRect/>
              </a:stretch>
            </p:blipFill>
            <p:spPr bwMode="auto">
              <a:xfrm>
                <a:off x="2332608" y="3024962"/>
                <a:ext cx="1440000" cy="530526"/>
              </a:xfrm>
              <a:prstGeom prst="rect">
                <a:avLst/>
              </a:prstGeom>
              <a:noFill/>
            </p:spPr>
          </p:pic>
          <p:pic>
            <p:nvPicPr>
              <p:cNvPr id="7" name="Picture 3" descr="F:\Lan\Western blot\Erk &amp; JNK\TSGH8301\2013.04.30\gal-1 (TSGH8301)-3min-8bit-new.tif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l="13334" r="62663" b="2021"/>
              <a:stretch>
                <a:fillRect/>
              </a:stretch>
            </p:blipFill>
            <p:spPr bwMode="auto">
              <a:xfrm>
                <a:off x="2339752" y="2420888"/>
                <a:ext cx="1440000" cy="560000"/>
              </a:xfrm>
              <a:prstGeom prst="rect">
                <a:avLst/>
              </a:prstGeom>
              <a:noFill/>
            </p:spPr>
          </p:pic>
        </p:grpSp>
        <p:grpSp>
          <p:nvGrpSpPr>
            <p:cNvPr id="8" name="群組 7"/>
            <p:cNvGrpSpPr/>
            <p:nvPr/>
          </p:nvGrpSpPr>
          <p:grpSpPr>
            <a:xfrm>
              <a:off x="4444544" y="1700808"/>
              <a:ext cx="4000500" cy="2752725"/>
              <a:chOff x="4716016" y="1700808"/>
              <a:chExt cx="4000500" cy="2752725"/>
            </a:xfrm>
          </p:grpSpPr>
          <p:graphicFrame>
            <p:nvGraphicFramePr>
              <p:cNvPr id="9" name="圖表 8"/>
              <p:cNvGraphicFramePr/>
              <p:nvPr/>
            </p:nvGraphicFramePr>
            <p:xfrm>
              <a:off x="4716016" y="1700808"/>
              <a:ext cx="4000500" cy="2752725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sp>
            <p:nvSpPr>
              <p:cNvPr id="10" name="文字方塊 9"/>
              <p:cNvSpPr txBox="1"/>
              <p:nvPr/>
            </p:nvSpPr>
            <p:spPr>
              <a:xfrm>
                <a:off x="7513177" y="2022293"/>
                <a:ext cx="369332" cy="432048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r>
                  <a:rPr lang="en-US" altLang="zh-TW" sz="1200" dirty="0" smtClean="0"/>
                  <a:t>**</a:t>
                </a:r>
                <a:endParaRPr lang="zh-TW" altLang="en-US" sz="1200" dirty="0"/>
              </a:p>
            </p:txBody>
          </p:sp>
        </p:grpSp>
        <p:sp>
          <p:nvSpPr>
            <p:cNvPr id="11" name="文字方塊 7"/>
            <p:cNvSpPr txBox="1">
              <a:spLocks noChangeArrowheads="1"/>
            </p:cNvSpPr>
            <p:nvPr/>
          </p:nvSpPr>
          <p:spPr bwMode="auto">
            <a:xfrm>
              <a:off x="1378762" y="1561399"/>
              <a:ext cx="2435282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TW" b="1" dirty="0">
                  <a:latin typeface="Times New Roman" pitchFamily="18" charset="0"/>
                </a:rPr>
                <a:t>Supplementary Fig. </a:t>
              </a:r>
              <a:r>
                <a:rPr lang="en-US" altLang="zh-TW" b="1" dirty="0" smtClean="0">
                  <a:latin typeface="Times New Roman" pitchFamily="18" charset="0"/>
                </a:rPr>
                <a:t>S2</a:t>
              </a:r>
              <a:endParaRPr lang="zh-TW" altLang="en-US" b="1" dirty="0">
                <a:latin typeface="Times New Roman" pitchFamily="18" charset="0"/>
              </a:endParaRPr>
            </a:p>
          </p:txBody>
        </p:sp>
      </p:grpSp>
      <p:sp>
        <p:nvSpPr>
          <p:cNvPr id="13" name="矩形 12"/>
          <p:cNvSpPr/>
          <p:nvPr/>
        </p:nvSpPr>
        <p:spPr>
          <a:xfrm>
            <a:off x="936702" y="3479180"/>
            <a:ext cx="766088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TW" sz="12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Fig. 2. </a:t>
            </a:r>
            <a:r>
              <a:rPr lang="en-US" altLang="zh-TW" sz="1200" dirty="0">
                <a:latin typeface="Arial" panose="020B0604020202020204" pitchFamily="34" charset="0"/>
                <a:cs typeface="Arial" panose="020B0604020202020204" pitchFamily="34" charset="0"/>
              </a:rPr>
              <a:t>Gal-1 gene expression in Gal-1 over-expressed TSGH8301 cell. Gal-1 protein amounts in Gal-1 over-expressed TSGH8301cells (pBKCMV-Gal-1) were measured by western immunoblotting. Vector control cell was indicated by </a:t>
            </a:r>
            <a:r>
              <a:rPr lang="en-US" altLang="zh-TW" sz="1200" dirty="0" err="1">
                <a:latin typeface="Arial" panose="020B0604020202020204" pitchFamily="34" charset="0"/>
                <a:cs typeface="Arial" panose="020B0604020202020204" pitchFamily="34" charset="0"/>
              </a:rPr>
              <a:t>pBKCMV</a:t>
            </a:r>
            <a:r>
              <a:rPr lang="en-US" altLang="zh-TW" sz="1200" dirty="0">
                <a:latin typeface="Arial" panose="020B0604020202020204" pitchFamily="34" charset="0"/>
                <a:cs typeface="Arial" panose="020B0604020202020204" pitchFamily="34" charset="0"/>
              </a:rPr>
              <a:t>. The blot was the typical result of three independent studies and the densitometer-intensity data (</a:t>
            </a:r>
            <a:r>
              <a:rPr lang="en-US" altLang="zh-TW" sz="1200" dirty="0" err="1">
                <a:latin typeface="Arial" panose="020B0604020202020204" pitchFamily="34" charset="0"/>
                <a:cs typeface="Arial" panose="020B0604020202020204" pitchFamily="34" charset="0"/>
              </a:rPr>
              <a:t>mean±standard</a:t>
            </a:r>
            <a:r>
              <a:rPr lang="en-US" altLang="zh-TW" sz="1200" dirty="0">
                <a:latin typeface="Arial" panose="020B0604020202020204" pitchFamily="34" charset="0"/>
                <a:cs typeface="Arial" panose="020B0604020202020204" pitchFamily="34" charset="0"/>
              </a:rPr>
              <a:t> deviation) were indicated in right panel. *P ≤ 0.05, **P ≤ 0.01, ***P ≤ 0.001. </a:t>
            </a:r>
            <a:endParaRPr lang="zh-TW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75725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584</TotalTime>
  <Words>295</Words>
  <Application>Microsoft Office PowerPoint</Application>
  <PresentationFormat>如螢幕大小 (4:3)</PresentationFormat>
  <Paragraphs>35</Paragraphs>
  <Slides>3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3</vt:i4>
      </vt:variant>
    </vt:vector>
  </HeadingPairs>
  <TitlesOfParts>
    <vt:vector size="4" baseType="lpstr">
      <vt:lpstr>Office 佈景主題</vt:lpstr>
      <vt:lpstr>PowerPoint 簡報</vt:lpstr>
      <vt:lpstr>PowerPoint 簡報</vt:lpstr>
      <vt:lpstr>PowerPoint 簡報</vt:lpstr>
    </vt:vector>
  </TitlesOfParts>
  <Company>STUT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投影片 1</dc:title>
  <dc:creator>吳定峰</dc:creator>
  <cp:lastModifiedBy>Mac</cp:lastModifiedBy>
  <cp:revision>71</cp:revision>
  <dcterms:created xsi:type="dcterms:W3CDTF">2012-04-26T02:38:11Z</dcterms:created>
  <dcterms:modified xsi:type="dcterms:W3CDTF">2016-06-28T03:28:44Z</dcterms:modified>
</cp:coreProperties>
</file>