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274" r:id="rId2"/>
    <p:sldId id="260" r:id="rId3"/>
    <p:sldId id="275" r:id="rId4"/>
    <p:sldId id="273" r:id="rId5"/>
  </p:sldIdLst>
  <p:sldSz cx="9144000" cy="6858000" type="screen4x3"/>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an-Baptiste MARCHAND" initials="JM" lastIdx="1" clrIdx="0">
    <p:extLst>
      <p:ext uri="{19B8F6BF-5375-455C-9EA6-DF929625EA0E}">
        <p15:presenceInfo xmlns:p15="http://schemas.microsoft.com/office/powerpoint/2012/main" userId="Jean-Baptiste MARCHAN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p:cViewPr varScale="1">
        <p:scale>
          <a:sx n="101" d="100"/>
          <a:sy n="101" d="100"/>
        </p:scale>
        <p:origin x="126" y="2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D8AC035C-CCB7-4609-BDA8-BD8C11648CC7}" type="datetimeFigureOut">
              <a:rPr lang="fr-FR" smtClean="0"/>
              <a:t>13/07/2016</a:t>
            </a:fld>
            <a:endParaRPr lang="fr-FR"/>
          </a:p>
        </p:txBody>
      </p:sp>
      <p:sp>
        <p:nvSpPr>
          <p:cNvPr id="4" name="Espace réservé du pied de page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4A775CBC-D488-4275-94DB-E97530BB8B14}" type="slidenum">
              <a:rPr lang="fr-FR" smtClean="0"/>
              <a:t>‹N°›</a:t>
            </a:fld>
            <a:endParaRPr lang="fr-FR"/>
          </a:p>
        </p:txBody>
      </p:sp>
    </p:spTree>
    <p:extLst>
      <p:ext uri="{BB962C8B-B14F-4D97-AF65-F5344CB8AC3E}">
        <p14:creationId xmlns:p14="http://schemas.microsoft.com/office/powerpoint/2010/main" val="36388737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B63645F4-AF09-4355-B3DF-9D0C7B20B1F0}" type="datetimeFigureOut">
              <a:rPr lang="fr-FR" smtClean="0"/>
              <a:t>13/07/2016</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1456D7C3-E39C-4DDF-B544-F7C2FDE2BFFD}" type="slidenum">
              <a:rPr lang="fr-FR" smtClean="0"/>
              <a:t>‹N°›</a:t>
            </a:fld>
            <a:endParaRPr lang="fr-FR"/>
          </a:p>
        </p:txBody>
      </p:sp>
    </p:spTree>
    <p:extLst>
      <p:ext uri="{BB962C8B-B14F-4D97-AF65-F5344CB8AC3E}">
        <p14:creationId xmlns:p14="http://schemas.microsoft.com/office/powerpoint/2010/main" val="2469625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35D46082-CCD3-4390-9C9F-95AF01FCCD29}" type="datetimeFigureOut">
              <a:rPr lang="fr-FR" smtClean="0"/>
              <a:t>13/07/2016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2094013-FEBF-41EE-B871-CF4B9BCAF58C}" type="slidenum">
              <a:rPr lang="fr-FR" smtClean="0"/>
              <a:t>‹N°›</a:t>
            </a:fld>
            <a:endParaRPr lang="fr-FR"/>
          </a:p>
        </p:txBody>
      </p:sp>
    </p:spTree>
    <p:extLst>
      <p:ext uri="{BB962C8B-B14F-4D97-AF65-F5344CB8AC3E}">
        <p14:creationId xmlns:p14="http://schemas.microsoft.com/office/powerpoint/2010/main" val="3045145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5D46082-CCD3-4390-9C9F-95AF01FCCD29}" type="datetimeFigureOut">
              <a:rPr lang="fr-FR" smtClean="0"/>
              <a:t>13/07/2016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2094013-FEBF-41EE-B871-CF4B9BCAF58C}" type="slidenum">
              <a:rPr lang="fr-FR" smtClean="0"/>
              <a:t>‹N°›</a:t>
            </a:fld>
            <a:endParaRPr lang="fr-FR"/>
          </a:p>
        </p:txBody>
      </p:sp>
    </p:spTree>
    <p:extLst>
      <p:ext uri="{BB962C8B-B14F-4D97-AF65-F5344CB8AC3E}">
        <p14:creationId xmlns:p14="http://schemas.microsoft.com/office/powerpoint/2010/main" val="20818771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5D46082-CCD3-4390-9C9F-95AF01FCCD29}" type="datetimeFigureOut">
              <a:rPr lang="fr-FR" smtClean="0"/>
              <a:t>13/07/2016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2094013-FEBF-41EE-B871-CF4B9BCAF58C}" type="slidenum">
              <a:rPr lang="fr-FR" smtClean="0"/>
              <a:t>‹N°›</a:t>
            </a:fld>
            <a:endParaRPr lang="fr-FR"/>
          </a:p>
        </p:txBody>
      </p:sp>
    </p:spTree>
    <p:extLst>
      <p:ext uri="{BB962C8B-B14F-4D97-AF65-F5344CB8AC3E}">
        <p14:creationId xmlns:p14="http://schemas.microsoft.com/office/powerpoint/2010/main" val="1727841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5D46082-CCD3-4390-9C9F-95AF01FCCD29}" type="datetimeFigureOut">
              <a:rPr lang="fr-FR" smtClean="0"/>
              <a:t>13/07/2016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2094013-FEBF-41EE-B871-CF4B9BCAF58C}" type="slidenum">
              <a:rPr lang="fr-FR" smtClean="0"/>
              <a:t>‹N°›</a:t>
            </a:fld>
            <a:endParaRPr lang="fr-FR"/>
          </a:p>
        </p:txBody>
      </p:sp>
    </p:spTree>
    <p:extLst>
      <p:ext uri="{BB962C8B-B14F-4D97-AF65-F5344CB8AC3E}">
        <p14:creationId xmlns:p14="http://schemas.microsoft.com/office/powerpoint/2010/main" val="3572537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35D46082-CCD3-4390-9C9F-95AF01FCCD29}" type="datetimeFigureOut">
              <a:rPr lang="fr-FR" smtClean="0"/>
              <a:t>13/07/2016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2094013-FEBF-41EE-B871-CF4B9BCAF58C}" type="slidenum">
              <a:rPr lang="fr-FR" smtClean="0"/>
              <a:t>‹N°›</a:t>
            </a:fld>
            <a:endParaRPr lang="fr-FR"/>
          </a:p>
        </p:txBody>
      </p:sp>
    </p:spTree>
    <p:extLst>
      <p:ext uri="{BB962C8B-B14F-4D97-AF65-F5344CB8AC3E}">
        <p14:creationId xmlns:p14="http://schemas.microsoft.com/office/powerpoint/2010/main" val="2768007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5D46082-CCD3-4390-9C9F-95AF01FCCD29}" type="datetimeFigureOut">
              <a:rPr lang="fr-FR" smtClean="0"/>
              <a:t>13/07/2016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2094013-FEBF-41EE-B871-CF4B9BCAF58C}" type="slidenum">
              <a:rPr lang="fr-FR" smtClean="0"/>
              <a:t>‹N°›</a:t>
            </a:fld>
            <a:endParaRPr lang="fr-FR"/>
          </a:p>
        </p:txBody>
      </p:sp>
    </p:spTree>
    <p:extLst>
      <p:ext uri="{BB962C8B-B14F-4D97-AF65-F5344CB8AC3E}">
        <p14:creationId xmlns:p14="http://schemas.microsoft.com/office/powerpoint/2010/main" val="1689324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5D46082-CCD3-4390-9C9F-95AF01FCCD29}" type="datetimeFigureOut">
              <a:rPr lang="fr-FR" smtClean="0"/>
              <a:t>13/07/2016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82094013-FEBF-41EE-B871-CF4B9BCAF58C}" type="slidenum">
              <a:rPr lang="fr-FR" smtClean="0"/>
              <a:t>‹N°›</a:t>
            </a:fld>
            <a:endParaRPr lang="fr-FR"/>
          </a:p>
        </p:txBody>
      </p:sp>
    </p:spTree>
    <p:extLst>
      <p:ext uri="{BB962C8B-B14F-4D97-AF65-F5344CB8AC3E}">
        <p14:creationId xmlns:p14="http://schemas.microsoft.com/office/powerpoint/2010/main" val="3087584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35D46082-CCD3-4390-9C9F-95AF01FCCD29}" type="datetimeFigureOut">
              <a:rPr lang="fr-FR" smtClean="0"/>
              <a:t>13/07/2016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2094013-FEBF-41EE-B871-CF4B9BCAF58C}" type="slidenum">
              <a:rPr lang="fr-FR" smtClean="0"/>
              <a:t>‹N°›</a:t>
            </a:fld>
            <a:endParaRPr lang="fr-FR"/>
          </a:p>
        </p:txBody>
      </p:sp>
    </p:spTree>
    <p:extLst>
      <p:ext uri="{BB962C8B-B14F-4D97-AF65-F5344CB8AC3E}">
        <p14:creationId xmlns:p14="http://schemas.microsoft.com/office/powerpoint/2010/main" val="132900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5D46082-CCD3-4390-9C9F-95AF01FCCD29}" type="datetimeFigureOut">
              <a:rPr lang="fr-FR" smtClean="0"/>
              <a:t>13/07/2016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82094013-FEBF-41EE-B871-CF4B9BCAF58C}" type="slidenum">
              <a:rPr lang="fr-FR" smtClean="0"/>
              <a:t>‹N°›</a:t>
            </a:fld>
            <a:endParaRPr lang="fr-FR"/>
          </a:p>
        </p:txBody>
      </p:sp>
    </p:spTree>
    <p:extLst>
      <p:ext uri="{BB962C8B-B14F-4D97-AF65-F5344CB8AC3E}">
        <p14:creationId xmlns:p14="http://schemas.microsoft.com/office/powerpoint/2010/main" val="1142158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35D46082-CCD3-4390-9C9F-95AF01FCCD29}" type="datetimeFigureOut">
              <a:rPr lang="fr-FR" smtClean="0"/>
              <a:t>13/07/2016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2094013-FEBF-41EE-B871-CF4B9BCAF58C}" type="slidenum">
              <a:rPr lang="fr-FR" smtClean="0"/>
              <a:t>‹N°›</a:t>
            </a:fld>
            <a:endParaRPr lang="fr-FR"/>
          </a:p>
        </p:txBody>
      </p:sp>
    </p:spTree>
    <p:extLst>
      <p:ext uri="{BB962C8B-B14F-4D97-AF65-F5344CB8AC3E}">
        <p14:creationId xmlns:p14="http://schemas.microsoft.com/office/powerpoint/2010/main" val="2197756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35D46082-CCD3-4390-9C9F-95AF01FCCD29}" type="datetimeFigureOut">
              <a:rPr lang="fr-FR" smtClean="0"/>
              <a:t>13/07/2016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2094013-FEBF-41EE-B871-CF4B9BCAF58C}" type="slidenum">
              <a:rPr lang="fr-FR" smtClean="0"/>
              <a:t>‹N°›</a:t>
            </a:fld>
            <a:endParaRPr lang="fr-FR"/>
          </a:p>
        </p:txBody>
      </p:sp>
    </p:spTree>
    <p:extLst>
      <p:ext uri="{BB962C8B-B14F-4D97-AF65-F5344CB8AC3E}">
        <p14:creationId xmlns:p14="http://schemas.microsoft.com/office/powerpoint/2010/main" val="2999896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D46082-CCD3-4390-9C9F-95AF01FCCD29}" type="datetimeFigureOut">
              <a:rPr lang="fr-FR" smtClean="0"/>
              <a:t>13/07/2016</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094013-FEBF-41EE-B871-CF4B9BCAF58C}" type="slidenum">
              <a:rPr lang="fr-FR" smtClean="0"/>
              <a:t>‹N°›</a:t>
            </a:fld>
            <a:endParaRPr lang="fr-FR"/>
          </a:p>
        </p:txBody>
      </p:sp>
    </p:spTree>
    <p:extLst>
      <p:ext uri="{BB962C8B-B14F-4D97-AF65-F5344CB8AC3E}">
        <p14:creationId xmlns:p14="http://schemas.microsoft.com/office/powerpoint/2010/main" val="6629992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215" y="5733256"/>
            <a:ext cx="9113887" cy="1015663"/>
          </a:xfrm>
          <a:prstGeom prst="rect">
            <a:avLst/>
          </a:prstGeom>
        </p:spPr>
        <p:txBody>
          <a:bodyPr wrap="square">
            <a:spAutoFit/>
          </a:bodyPr>
          <a:lstStyle/>
          <a:p>
            <a:r>
              <a:rPr lang="en-US" sz="1200" dirty="0"/>
              <a:t>Figure </a:t>
            </a:r>
            <a:r>
              <a:rPr lang="en-US" sz="1200" dirty="0" smtClean="0"/>
              <a:t>S1: Cell viability of different infected cell lines in presence of J43. BHK-21, B16F10 and MCA 205 cells were treated as described in figure 3 but 1µg/mL of J43 was added in culture medium in presence or absence of WR virus at MOI 10</a:t>
            </a:r>
            <a:r>
              <a:rPr lang="en-US" sz="1200" baseline="30000" dirty="0" smtClean="0"/>
              <a:t>-3 </a:t>
            </a:r>
            <a:r>
              <a:rPr lang="en-US" sz="1200" dirty="0" smtClean="0"/>
              <a:t>. Cell Viability was also evaluated for WR and WR-mAb1 at MOI </a:t>
            </a:r>
            <a:r>
              <a:rPr lang="en-US" sz="1200" dirty="0"/>
              <a:t>10</a:t>
            </a:r>
            <a:r>
              <a:rPr lang="en-US" sz="1200" baseline="30000" dirty="0"/>
              <a:t>-3 </a:t>
            </a:r>
            <a:r>
              <a:rPr lang="en-US" sz="1200" dirty="0" smtClean="0"/>
              <a:t>and 10</a:t>
            </a:r>
            <a:r>
              <a:rPr lang="en-US" sz="1200" baseline="30000" dirty="0" smtClean="0"/>
              <a:t>-2</a:t>
            </a:r>
            <a:r>
              <a:rPr lang="en-US" sz="1200" dirty="0" smtClean="0"/>
              <a:t>. Cell viability was measured 5 days post-infection with 100% viability set with the untreated cells condition. </a:t>
            </a:r>
            <a:r>
              <a:rPr lang="en-US" sz="1200" dirty="0"/>
              <a:t>The mean and the standard deviation of three measurements are represented.</a:t>
            </a:r>
            <a:endParaRPr lang="fr-FR" sz="1200" dirty="0"/>
          </a:p>
          <a:p>
            <a:endParaRPr lang="en-US" sz="1200" dirty="0"/>
          </a:p>
        </p:txBody>
      </p:sp>
      <p:graphicFrame>
        <p:nvGraphicFramePr>
          <p:cNvPr id="5" name="Objet 4"/>
          <p:cNvGraphicFramePr>
            <a:graphicFrameLocks noChangeAspect="1"/>
          </p:cNvGraphicFramePr>
          <p:nvPr>
            <p:extLst>
              <p:ext uri="{D42A27DB-BD31-4B8C-83A1-F6EECF244321}">
                <p14:modId xmlns:p14="http://schemas.microsoft.com/office/powerpoint/2010/main" val="424329046"/>
              </p:ext>
            </p:extLst>
          </p:nvPr>
        </p:nvGraphicFramePr>
        <p:xfrm>
          <a:off x="85725" y="2071688"/>
          <a:ext cx="8974138" cy="2713037"/>
        </p:xfrm>
        <a:graphic>
          <a:graphicData uri="http://schemas.openxmlformats.org/presentationml/2006/ole">
            <mc:AlternateContent xmlns:mc="http://schemas.openxmlformats.org/markup-compatibility/2006">
              <mc:Choice xmlns:v="urn:schemas-microsoft-com:vml" Requires="v">
                <p:oleObj spid="_x0000_s2057" name="Prism 5" r:id="rId3" imgW="8973360" imgH="2712960" progId="Prism5.Document">
                  <p:embed/>
                </p:oleObj>
              </mc:Choice>
              <mc:Fallback>
                <p:oleObj name="Prism 5" r:id="rId3" imgW="8973360" imgH="2712960" progId="Prism5.Document">
                  <p:embed/>
                  <p:pic>
                    <p:nvPicPr>
                      <p:cNvPr id="0" name=""/>
                      <p:cNvPicPr/>
                      <p:nvPr/>
                    </p:nvPicPr>
                    <p:blipFill>
                      <a:blip r:embed="rId4"/>
                      <a:stretch>
                        <a:fillRect/>
                      </a:stretch>
                    </p:blipFill>
                    <p:spPr>
                      <a:xfrm>
                        <a:off x="85725" y="2071688"/>
                        <a:ext cx="8974138" cy="2713037"/>
                      </a:xfrm>
                      <a:prstGeom prst="rect">
                        <a:avLst/>
                      </a:prstGeom>
                    </p:spPr>
                  </p:pic>
                </p:oleObj>
              </mc:Fallback>
            </mc:AlternateContent>
          </a:graphicData>
        </a:graphic>
      </p:graphicFrame>
    </p:spTree>
    <p:extLst>
      <p:ext uri="{BB962C8B-B14F-4D97-AF65-F5344CB8AC3E}">
        <p14:creationId xmlns:p14="http://schemas.microsoft.com/office/powerpoint/2010/main" val="3835929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3729" y="19211"/>
            <a:ext cx="4513112" cy="2844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ZoneTexte 1"/>
          <p:cNvSpPr txBox="1"/>
          <p:nvPr/>
        </p:nvSpPr>
        <p:spPr>
          <a:xfrm>
            <a:off x="1691680" y="116632"/>
            <a:ext cx="317716" cy="369332"/>
          </a:xfrm>
          <a:prstGeom prst="rect">
            <a:avLst/>
          </a:prstGeom>
          <a:noFill/>
        </p:spPr>
        <p:txBody>
          <a:bodyPr wrap="none" rtlCol="0">
            <a:spAutoFit/>
          </a:bodyPr>
          <a:lstStyle/>
          <a:p>
            <a:r>
              <a:rPr lang="fr-FR" dirty="0"/>
              <a:t>A</a:t>
            </a:r>
          </a:p>
        </p:txBody>
      </p:sp>
      <p:sp>
        <p:nvSpPr>
          <p:cNvPr id="6" name="ZoneTexte 5"/>
          <p:cNvSpPr txBox="1"/>
          <p:nvPr/>
        </p:nvSpPr>
        <p:spPr>
          <a:xfrm>
            <a:off x="2517499" y="3717032"/>
            <a:ext cx="317716" cy="369332"/>
          </a:xfrm>
          <a:prstGeom prst="rect">
            <a:avLst/>
          </a:prstGeom>
          <a:noFill/>
        </p:spPr>
        <p:txBody>
          <a:bodyPr wrap="none" rtlCol="0">
            <a:spAutoFit/>
          </a:bodyPr>
          <a:lstStyle/>
          <a:p>
            <a:r>
              <a:rPr lang="fr-FR" dirty="0" smtClean="0"/>
              <a:t>B</a:t>
            </a:r>
            <a:endParaRPr lang="fr-FR" dirty="0"/>
          </a:p>
        </p:txBody>
      </p:sp>
      <p:pic>
        <p:nvPicPr>
          <p:cNvPr id="3" name="Image 2"/>
          <p:cNvPicPr>
            <a:picLocks noChangeAspect="1"/>
          </p:cNvPicPr>
          <p:nvPr/>
        </p:nvPicPr>
        <p:blipFill>
          <a:blip r:embed="rId3"/>
          <a:stretch>
            <a:fillRect/>
          </a:stretch>
        </p:blipFill>
        <p:spPr>
          <a:xfrm>
            <a:off x="2165219" y="3024534"/>
            <a:ext cx="4519421" cy="2537006"/>
          </a:xfrm>
          <a:prstGeom prst="rect">
            <a:avLst/>
          </a:prstGeom>
        </p:spPr>
      </p:pic>
      <p:sp>
        <p:nvSpPr>
          <p:cNvPr id="4" name="Rectangle 3"/>
          <p:cNvSpPr/>
          <p:nvPr/>
        </p:nvSpPr>
        <p:spPr>
          <a:xfrm>
            <a:off x="35496" y="5561540"/>
            <a:ext cx="9113887" cy="1384995"/>
          </a:xfrm>
          <a:prstGeom prst="rect">
            <a:avLst/>
          </a:prstGeom>
        </p:spPr>
        <p:txBody>
          <a:bodyPr wrap="square">
            <a:spAutoFit/>
          </a:bodyPr>
          <a:lstStyle/>
          <a:p>
            <a:r>
              <a:rPr lang="en-US" sz="1200" dirty="0"/>
              <a:t>Figure </a:t>
            </a:r>
            <a:r>
              <a:rPr lang="en-US" sz="1200" dirty="0" smtClean="0"/>
              <a:t>S2: </a:t>
            </a:r>
            <a:r>
              <a:rPr lang="en-US" sz="1200" dirty="0"/>
              <a:t>N-glycosylation profile of the purified mAb1 produced by CEF infected by WR-mAb1</a:t>
            </a:r>
          </a:p>
          <a:p>
            <a:r>
              <a:rPr lang="en-US" sz="1200" dirty="0"/>
              <a:t>Determination of the N-Glycosylation profile of mAb was performed by </a:t>
            </a:r>
            <a:r>
              <a:rPr lang="en-US" sz="1200" dirty="0" err="1"/>
              <a:t>Laboratoire</a:t>
            </a:r>
            <a:r>
              <a:rPr lang="en-US" sz="1200" dirty="0"/>
              <a:t> de </a:t>
            </a:r>
            <a:r>
              <a:rPr lang="en-US" sz="1200" dirty="0" err="1"/>
              <a:t>Spectrométrie</a:t>
            </a:r>
            <a:r>
              <a:rPr lang="en-US" sz="1200" dirty="0"/>
              <a:t> de Masse </a:t>
            </a:r>
            <a:r>
              <a:rPr lang="en-US" sz="1200" dirty="0" err="1"/>
              <a:t>BioOrganique</a:t>
            </a:r>
            <a:r>
              <a:rPr lang="en-US" sz="1200" dirty="0"/>
              <a:t> (Strasbourg). </a:t>
            </a:r>
            <a:r>
              <a:rPr lang="en-US" sz="1200" dirty="0" err="1"/>
              <a:t>Mabs</a:t>
            </a:r>
            <a:r>
              <a:rPr lang="en-US" sz="1200" dirty="0"/>
              <a:t> were digested by </a:t>
            </a:r>
            <a:r>
              <a:rPr lang="en-US" sz="1200" dirty="0" err="1"/>
              <a:t>trypsine</a:t>
            </a:r>
            <a:r>
              <a:rPr lang="en-US" sz="1200" dirty="0"/>
              <a:t> and the generated peptides were analyzed by electrospray ionization-tandem mass spectrometry (ESI-MS/MS) without any prior derivatization (see </a:t>
            </a:r>
            <a:r>
              <a:rPr lang="fr-FR" sz="1200" dirty="0" smtClean="0"/>
              <a:t>Wagner-Rousset et al. J. of </a:t>
            </a:r>
            <a:r>
              <a:rPr lang="fr-FR" sz="1200" dirty="0" err="1" smtClean="0"/>
              <a:t>chromatography</a:t>
            </a:r>
            <a:r>
              <a:rPr lang="fr-FR" sz="1200" dirty="0" smtClean="0"/>
              <a:t> B, 2008, </a:t>
            </a:r>
            <a:r>
              <a:rPr lang="en-US" sz="1200" dirty="0" smtClean="0"/>
              <a:t>for </a:t>
            </a:r>
            <a:r>
              <a:rPr lang="en-US" sz="1200" dirty="0"/>
              <a:t>details). Commercial J43, and Rituximab were used as references. Mass of </a:t>
            </a:r>
            <a:r>
              <a:rPr lang="en-US" sz="1200" dirty="0" err="1"/>
              <a:t>glycopeptides</a:t>
            </a:r>
            <a:r>
              <a:rPr lang="en-US" sz="1200" dirty="0"/>
              <a:t> was reported with the putative corresponding glycosylation pattern. The typical mass spectrogram of glycosylated-peptides of mAb1 is displayed (A). The surface of the peak of each glycosylated-specie detected was reported in a table as the % of surface of all peaks (B</a:t>
            </a:r>
            <a:r>
              <a:rPr lang="en-US" sz="1200" dirty="0" smtClean="0"/>
              <a:t>). </a:t>
            </a:r>
            <a:endParaRPr lang="en-US" sz="1200" dirty="0"/>
          </a:p>
        </p:txBody>
      </p:sp>
      <p:sp>
        <p:nvSpPr>
          <p:cNvPr id="9" name="ZoneTexte 8"/>
          <p:cNvSpPr txBox="1"/>
          <p:nvPr/>
        </p:nvSpPr>
        <p:spPr>
          <a:xfrm>
            <a:off x="1691680" y="3022970"/>
            <a:ext cx="317716" cy="369332"/>
          </a:xfrm>
          <a:prstGeom prst="rect">
            <a:avLst/>
          </a:prstGeom>
          <a:noFill/>
        </p:spPr>
        <p:txBody>
          <a:bodyPr wrap="none" rtlCol="0">
            <a:spAutoFit/>
          </a:bodyPr>
          <a:lstStyle/>
          <a:p>
            <a:r>
              <a:rPr lang="fr-FR" dirty="0" smtClean="0"/>
              <a:t>B</a:t>
            </a:r>
            <a:endParaRPr lang="fr-FR" dirty="0"/>
          </a:p>
        </p:txBody>
      </p:sp>
    </p:spTree>
    <p:extLst>
      <p:ext uri="{BB962C8B-B14F-4D97-AF65-F5344CB8AC3E}">
        <p14:creationId xmlns:p14="http://schemas.microsoft.com/office/powerpoint/2010/main" val="7348810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8615" y="5885656"/>
            <a:ext cx="8955385" cy="646331"/>
          </a:xfrm>
          <a:prstGeom prst="rect">
            <a:avLst/>
          </a:prstGeom>
        </p:spPr>
        <p:txBody>
          <a:bodyPr wrap="square">
            <a:spAutoFit/>
          </a:bodyPr>
          <a:lstStyle/>
          <a:p>
            <a:r>
              <a:rPr lang="en-US" sz="1200" dirty="0"/>
              <a:t>Figure </a:t>
            </a:r>
            <a:r>
              <a:rPr lang="en-US" sz="1200" dirty="0" smtClean="0"/>
              <a:t>S3: Replication of WR-mAb1 in MCA 205 tumor. MCA 205 tumors were treated as described in figure 6. Three tumor samples were collected at each time point and the viral genome were quantified by q-PCR. Each point on the graph represents the value obtained for an individual tumor and the solid line corresponds to </a:t>
            </a:r>
            <a:r>
              <a:rPr lang="en-US" sz="1200" dirty="0"/>
              <a:t>the linked means </a:t>
            </a:r>
            <a:r>
              <a:rPr lang="en-US" sz="1200" dirty="0" smtClean="0"/>
              <a:t>of each time point.</a:t>
            </a:r>
            <a:endParaRPr lang="en-US" sz="1200" dirty="0"/>
          </a:p>
        </p:txBody>
      </p:sp>
      <p:graphicFrame>
        <p:nvGraphicFramePr>
          <p:cNvPr id="3" name="Objet 2"/>
          <p:cNvGraphicFramePr>
            <a:graphicFrameLocks noChangeAspect="1"/>
          </p:cNvGraphicFramePr>
          <p:nvPr>
            <p:extLst>
              <p:ext uri="{D42A27DB-BD31-4B8C-83A1-F6EECF244321}">
                <p14:modId xmlns:p14="http://schemas.microsoft.com/office/powerpoint/2010/main" val="1106896880"/>
              </p:ext>
            </p:extLst>
          </p:nvPr>
        </p:nvGraphicFramePr>
        <p:xfrm>
          <a:off x="1691680" y="1484784"/>
          <a:ext cx="4985092" cy="3261146"/>
        </p:xfrm>
        <a:graphic>
          <a:graphicData uri="http://schemas.openxmlformats.org/presentationml/2006/ole">
            <mc:AlternateContent xmlns:mc="http://schemas.openxmlformats.org/markup-compatibility/2006">
              <mc:Choice xmlns:v="urn:schemas-microsoft-com:vml" Requires="v">
                <p:oleObj spid="_x0000_s12303" name="Prism 5" r:id="rId3" imgW="4114800" imgH="2693160" progId="Prism5.Document">
                  <p:embed/>
                </p:oleObj>
              </mc:Choice>
              <mc:Fallback>
                <p:oleObj name="Prism 5" r:id="rId3" imgW="4114800" imgH="2693160" progId="Prism5.Document">
                  <p:embed/>
                  <p:pic>
                    <p:nvPicPr>
                      <p:cNvPr id="0" name=""/>
                      <p:cNvPicPr/>
                      <p:nvPr/>
                    </p:nvPicPr>
                    <p:blipFill>
                      <a:blip r:embed="rId4"/>
                      <a:stretch>
                        <a:fillRect/>
                      </a:stretch>
                    </p:blipFill>
                    <p:spPr>
                      <a:xfrm>
                        <a:off x="1691680" y="1484784"/>
                        <a:ext cx="4985092" cy="3261146"/>
                      </a:xfrm>
                      <a:prstGeom prst="rect">
                        <a:avLst/>
                      </a:prstGeom>
                    </p:spPr>
                  </p:pic>
                </p:oleObj>
              </mc:Fallback>
            </mc:AlternateContent>
          </a:graphicData>
        </a:graphic>
      </p:graphicFrame>
    </p:spTree>
    <p:extLst>
      <p:ext uri="{BB962C8B-B14F-4D97-AF65-F5344CB8AC3E}">
        <p14:creationId xmlns:p14="http://schemas.microsoft.com/office/powerpoint/2010/main" val="2785686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t 1"/>
          <p:cNvGraphicFramePr>
            <a:graphicFrameLocks noChangeAspect="1"/>
          </p:cNvGraphicFramePr>
          <p:nvPr>
            <p:extLst>
              <p:ext uri="{D42A27DB-BD31-4B8C-83A1-F6EECF244321}">
                <p14:modId xmlns:p14="http://schemas.microsoft.com/office/powerpoint/2010/main" val="1373731637"/>
              </p:ext>
            </p:extLst>
          </p:nvPr>
        </p:nvGraphicFramePr>
        <p:xfrm>
          <a:off x="1671638" y="1292225"/>
          <a:ext cx="5873750" cy="3070225"/>
        </p:xfrm>
        <a:graphic>
          <a:graphicData uri="http://schemas.openxmlformats.org/presentationml/2006/ole">
            <mc:AlternateContent xmlns:mc="http://schemas.openxmlformats.org/markup-compatibility/2006">
              <mc:Choice xmlns:v="urn:schemas-microsoft-com:vml" Requires="v">
                <p:oleObj spid="_x0000_s1037" name="Prism 5" r:id="rId3" imgW="4678560" imgH="2443320" progId="Prism5.Document">
                  <p:embed/>
                </p:oleObj>
              </mc:Choice>
              <mc:Fallback>
                <p:oleObj name="Prism 5" r:id="rId3" imgW="4678560" imgH="2443320" progId="Prism5.Document">
                  <p:embed/>
                  <p:pic>
                    <p:nvPicPr>
                      <p:cNvPr id="0" name=""/>
                      <p:cNvPicPr/>
                      <p:nvPr/>
                    </p:nvPicPr>
                    <p:blipFill>
                      <a:blip r:embed="rId4"/>
                      <a:stretch>
                        <a:fillRect/>
                      </a:stretch>
                    </p:blipFill>
                    <p:spPr>
                      <a:xfrm>
                        <a:off x="1671638" y="1292225"/>
                        <a:ext cx="5873750" cy="3070225"/>
                      </a:xfrm>
                      <a:prstGeom prst="rect">
                        <a:avLst/>
                      </a:prstGeom>
                    </p:spPr>
                  </p:pic>
                </p:oleObj>
              </mc:Fallback>
            </mc:AlternateContent>
          </a:graphicData>
        </a:graphic>
      </p:graphicFrame>
      <p:sp>
        <p:nvSpPr>
          <p:cNvPr id="4" name="Rectangle 3"/>
          <p:cNvSpPr/>
          <p:nvPr/>
        </p:nvSpPr>
        <p:spPr>
          <a:xfrm>
            <a:off x="416620" y="5656108"/>
            <a:ext cx="8784976" cy="1200329"/>
          </a:xfrm>
          <a:prstGeom prst="rect">
            <a:avLst/>
          </a:prstGeom>
        </p:spPr>
        <p:txBody>
          <a:bodyPr wrap="square">
            <a:spAutoFit/>
          </a:bodyPr>
          <a:lstStyle/>
          <a:p>
            <a:r>
              <a:rPr lang="en-US" sz="1200" dirty="0"/>
              <a:t>Figure </a:t>
            </a:r>
            <a:r>
              <a:rPr lang="en-US" sz="1200" dirty="0" smtClean="0"/>
              <a:t>S4: </a:t>
            </a:r>
            <a:r>
              <a:rPr lang="en-US" sz="1200" dirty="0"/>
              <a:t>Tumor growth inhibition of different WR recombinant vaccinia viruses on B16F10 model. 3 105 B16F10 cells were implanted SC in C57BL/5 mice (n=11/group). Mice were randomized when tumor size reached 50-70 mm2, (i.e. at day 10 after cells implantation). One hundred µL of buffer or 107 </a:t>
            </a:r>
            <a:r>
              <a:rPr lang="en-US" sz="1200" dirty="0" err="1"/>
              <a:t>pfu</a:t>
            </a:r>
            <a:r>
              <a:rPr lang="en-US" sz="1200" dirty="0"/>
              <a:t> in 100 µL of WR-mAb1, WR-scFv, or WR were injected IT at days 10, 14, 16 and 18 after B16F10 implantation. Results are represented as the mean tumor size (A) or as survival percentage (B). Statistical analysis were performed using the </a:t>
            </a:r>
            <a:r>
              <a:rPr lang="en-US" sz="1200" dirty="0" err="1"/>
              <a:t>Kruskal</a:t>
            </a:r>
            <a:r>
              <a:rPr lang="en-US" sz="1200" dirty="0"/>
              <a:t>-Wallis test followed by </a:t>
            </a:r>
            <a:r>
              <a:rPr lang="en-US" sz="1200" dirty="0" err="1"/>
              <a:t>Dunns</a:t>
            </a:r>
            <a:r>
              <a:rPr lang="en-US" sz="1200" dirty="0"/>
              <a:t> post test to compare the different pairs. Log-rank test was used for the statistical analysis of mouse survival or survival. </a:t>
            </a:r>
            <a:r>
              <a:rPr lang="en-US" sz="1200" dirty="0" smtClean="0"/>
              <a:t>(**</a:t>
            </a:r>
            <a:r>
              <a:rPr lang="en-US" sz="1200" dirty="0"/>
              <a:t>*</a:t>
            </a:r>
            <a:r>
              <a:rPr lang="en-US" sz="1200" dirty="0" smtClean="0"/>
              <a:t> p&lt;0.001</a:t>
            </a:r>
            <a:r>
              <a:rPr lang="en-US" sz="1200" dirty="0"/>
              <a:t>, ** p&lt;0.01, *</a:t>
            </a:r>
            <a:r>
              <a:rPr lang="en-US" sz="1200" dirty="0" smtClean="0"/>
              <a:t>p&lt;0.05</a:t>
            </a:r>
            <a:r>
              <a:rPr lang="en-US" sz="1200" smtClean="0"/>
              <a:t>, ns: non significant).</a:t>
            </a:r>
            <a:endParaRPr lang="fr-FR" sz="1200" dirty="0"/>
          </a:p>
        </p:txBody>
      </p:sp>
    </p:spTree>
    <p:extLst>
      <p:ext uri="{BB962C8B-B14F-4D97-AF65-F5344CB8AC3E}">
        <p14:creationId xmlns:p14="http://schemas.microsoft.com/office/powerpoint/2010/main" val="216566549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3606</TotalTime>
  <Words>446</Words>
  <Application>Microsoft Office PowerPoint</Application>
  <PresentationFormat>Affichage à l'écran (4:3)</PresentationFormat>
  <Paragraphs>8</Paragraphs>
  <Slides>4</Slides>
  <Notes>0</Notes>
  <HiddenSlides>0</HiddenSlides>
  <MMClips>0</MMClips>
  <ScaleCrop>false</ScaleCrop>
  <HeadingPairs>
    <vt:vector size="8" baseType="variant">
      <vt:variant>
        <vt:lpstr>Polices utilisées</vt:lpstr>
      </vt:variant>
      <vt:variant>
        <vt:i4>2</vt:i4>
      </vt:variant>
      <vt:variant>
        <vt:lpstr>Thème</vt:lpstr>
      </vt:variant>
      <vt:variant>
        <vt:i4>1</vt:i4>
      </vt:variant>
      <vt:variant>
        <vt:lpstr>Serveurs OLE incorporés</vt:lpstr>
      </vt:variant>
      <vt:variant>
        <vt:i4>2</vt:i4>
      </vt:variant>
      <vt:variant>
        <vt:lpstr>Titres des diapositives</vt:lpstr>
      </vt:variant>
      <vt:variant>
        <vt:i4>4</vt:i4>
      </vt:variant>
    </vt:vector>
  </HeadingPairs>
  <TitlesOfParts>
    <vt:vector size="9" baseType="lpstr">
      <vt:lpstr>Arial</vt:lpstr>
      <vt:lpstr>Calibri</vt:lpstr>
      <vt:lpstr>Thème Office</vt:lpstr>
      <vt:lpstr>Prism 5</vt:lpstr>
      <vt:lpstr>GraphPad Prism 5 Project</vt:lpstr>
      <vt:lpstr>Présentation PowerPoint</vt:lpstr>
      <vt:lpstr>Présentation PowerPoint</vt:lpstr>
      <vt:lpstr>Présentation PowerPoint</vt:lpstr>
      <vt:lpstr>Présentation PowerPoint</vt:lpstr>
    </vt:vector>
  </TitlesOfParts>
  <Company>TRANSGENE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Jean-Baptiste MARCHAND</dc:creator>
  <cp:lastModifiedBy>Jean-Baptiste MARCHAND</cp:lastModifiedBy>
  <cp:revision>129</cp:revision>
  <cp:lastPrinted>2016-07-13T08:39:57Z</cp:lastPrinted>
  <dcterms:created xsi:type="dcterms:W3CDTF">2015-04-15T15:18:07Z</dcterms:created>
  <dcterms:modified xsi:type="dcterms:W3CDTF">2016-07-13T08:52:11Z</dcterms:modified>
</cp:coreProperties>
</file>