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73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2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15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7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9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5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4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2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5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7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3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9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B97CC-7E79-F245-B67C-49F30321D548}" type="datetimeFigureOut">
              <a:rPr lang="en-US" smtClean="0"/>
              <a:t>20/06/15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C619F-1A82-E646-A1AB-597485F1D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8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9" Type="http://schemas.openxmlformats.org/officeDocument/2006/relationships/image" Target="../media/image8.emf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e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5702300" y="186381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C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3175540" y="186381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/>
              <a:t>B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513749" y="127829"/>
            <a:ext cx="2922588" cy="2974975"/>
            <a:chOff x="288925" y="5067300"/>
            <a:chExt cx="2922588" cy="2974975"/>
          </a:xfrm>
        </p:grpSpPr>
        <p:sp>
          <p:nvSpPr>
            <p:cNvPr id="6" name="7 CuadroTexto"/>
            <p:cNvSpPr txBox="1">
              <a:spLocks noChangeArrowheads="1"/>
            </p:cNvSpPr>
            <p:nvPr/>
          </p:nvSpPr>
          <p:spPr bwMode="auto">
            <a:xfrm>
              <a:off x="2108200" y="5067300"/>
              <a:ext cx="5937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000000"/>
                  </a:solidFill>
                </a:rPr>
                <a:t>HCT116</a:t>
              </a:r>
            </a:p>
          </p:txBody>
        </p:sp>
        <p:cxnSp>
          <p:nvCxnSpPr>
            <p:cNvPr id="7" name="8 Conector recto"/>
            <p:cNvCxnSpPr/>
            <p:nvPr/>
          </p:nvCxnSpPr>
          <p:spPr>
            <a:xfrm>
              <a:off x="1549400" y="5541963"/>
              <a:ext cx="7921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9 Conector recto"/>
            <p:cNvCxnSpPr/>
            <p:nvPr/>
          </p:nvCxnSpPr>
          <p:spPr>
            <a:xfrm>
              <a:off x="2414588" y="5541963"/>
              <a:ext cx="79216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10 CuadroTexto"/>
            <p:cNvSpPr txBox="1">
              <a:spLocks noChangeArrowheads="1"/>
            </p:cNvSpPr>
            <p:nvPr/>
          </p:nvSpPr>
          <p:spPr bwMode="auto">
            <a:xfrm>
              <a:off x="1766888" y="5326063"/>
              <a:ext cx="3937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000000"/>
                  </a:solidFill>
                </a:rPr>
                <a:t>GFP</a:t>
              </a:r>
            </a:p>
          </p:txBody>
        </p:sp>
        <p:sp>
          <p:nvSpPr>
            <p:cNvPr id="10" name="11 CuadroTexto"/>
            <p:cNvSpPr txBox="1">
              <a:spLocks noChangeArrowheads="1"/>
            </p:cNvSpPr>
            <p:nvPr/>
          </p:nvSpPr>
          <p:spPr bwMode="auto">
            <a:xfrm>
              <a:off x="2341563" y="5326063"/>
              <a:ext cx="8699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rgbClr val="000000"/>
                  </a:solidFill>
                </a:rPr>
                <a:t>p53(R248W)</a:t>
              </a:r>
            </a:p>
          </p:txBody>
        </p:sp>
        <p:sp>
          <p:nvSpPr>
            <p:cNvPr id="11" name="12 CuadroTexto"/>
            <p:cNvSpPr txBox="1">
              <a:spLocks noChangeArrowheads="1"/>
            </p:cNvSpPr>
            <p:nvPr/>
          </p:nvSpPr>
          <p:spPr bwMode="auto">
            <a:xfrm>
              <a:off x="466725" y="7031038"/>
              <a:ext cx="10858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pS6 (S235/236)</a:t>
              </a:r>
            </a:p>
          </p:txBody>
        </p:sp>
        <p:sp>
          <p:nvSpPr>
            <p:cNvPr id="12" name="13 CuadroTexto"/>
            <p:cNvSpPr txBox="1">
              <a:spLocks noChangeArrowheads="1"/>
            </p:cNvSpPr>
            <p:nvPr/>
          </p:nvSpPr>
          <p:spPr bwMode="auto">
            <a:xfrm>
              <a:off x="847725" y="7540625"/>
              <a:ext cx="7048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ERK</a:t>
              </a:r>
            </a:p>
          </p:txBody>
        </p:sp>
        <p:sp>
          <p:nvSpPr>
            <p:cNvPr id="13" name="14 CuadroTexto"/>
            <p:cNvSpPr txBox="1">
              <a:spLocks noChangeArrowheads="1"/>
            </p:cNvSpPr>
            <p:nvPr/>
          </p:nvSpPr>
          <p:spPr bwMode="auto">
            <a:xfrm>
              <a:off x="611188" y="6521450"/>
              <a:ext cx="94138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clPARP </a:t>
              </a:r>
            </a:p>
          </p:txBody>
        </p:sp>
        <p:sp>
          <p:nvSpPr>
            <p:cNvPr id="14" name="15 CuadroTexto"/>
            <p:cNvSpPr txBox="1">
              <a:spLocks noChangeArrowheads="1"/>
            </p:cNvSpPr>
            <p:nvPr/>
          </p:nvSpPr>
          <p:spPr bwMode="auto">
            <a:xfrm>
              <a:off x="801688" y="6265863"/>
              <a:ext cx="7508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PARP </a:t>
              </a:r>
            </a:p>
          </p:txBody>
        </p:sp>
        <p:sp>
          <p:nvSpPr>
            <p:cNvPr id="15" name="16 CuadroTexto"/>
            <p:cNvSpPr txBox="1">
              <a:spLocks noChangeArrowheads="1"/>
            </p:cNvSpPr>
            <p:nvPr/>
          </p:nvSpPr>
          <p:spPr bwMode="auto">
            <a:xfrm>
              <a:off x="288925" y="7286625"/>
              <a:ext cx="12636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pERK (T202/Y204) </a:t>
              </a:r>
            </a:p>
          </p:txBody>
        </p:sp>
        <p:pic>
          <p:nvPicPr>
            <p:cNvPr id="16" name="Picture 14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7559675"/>
              <a:ext cx="1622425" cy="21748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7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7304088"/>
              <a:ext cx="1622425" cy="21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0"/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7048500"/>
              <a:ext cx="1622425" cy="21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2"/>
            <p:cNvPicPr preferRelativeResize="0"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6281738"/>
              <a:ext cx="1622425" cy="21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4"/>
            <p:cNvPicPr preferRelativeResize="0"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6537325"/>
              <a:ext cx="1622425" cy="21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6"/>
            <p:cNvPicPr preferRelativeResize="0"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7816850"/>
              <a:ext cx="1622425" cy="2159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23 CuadroTexto"/>
            <p:cNvSpPr txBox="1">
              <a:spLocks noChangeArrowheads="1"/>
            </p:cNvSpPr>
            <p:nvPr/>
          </p:nvSpPr>
          <p:spPr bwMode="auto">
            <a:xfrm>
              <a:off x="847725" y="7796213"/>
              <a:ext cx="7048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Tubulin</a:t>
              </a:r>
            </a:p>
          </p:txBody>
        </p:sp>
        <p:cxnSp>
          <p:nvCxnSpPr>
            <p:cNvPr id="23" name="24 Conector recto"/>
            <p:cNvCxnSpPr/>
            <p:nvPr/>
          </p:nvCxnSpPr>
          <p:spPr>
            <a:xfrm>
              <a:off x="1612900" y="6157913"/>
              <a:ext cx="3603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25 CuadroTexto"/>
            <p:cNvSpPr txBox="1">
              <a:spLocks noChangeArrowheads="1"/>
            </p:cNvSpPr>
            <p:nvPr/>
          </p:nvSpPr>
          <p:spPr bwMode="auto">
            <a:xfrm rot="16200000">
              <a:off x="1520031" y="5798345"/>
              <a:ext cx="5746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000" b="1"/>
                <a:t>Control</a:t>
              </a:r>
            </a:p>
          </p:txBody>
        </p:sp>
        <p:sp>
          <p:nvSpPr>
            <p:cNvPr id="25" name="26 CuadroTexto"/>
            <p:cNvSpPr txBox="1">
              <a:spLocks noChangeArrowheads="1"/>
            </p:cNvSpPr>
            <p:nvPr/>
          </p:nvSpPr>
          <p:spPr bwMode="auto">
            <a:xfrm rot="16200000">
              <a:off x="1885950" y="5764213"/>
              <a:ext cx="6429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000" b="1"/>
                <a:t>901+128</a:t>
              </a:r>
            </a:p>
          </p:txBody>
        </p:sp>
        <p:cxnSp>
          <p:nvCxnSpPr>
            <p:cNvPr id="26" name="27 Conector recto"/>
            <p:cNvCxnSpPr/>
            <p:nvPr/>
          </p:nvCxnSpPr>
          <p:spPr>
            <a:xfrm>
              <a:off x="2025650" y="6157913"/>
              <a:ext cx="3603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28 Conector recto"/>
            <p:cNvCxnSpPr/>
            <p:nvPr/>
          </p:nvCxnSpPr>
          <p:spPr>
            <a:xfrm>
              <a:off x="2432050" y="6157913"/>
              <a:ext cx="36036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29 CuadroTexto"/>
            <p:cNvSpPr txBox="1">
              <a:spLocks noChangeArrowheads="1"/>
            </p:cNvSpPr>
            <p:nvPr/>
          </p:nvSpPr>
          <p:spPr bwMode="auto">
            <a:xfrm rot="16200000">
              <a:off x="2302669" y="5761832"/>
              <a:ext cx="6477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000" b="1"/>
                <a:t>Control</a:t>
              </a:r>
            </a:p>
          </p:txBody>
        </p:sp>
        <p:sp>
          <p:nvSpPr>
            <p:cNvPr id="29" name="30 CuadroTexto"/>
            <p:cNvSpPr txBox="1">
              <a:spLocks noChangeArrowheads="1"/>
            </p:cNvSpPr>
            <p:nvPr/>
          </p:nvSpPr>
          <p:spPr bwMode="auto">
            <a:xfrm rot="16200000">
              <a:off x="2706688" y="5764212"/>
              <a:ext cx="6429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000" b="1"/>
                <a:t>901+128</a:t>
              </a:r>
            </a:p>
          </p:txBody>
        </p:sp>
        <p:cxnSp>
          <p:nvCxnSpPr>
            <p:cNvPr id="30" name="31 Conector recto"/>
            <p:cNvCxnSpPr/>
            <p:nvPr/>
          </p:nvCxnSpPr>
          <p:spPr>
            <a:xfrm>
              <a:off x="2846388" y="6157913"/>
              <a:ext cx="36036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8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6792913"/>
              <a:ext cx="1622425" cy="21590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2" name="69 CuadroTexto"/>
            <p:cNvSpPr txBox="1">
              <a:spLocks noChangeArrowheads="1"/>
            </p:cNvSpPr>
            <p:nvPr/>
          </p:nvSpPr>
          <p:spPr bwMode="auto">
            <a:xfrm>
              <a:off x="735013" y="6777038"/>
              <a:ext cx="81756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pAKT (S473)</a:t>
              </a: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71" y="618181"/>
            <a:ext cx="34210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3 CuadroTexto"/>
          <p:cNvSpPr txBox="1">
            <a:spLocks noChangeArrowheads="1"/>
          </p:cNvSpPr>
          <p:nvPr/>
        </p:nvSpPr>
        <p:spPr bwMode="auto">
          <a:xfrm>
            <a:off x="192087" y="217022"/>
            <a:ext cx="317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A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34937" y="141616"/>
            <a:ext cx="2536825" cy="3481387"/>
            <a:chOff x="573088" y="849313"/>
            <a:chExt cx="2536825" cy="3481387"/>
          </a:xfrm>
        </p:grpSpPr>
        <p:pic>
          <p:nvPicPr>
            <p:cNvPr id="34" name="Picture 16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2044700"/>
              <a:ext cx="1227137" cy="252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2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2751138"/>
              <a:ext cx="1227137" cy="250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8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2343150"/>
              <a:ext cx="1227137" cy="252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4056063"/>
              <a:ext cx="1227137" cy="250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2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3756025"/>
              <a:ext cx="1227137" cy="252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4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1963" y="3468688"/>
              <a:ext cx="1227137" cy="2524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96 CuadroTexto"/>
            <p:cNvSpPr txBox="1">
              <a:spLocks noChangeArrowheads="1"/>
            </p:cNvSpPr>
            <p:nvPr/>
          </p:nvSpPr>
          <p:spPr bwMode="auto">
            <a:xfrm rot="16200000">
              <a:off x="2100263" y="1636713"/>
              <a:ext cx="6588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Control</a:t>
              </a:r>
            </a:p>
          </p:txBody>
        </p:sp>
        <p:sp>
          <p:nvSpPr>
            <p:cNvPr id="41" name="97 CuadroTexto"/>
            <p:cNvSpPr txBox="1">
              <a:spLocks noChangeArrowheads="1"/>
            </p:cNvSpPr>
            <p:nvPr/>
          </p:nvSpPr>
          <p:spPr bwMode="auto">
            <a:xfrm rot="16200000">
              <a:off x="2247901" y="1636712"/>
              <a:ext cx="658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PD901</a:t>
              </a:r>
            </a:p>
          </p:txBody>
        </p:sp>
        <p:sp>
          <p:nvSpPr>
            <p:cNvPr id="42" name="98 CuadroTexto"/>
            <p:cNvSpPr txBox="1">
              <a:spLocks noChangeArrowheads="1"/>
            </p:cNvSpPr>
            <p:nvPr/>
          </p:nvSpPr>
          <p:spPr bwMode="auto">
            <a:xfrm rot="16200000">
              <a:off x="2544763" y="1636713"/>
              <a:ext cx="6588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901+128</a:t>
              </a:r>
            </a:p>
          </p:txBody>
        </p:sp>
        <p:sp>
          <p:nvSpPr>
            <p:cNvPr id="43" name="99 CuadroTexto"/>
            <p:cNvSpPr txBox="1">
              <a:spLocks noChangeArrowheads="1"/>
            </p:cNvSpPr>
            <p:nvPr/>
          </p:nvSpPr>
          <p:spPr bwMode="auto">
            <a:xfrm rot="16200000">
              <a:off x="2359819" y="1600994"/>
              <a:ext cx="7302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MLN0128</a:t>
              </a:r>
            </a:p>
          </p:txBody>
        </p:sp>
        <p:sp>
          <p:nvSpPr>
            <p:cNvPr id="44" name="100 CuadroTexto"/>
            <p:cNvSpPr txBox="1">
              <a:spLocks noChangeArrowheads="1"/>
            </p:cNvSpPr>
            <p:nvPr/>
          </p:nvSpPr>
          <p:spPr bwMode="auto">
            <a:xfrm rot="16200000">
              <a:off x="1508126" y="1636712"/>
              <a:ext cx="658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Control</a:t>
              </a:r>
            </a:p>
          </p:txBody>
        </p:sp>
        <p:sp>
          <p:nvSpPr>
            <p:cNvPr id="45" name="101 CuadroTexto"/>
            <p:cNvSpPr txBox="1">
              <a:spLocks noChangeArrowheads="1"/>
            </p:cNvSpPr>
            <p:nvPr/>
          </p:nvSpPr>
          <p:spPr bwMode="auto">
            <a:xfrm rot="16200000">
              <a:off x="1655763" y="1636713"/>
              <a:ext cx="6588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PD901</a:t>
              </a:r>
            </a:p>
          </p:txBody>
        </p:sp>
        <p:sp>
          <p:nvSpPr>
            <p:cNvPr id="46" name="102 CuadroTexto"/>
            <p:cNvSpPr txBox="1">
              <a:spLocks noChangeArrowheads="1"/>
            </p:cNvSpPr>
            <p:nvPr/>
          </p:nvSpPr>
          <p:spPr bwMode="auto">
            <a:xfrm rot="16200000">
              <a:off x="1916907" y="1600993"/>
              <a:ext cx="7302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901+128</a:t>
              </a:r>
            </a:p>
          </p:txBody>
        </p:sp>
        <p:sp>
          <p:nvSpPr>
            <p:cNvPr id="47" name="103 CuadroTexto"/>
            <p:cNvSpPr txBox="1">
              <a:spLocks noChangeArrowheads="1"/>
            </p:cNvSpPr>
            <p:nvPr/>
          </p:nvSpPr>
          <p:spPr bwMode="auto">
            <a:xfrm rot="16200000">
              <a:off x="1767682" y="1600993"/>
              <a:ext cx="7302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MLN0128</a:t>
              </a:r>
            </a:p>
          </p:txBody>
        </p:sp>
        <p:sp>
          <p:nvSpPr>
            <p:cNvPr id="48" name="107 CuadroTexto"/>
            <p:cNvSpPr txBox="1">
              <a:spLocks noChangeArrowheads="1"/>
            </p:cNvSpPr>
            <p:nvPr/>
          </p:nvSpPr>
          <p:spPr bwMode="auto">
            <a:xfrm>
              <a:off x="1998663" y="849313"/>
              <a:ext cx="74136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>
                  <a:solidFill>
                    <a:srgbClr val="000000"/>
                  </a:solidFill>
                </a:rPr>
                <a:t>LIM2405</a:t>
              </a:r>
            </a:p>
          </p:txBody>
        </p:sp>
        <p:grpSp>
          <p:nvGrpSpPr>
            <p:cNvPr id="49" name="108 Grupo"/>
            <p:cNvGrpSpPr>
              <a:grpSpLocks/>
            </p:cNvGrpSpPr>
            <p:nvPr/>
          </p:nvGrpSpPr>
          <p:grpSpPr bwMode="auto">
            <a:xfrm>
              <a:off x="1762125" y="1392238"/>
              <a:ext cx="1212850" cy="73025"/>
              <a:chOff x="4089705" y="848544"/>
              <a:chExt cx="1485855" cy="0"/>
            </a:xfrm>
          </p:grpSpPr>
          <p:cxnSp>
            <p:nvCxnSpPr>
              <p:cNvPr id="50" name="109 Conector recto"/>
              <p:cNvCxnSpPr/>
              <p:nvPr/>
            </p:nvCxnSpPr>
            <p:spPr>
              <a:xfrm>
                <a:off x="4089705" y="848544"/>
                <a:ext cx="71958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110 Conector recto"/>
              <p:cNvCxnSpPr/>
              <p:nvPr/>
            </p:nvCxnSpPr>
            <p:spPr>
              <a:xfrm>
                <a:off x="4855971" y="848544"/>
                <a:ext cx="71958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111 CuadroTexto"/>
            <p:cNvSpPr txBox="1">
              <a:spLocks noChangeArrowheads="1"/>
            </p:cNvSpPr>
            <p:nvPr/>
          </p:nvSpPr>
          <p:spPr bwMode="auto">
            <a:xfrm>
              <a:off x="1871663" y="1177925"/>
              <a:ext cx="39528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</a:rPr>
                <a:t>GFP</a:t>
              </a:r>
            </a:p>
          </p:txBody>
        </p:sp>
        <p:sp>
          <p:nvSpPr>
            <p:cNvPr id="53" name="112 CuadroTexto"/>
            <p:cNvSpPr txBox="1">
              <a:spLocks noChangeArrowheads="1"/>
            </p:cNvSpPr>
            <p:nvPr/>
          </p:nvSpPr>
          <p:spPr bwMode="auto">
            <a:xfrm>
              <a:off x="2241550" y="1177925"/>
              <a:ext cx="868363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</a:rPr>
                <a:t>p53(R248W)</a:t>
              </a:r>
            </a:p>
          </p:txBody>
        </p:sp>
        <p:pic>
          <p:nvPicPr>
            <p:cNvPr id="54" name="Picture 1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2438" y="3162300"/>
              <a:ext cx="1244600" cy="2460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12 CuadroTexto"/>
            <p:cNvSpPr txBox="1">
              <a:spLocks noChangeArrowheads="1"/>
            </p:cNvSpPr>
            <p:nvPr/>
          </p:nvSpPr>
          <p:spPr bwMode="auto">
            <a:xfrm>
              <a:off x="1306513" y="4084638"/>
              <a:ext cx="3825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ERK</a:t>
              </a:r>
            </a:p>
          </p:txBody>
        </p:sp>
        <p:sp>
          <p:nvSpPr>
            <p:cNvPr id="57" name="13 CuadroTexto"/>
            <p:cNvSpPr txBox="1">
              <a:spLocks noChangeArrowheads="1"/>
            </p:cNvSpPr>
            <p:nvPr/>
          </p:nvSpPr>
          <p:spPr bwMode="auto">
            <a:xfrm>
              <a:off x="1109663" y="2336800"/>
              <a:ext cx="57943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cl-PARP</a:t>
              </a:r>
            </a:p>
          </p:txBody>
        </p:sp>
        <p:sp>
          <p:nvSpPr>
            <p:cNvPr id="58" name="14 CuadroTexto"/>
            <p:cNvSpPr txBox="1">
              <a:spLocks noChangeArrowheads="1"/>
            </p:cNvSpPr>
            <p:nvPr/>
          </p:nvSpPr>
          <p:spPr bwMode="auto">
            <a:xfrm>
              <a:off x="895350" y="2784475"/>
              <a:ext cx="7937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cl-Caspase7</a:t>
              </a:r>
            </a:p>
          </p:txBody>
        </p:sp>
        <p:sp>
          <p:nvSpPr>
            <p:cNvPr id="59" name="16 CuadroTexto"/>
            <p:cNvSpPr txBox="1">
              <a:spLocks noChangeArrowheads="1"/>
            </p:cNvSpPr>
            <p:nvPr/>
          </p:nvSpPr>
          <p:spPr bwMode="auto">
            <a:xfrm>
              <a:off x="573088" y="3798888"/>
              <a:ext cx="11160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pERK (T202/Y204) </a:t>
              </a:r>
            </a:p>
          </p:txBody>
        </p:sp>
        <p:sp>
          <p:nvSpPr>
            <p:cNvPr id="60" name="27 CuadroTexto"/>
            <p:cNvSpPr txBox="1">
              <a:spLocks noChangeArrowheads="1"/>
            </p:cNvSpPr>
            <p:nvPr/>
          </p:nvSpPr>
          <p:spPr bwMode="auto">
            <a:xfrm>
              <a:off x="1230313" y="2062163"/>
              <a:ext cx="4587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PARP</a:t>
              </a:r>
            </a:p>
          </p:txBody>
        </p:sp>
        <p:sp>
          <p:nvSpPr>
            <p:cNvPr id="61" name="30 CuadroTexto"/>
            <p:cNvSpPr txBox="1">
              <a:spLocks noChangeArrowheads="1"/>
            </p:cNvSpPr>
            <p:nvPr/>
          </p:nvSpPr>
          <p:spPr bwMode="auto">
            <a:xfrm>
              <a:off x="703263" y="3487738"/>
              <a:ext cx="9858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pS6 (S235/236)</a:t>
              </a:r>
            </a:p>
          </p:txBody>
        </p:sp>
        <p:sp>
          <p:nvSpPr>
            <p:cNvPr id="62" name="69 CuadroTexto"/>
            <p:cNvSpPr txBox="1">
              <a:spLocks noChangeArrowheads="1"/>
            </p:cNvSpPr>
            <p:nvPr/>
          </p:nvSpPr>
          <p:spPr bwMode="auto">
            <a:xfrm>
              <a:off x="871538" y="3162300"/>
              <a:ext cx="817562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000"/>
                <a:t>pAKT (S473)</a:t>
              </a:r>
            </a:p>
          </p:txBody>
        </p:sp>
        <p:sp>
          <p:nvSpPr>
            <p:cNvPr id="63" name="13 CuadroTexto"/>
            <p:cNvSpPr txBox="1">
              <a:spLocks noChangeArrowheads="1"/>
            </p:cNvSpPr>
            <p:nvPr/>
          </p:nvSpPr>
          <p:spPr bwMode="auto">
            <a:xfrm>
              <a:off x="1693863" y="2576513"/>
              <a:ext cx="13827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600"/>
                <a:t>1.0    0.9    1.2   3.2   1.0   1.9   1.0   1.5</a:t>
              </a:r>
            </a:p>
          </p:txBody>
        </p:sp>
        <p:sp>
          <p:nvSpPr>
            <p:cNvPr id="64" name="Rectangle 2"/>
            <p:cNvSpPr>
              <a:spLocks noChangeArrowheads="1"/>
            </p:cNvSpPr>
            <p:nvPr/>
          </p:nvSpPr>
          <p:spPr bwMode="auto">
            <a:xfrm>
              <a:off x="1103313" y="2576513"/>
              <a:ext cx="5730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600"/>
                <a:t>cl-PARP/ERK </a:t>
              </a:r>
              <a:endParaRPr lang="en-US" sz="1400"/>
            </a:p>
          </p:txBody>
        </p:sp>
        <p:sp>
          <p:nvSpPr>
            <p:cNvPr id="65" name="Rectangle 89"/>
            <p:cNvSpPr>
              <a:spLocks noChangeArrowheads="1"/>
            </p:cNvSpPr>
            <p:nvPr/>
          </p:nvSpPr>
          <p:spPr bwMode="auto">
            <a:xfrm>
              <a:off x="981075" y="2957513"/>
              <a:ext cx="7000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600"/>
                <a:t>cl-Caspase7/ERK </a:t>
              </a:r>
              <a:endParaRPr lang="en-US" sz="1400"/>
            </a:p>
          </p:txBody>
        </p:sp>
        <p:sp>
          <p:nvSpPr>
            <p:cNvPr id="66" name="13 CuadroTexto"/>
            <p:cNvSpPr txBox="1">
              <a:spLocks noChangeArrowheads="1"/>
            </p:cNvSpPr>
            <p:nvPr/>
          </p:nvSpPr>
          <p:spPr bwMode="auto">
            <a:xfrm>
              <a:off x="1684338" y="2970213"/>
              <a:ext cx="140811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600" dirty="0"/>
                <a:t>1.0   4.6   1.1   24.1   3.2   8.9   1.7   18.2   </a:t>
              </a:r>
            </a:p>
          </p:txBody>
        </p:sp>
      </p:grpSp>
      <p:grpSp>
        <p:nvGrpSpPr>
          <p:cNvPr id="69" name="18 Grupo"/>
          <p:cNvGrpSpPr>
            <a:grpSpLocks/>
          </p:cNvGrpSpPr>
          <p:nvPr/>
        </p:nvGrpSpPr>
        <p:grpSpPr bwMode="auto">
          <a:xfrm>
            <a:off x="-74971" y="3927944"/>
            <a:ext cx="2566939" cy="1887318"/>
            <a:chOff x="310119" y="1783669"/>
            <a:chExt cx="4221130" cy="2783018"/>
          </a:xfrm>
        </p:grpSpPr>
        <p:sp>
          <p:nvSpPr>
            <p:cNvPr id="70" name="1 CuadroTexto"/>
            <p:cNvSpPr txBox="1">
              <a:spLocks noChangeArrowheads="1"/>
            </p:cNvSpPr>
            <p:nvPr/>
          </p:nvSpPr>
          <p:spPr bwMode="auto">
            <a:xfrm rot="16200000">
              <a:off x="2666218" y="2460724"/>
              <a:ext cx="990302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2F2B20"/>
                  </a:solidFill>
                </a:rPr>
                <a:t>HCT116</a:t>
              </a:r>
            </a:p>
          </p:txBody>
        </p:sp>
        <p:sp>
          <p:nvSpPr>
            <p:cNvPr id="71" name="2 CuadroTexto"/>
            <p:cNvSpPr txBox="1">
              <a:spLocks noChangeArrowheads="1"/>
            </p:cNvSpPr>
            <p:nvPr/>
          </p:nvSpPr>
          <p:spPr bwMode="auto">
            <a:xfrm rot="16200000">
              <a:off x="2171640" y="2489864"/>
              <a:ext cx="923488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2F2B20"/>
                  </a:solidFill>
                </a:rPr>
                <a:t>SW948</a:t>
              </a:r>
            </a:p>
          </p:txBody>
        </p:sp>
        <p:sp>
          <p:nvSpPr>
            <p:cNvPr id="72" name="3 CuadroTexto"/>
            <p:cNvSpPr txBox="1">
              <a:spLocks noChangeArrowheads="1"/>
            </p:cNvSpPr>
            <p:nvPr/>
          </p:nvSpPr>
          <p:spPr bwMode="auto">
            <a:xfrm rot="16200000">
              <a:off x="1761099" y="2533574"/>
              <a:ext cx="823768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2F2B20"/>
                  </a:solidFill>
                </a:rPr>
                <a:t>HT-29</a:t>
              </a:r>
            </a:p>
          </p:txBody>
        </p:sp>
        <p:sp>
          <p:nvSpPr>
            <p:cNvPr id="73" name="4 CuadroTexto"/>
            <p:cNvSpPr txBox="1">
              <a:spLocks noChangeArrowheads="1"/>
            </p:cNvSpPr>
            <p:nvPr/>
          </p:nvSpPr>
          <p:spPr bwMode="auto">
            <a:xfrm rot="16200000">
              <a:off x="3524149" y="2423086"/>
              <a:ext cx="1078944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rgbClr val="2F2B20"/>
                  </a:solidFill>
                </a:rPr>
                <a:t>LIM2405</a:t>
              </a:r>
            </a:p>
          </p:txBody>
        </p:sp>
        <p:sp>
          <p:nvSpPr>
            <p:cNvPr id="74" name="5 CuadroTexto"/>
            <p:cNvSpPr txBox="1">
              <a:spLocks noChangeArrowheads="1"/>
            </p:cNvSpPr>
            <p:nvPr/>
          </p:nvSpPr>
          <p:spPr bwMode="auto">
            <a:xfrm rot="16200000">
              <a:off x="3215902" y="2602783"/>
              <a:ext cx="663658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2F2B20"/>
                  </a:solidFill>
                </a:rPr>
                <a:t>RKO</a:t>
              </a:r>
            </a:p>
          </p:txBody>
        </p:sp>
        <p:sp>
          <p:nvSpPr>
            <p:cNvPr id="75" name="6 CuadroTexto"/>
            <p:cNvSpPr txBox="1">
              <a:spLocks noChangeArrowheads="1"/>
            </p:cNvSpPr>
            <p:nvPr/>
          </p:nvSpPr>
          <p:spPr bwMode="auto">
            <a:xfrm rot="16200000">
              <a:off x="1281789" y="2531146"/>
              <a:ext cx="831412" cy="45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solidFill>
                    <a:srgbClr val="2F2B20"/>
                  </a:solidFill>
                </a:rPr>
                <a:t>DLD-1</a:t>
              </a:r>
            </a:p>
          </p:txBody>
        </p:sp>
        <p:pic>
          <p:nvPicPr>
            <p:cNvPr id="76" name="Picture 2"/>
            <p:cNvPicPr preferRelativeResize="0"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8667" y="3694114"/>
              <a:ext cx="2944893" cy="38174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3"/>
            <p:cNvPicPr preferRelativeResize="0"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8667" y="3203202"/>
              <a:ext cx="2944893" cy="38174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4"/>
            <p:cNvPicPr preferRelativeResize="0"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8667" y="4184942"/>
              <a:ext cx="2944893" cy="38174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10 CuadroTexto"/>
            <p:cNvSpPr txBox="1">
              <a:spLocks noChangeArrowheads="1"/>
            </p:cNvSpPr>
            <p:nvPr/>
          </p:nvSpPr>
          <p:spPr bwMode="auto">
            <a:xfrm>
              <a:off x="310119" y="4145922"/>
              <a:ext cx="1074950" cy="40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200" dirty="0" err="1">
                  <a:solidFill>
                    <a:srgbClr val="2F2B20"/>
                  </a:solidFill>
                </a:rPr>
                <a:t>Tubulin</a:t>
              </a:r>
              <a:endParaRPr lang="es-ES" sz="1200" dirty="0">
                <a:solidFill>
                  <a:srgbClr val="2F2B20"/>
                </a:solidFill>
              </a:endParaRPr>
            </a:p>
          </p:txBody>
        </p:sp>
        <p:sp>
          <p:nvSpPr>
            <p:cNvPr id="80" name="11 CuadroTexto"/>
            <p:cNvSpPr txBox="1">
              <a:spLocks noChangeArrowheads="1"/>
            </p:cNvSpPr>
            <p:nvPr/>
          </p:nvSpPr>
          <p:spPr bwMode="auto">
            <a:xfrm>
              <a:off x="691931" y="3669440"/>
              <a:ext cx="693140" cy="40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200">
                  <a:solidFill>
                    <a:srgbClr val="2F2B20"/>
                  </a:solidFill>
                </a:rPr>
                <a:t>p21</a:t>
              </a:r>
            </a:p>
          </p:txBody>
        </p:sp>
        <p:sp>
          <p:nvSpPr>
            <p:cNvPr id="81" name="12 CuadroTexto"/>
            <p:cNvSpPr txBox="1">
              <a:spLocks noChangeArrowheads="1"/>
            </p:cNvSpPr>
            <p:nvPr/>
          </p:nvSpPr>
          <p:spPr bwMode="auto">
            <a:xfrm>
              <a:off x="691931" y="3156106"/>
              <a:ext cx="693140" cy="40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s-ES" sz="1200">
                  <a:solidFill>
                    <a:srgbClr val="2F2B20"/>
                  </a:solidFill>
                </a:rPr>
                <a:t>p53</a:t>
              </a:r>
            </a:p>
          </p:txBody>
        </p:sp>
        <p:cxnSp>
          <p:nvCxnSpPr>
            <p:cNvPr id="82" name="14 Conector recto"/>
            <p:cNvCxnSpPr/>
            <p:nvPr/>
          </p:nvCxnSpPr>
          <p:spPr>
            <a:xfrm>
              <a:off x="1479558" y="2178806"/>
              <a:ext cx="136251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15 Conector recto"/>
            <p:cNvCxnSpPr/>
            <p:nvPr/>
          </p:nvCxnSpPr>
          <p:spPr>
            <a:xfrm>
              <a:off x="2969113" y="2178806"/>
              <a:ext cx="136251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16 CuadroTexto"/>
            <p:cNvSpPr txBox="1">
              <a:spLocks noChangeArrowheads="1"/>
            </p:cNvSpPr>
            <p:nvPr/>
          </p:nvSpPr>
          <p:spPr bwMode="auto">
            <a:xfrm>
              <a:off x="1437184" y="1783669"/>
              <a:ext cx="1509150" cy="40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" sz="1200">
                  <a:solidFill>
                    <a:srgbClr val="2F2B20"/>
                  </a:solidFill>
                </a:rPr>
                <a:t>p53 mutant</a:t>
              </a:r>
            </a:p>
          </p:txBody>
        </p:sp>
        <p:sp>
          <p:nvSpPr>
            <p:cNvPr id="85" name="17 CuadroTexto"/>
            <p:cNvSpPr txBox="1">
              <a:spLocks noChangeArrowheads="1"/>
            </p:cNvSpPr>
            <p:nvPr/>
          </p:nvSpPr>
          <p:spPr bwMode="auto">
            <a:xfrm>
              <a:off x="2814677" y="1783669"/>
              <a:ext cx="1716572" cy="40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s-ES" sz="1200" dirty="0">
                  <a:solidFill>
                    <a:srgbClr val="2F2B20"/>
                  </a:solidFill>
                </a:rPr>
                <a:t>p53 wild-</a:t>
              </a:r>
              <a:r>
                <a:rPr lang="es-ES" sz="1200" dirty="0" err="1">
                  <a:solidFill>
                    <a:srgbClr val="2F2B20"/>
                  </a:solidFill>
                </a:rPr>
                <a:t>type</a:t>
              </a:r>
              <a:endParaRPr lang="es-ES" sz="1200" dirty="0">
                <a:solidFill>
                  <a:srgbClr val="2F2B20"/>
                </a:solidFill>
              </a:endParaRPr>
            </a:p>
          </p:txBody>
        </p:sp>
      </p:grpSp>
      <p:sp>
        <p:nvSpPr>
          <p:cNvPr id="86" name="3 CuadroTexto"/>
          <p:cNvSpPr txBox="1">
            <a:spLocks noChangeArrowheads="1"/>
          </p:cNvSpPr>
          <p:nvPr/>
        </p:nvSpPr>
        <p:spPr bwMode="auto">
          <a:xfrm>
            <a:off x="195065" y="3742444"/>
            <a:ext cx="3266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D</a:t>
            </a:r>
          </a:p>
        </p:txBody>
      </p:sp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821" y="3945266"/>
            <a:ext cx="1966912" cy="209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3 CuadroTexto"/>
          <p:cNvSpPr txBox="1">
            <a:spLocks noChangeArrowheads="1"/>
          </p:cNvSpPr>
          <p:nvPr/>
        </p:nvSpPr>
        <p:spPr bwMode="auto">
          <a:xfrm>
            <a:off x="2461071" y="3743000"/>
            <a:ext cx="2973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E</a:t>
            </a:r>
          </a:p>
        </p:txBody>
      </p:sp>
      <p:grpSp>
        <p:nvGrpSpPr>
          <p:cNvPr id="127" name="Group 1"/>
          <p:cNvGrpSpPr>
            <a:grpSpLocks/>
          </p:cNvGrpSpPr>
          <p:nvPr/>
        </p:nvGrpSpPr>
        <p:grpSpPr bwMode="auto">
          <a:xfrm>
            <a:off x="4695830" y="3013807"/>
            <a:ext cx="4221487" cy="1497923"/>
            <a:chOff x="130630" y="821120"/>
            <a:chExt cx="6598576" cy="2961943"/>
          </a:xfrm>
        </p:grpSpPr>
        <p:sp>
          <p:nvSpPr>
            <p:cNvPr id="128" name="82 CuadroTexto"/>
            <p:cNvSpPr txBox="1">
              <a:spLocks noChangeArrowheads="1"/>
            </p:cNvSpPr>
            <p:nvPr/>
          </p:nvSpPr>
          <p:spPr bwMode="auto">
            <a:xfrm>
              <a:off x="332657" y="1102177"/>
              <a:ext cx="454433" cy="730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1800" kern="0" noProof="0" dirty="0">
                  <a:solidFill>
                    <a:sysClr val="windowText" lastClr="000000"/>
                  </a:solidFill>
                </a:rPr>
                <a:t>F</a:t>
              </a:r>
              <a:endPara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9" name="62 CuadroTexto"/>
            <p:cNvSpPr txBox="1">
              <a:spLocks noChangeArrowheads="1"/>
            </p:cNvSpPr>
            <p:nvPr/>
          </p:nvSpPr>
          <p:spPr bwMode="auto">
            <a:xfrm>
              <a:off x="2056920" y="821120"/>
              <a:ext cx="988898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HCT116</a:t>
              </a:r>
            </a:p>
          </p:txBody>
        </p:sp>
        <p:sp>
          <p:nvSpPr>
            <p:cNvPr id="130" name="63 CuadroTexto"/>
            <p:cNvSpPr txBox="1">
              <a:spLocks noChangeArrowheads="1"/>
            </p:cNvSpPr>
            <p:nvPr/>
          </p:nvSpPr>
          <p:spPr bwMode="auto">
            <a:xfrm rot="16200000">
              <a:off x="2096958" y="1939856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131" name="64 CuadroTexto"/>
            <p:cNvSpPr txBox="1">
              <a:spLocks noChangeArrowheads="1"/>
            </p:cNvSpPr>
            <p:nvPr/>
          </p:nvSpPr>
          <p:spPr bwMode="auto">
            <a:xfrm rot="16200000">
              <a:off x="2415439" y="1939854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132" name="65 CuadroTexto"/>
            <p:cNvSpPr txBox="1">
              <a:spLocks noChangeArrowheads="1"/>
            </p:cNvSpPr>
            <p:nvPr/>
          </p:nvSpPr>
          <p:spPr bwMode="auto">
            <a:xfrm rot="16200000">
              <a:off x="3084874" y="1939856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901+128</a:t>
              </a:r>
            </a:p>
          </p:txBody>
        </p:sp>
        <p:sp>
          <p:nvSpPr>
            <p:cNvPr id="133" name="66 CuadroTexto"/>
            <p:cNvSpPr txBox="1">
              <a:spLocks noChangeArrowheads="1"/>
            </p:cNvSpPr>
            <p:nvPr/>
          </p:nvSpPr>
          <p:spPr bwMode="auto">
            <a:xfrm rot="16200000">
              <a:off x="2752948" y="1939854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MLN0128</a:t>
              </a:r>
            </a:p>
          </p:txBody>
        </p:sp>
        <p:sp>
          <p:nvSpPr>
            <p:cNvPr id="134" name="67 CuadroTexto"/>
            <p:cNvSpPr txBox="1">
              <a:spLocks noChangeArrowheads="1"/>
            </p:cNvSpPr>
            <p:nvPr/>
          </p:nvSpPr>
          <p:spPr bwMode="auto">
            <a:xfrm rot="16200000">
              <a:off x="730783" y="1939858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135" name="68 CuadroTexto"/>
            <p:cNvSpPr txBox="1">
              <a:spLocks noChangeArrowheads="1"/>
            </p:cNvSpPr>
            <p:nvPr/>
          </p:nvSpPr>
          <p:spPr bwMode="auto">
            <a:xfrm rot="16200000">
              <a:off x="1095262" y="1939856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136" name="69 CuadroTexto"/>
            <p:cNvSpPr txBox="1">
              <a:spLocks noChangeArrowheads="1"/>
            </p:cNvSpPr>
            <p:nvPr/>
          </p:nvSpPr>
          <p:spPr bwMode="auto">
            <a:xfrm rot="16200000">
              <a:off x="1772855" y="1939858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901+128</a:t>
              </a:r>
            </a:p>
          </p:txBody>
        </p:sp>
        <p:sp>
          <p:nvSpPr>
            <p:cNvPr id="137" name="70 CuadroTexto"/>
            <p:cNvSpPr txBox="1">
              <a:spLocks noChangeArrowheads="1"/>
            </p:cNvSpPr>
            <p:nvPr/>
          </p:nvSpPr>
          <p:spPr bwMode="auto">
            <a:xfrm rot="16200000">
              <a:off x="1439886" y="1939856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MLN0128</a:t>
              </a:r>
            </a:p>
          </p:txBody>
        </p:sp>
        <p:cxnSp>
          <p:nvCxnSpPr>
            <p:cNvPr id="138" name="71 Conector recto"/>
            <p:cNvCxnSpPr/>
            <p:nvPr/>
          </p:nvCxnSpPr>
          <p:spPr>
            <a:xfrm>
              <a:off x="1132353" y="1646830"/>
              <a:ext cx="130970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39" name="72 Conector recto"/>
            <p:cNvCxnSpPr/>
            <p:nvPr/>
          </p:nvCxnSpPr>
          <p:spPr>
            <a:xfrm>
              <a:off x="2553179" y="1646830"/>
              <a:ext cx="1309701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sp>
          <p:nvSpPr>
            <p:cNvPr id="140" name="73 CuadroTexto"/>
            <p:cNvSpPr txBox="1">
              <a:spLocks noChangeArrowheads="1"/>
            </p:cNvSpPr>
            <p:nvPr/>
          </p:nvSpPr>
          <p:spPr bwMode="auto">
            <a:xfrm>
              <a:off x="1490832" y="1229256"/>
              <a:ext cx="649462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GFP</a:t>
              </a:r>
            </a:p>
          </p:txBody>
        </p:sp>
        <p:sp>
          <p:nvSpPr>
            <p:cNvPr id="141" name="74 CuadroTexto"/>
            <p:cNvSpPr txBox="1">
              <a:spLocks noChangeArrowheads="1"/>
            </p:cNvSpPr>
            <p:nvPr/>
          </p:nvSpPr>
          <p:spPr bwMode="auto">
            <a:xfrm>
              <a:off x="2510337" y="1229256"/>
              <a:ext cx="1427093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p53(R248W)</a:t>
              </a:r>
            </a:p>
          </p:txBody>
        </p:sp>
        <p:pic>
          <p:nvPicPr>
            <p:cNvPr id="142" name="Picture 10"/>
            <p:cNvPicPr preferRelativeResize="0"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200" y="2541776"/>
              <a:ext cx="2737776" cy="365066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" name="Picture 15"/>
            <p:cNvPicPr preferRelativeResize="0">
              <a:picLocks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200" y="3417997"/>
              <a:ext cx="2737776" cy="365066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4" name="Picture 18"/>
            <p:cNvPicPr preferRelativeResize="0">
              <a:picLocks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200" y="2979883"/>
              <a:ext cx="2737776" cy="365066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5" name="78 CuadroTexto"/>
            <p:cNvSpPr txBox="1">
              <a:spLocks noChangeArrowheads="1"/>
            </p:cNvSpPr>
            <p:nvPr/>
          </p:nvSpPr>
          <p:spPr bwMode="auto">
            <a:xfrm>
              <a:off x="130630" y="2892967"/>
              <a:ext cx="959683" cy="486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p21</a:t>
              </a:r>
            </a:p>
          </p:txBody>
        </p:sp>
        <p:sp>
          <p:nvSpPr>
            <p:cNvPr id="146" name="79 CuadroTexto"/>
            <p:cNvSpPr txBox="1">
              <a:spLocks noChangeArrowheads="1"/>
            </p:cNvSpPr>
            <p:nvPr/>
          </p:nvSpPr>
          <p:spPr bwMode="auto">
            <a:xfrm>
              <a:off x="130630" y="2506731"/>
              <a:ext cx="959683" cy="486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c-</a:t>
              </a:r>
              <a:r>
                <a:rPr kumimoji="0" lang="es-E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Myc</a:t>
              </a:r>
              <a:endParaRPr kumimoji="0" lang="es-E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2F2B2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7" name="80 CuadroTexto"/>
            <p:cNvSpPr txBox="1">
              <a:spLocks noChangeArrowheads="1"/>
            </p:cNvSpPr>
            <p:nvPr/>
          </p:nvSpPr>
          <p:spPr bwMode="auto">
            <a:xfrm>
              <a:off x="130630" y="3324207"/>
              <a:ext cx="959683" cy="402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GAPDH</a:t>
              </a:r>
            </a:p>
          </p:txBody>
        </p:sp>
        <p:pic>
          <p:nvPicPr>
            <p:cNvPr id="148" name="Picture 18"/>
            <p:cNvPicPr>
              <a:picLocks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894" y="2979883"/>
              <a:ext cx="2737008" cy="364500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3"/>
            <p:cNvPicPr>
              <a:picLocks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894" y="3417997"/>
              <a:ext cx="2737008" cy="364500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0" name="90 CuadroTexto"/>
            <p:cNvSpPr txBox="1">
              <a:spLocks noChangeArrowheads="1"/>
            </p:cNvSpPr>
            <p:nvPr/>
          </p:nvSpPr>
          <p:spPr bwMode="auto">
            <a:xfrm>
              <a:off x="4797916" y="824319"/>
              <a:ext cx="1090456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LIM2405</a:t>
              </a:r>
            </a:p>
          </p:txBody>
        </p:sp>
        <p:sp>
          <p:nvSpPr>
            <p:cNvPr id="151" name="91 CuadroTexto"/>
            <p:cNvSpPr txBox="1">
              <a:spLocks noChangeArrowheads="1"/>
            </p:cNvSpPr>
            <p:nvPr/>
          </p:nvSpPr>
          <p:spPr bwMode="auto">
            <a:xfrm rot="16200000">
              <a:off x="4888734" y="1922125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152" name="92 CuadroTexto"/>
            <p:cNvSpPr txBox="1">
              <a:spLocks noChangeArrowheads="1"/>
            </p:cNvSpPr>
            <p:nvPr/>
          </p:nvSpPr>
          <p:spPr bwMode="auto">
            <a:xfrm rot="16200000">
              <a:off x="5207214" y="1922123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153" name="93 CuadroTexto"/>
            <p:cNvSpPr txBox="1">
              <a:spLocks noChangeArrowheads="1"/>
            </p:cNvSpPr>
            <p:nvPr/>
          </p:nvSpPr>
          <p:spPr bwMode="auto">
            <a:xfrm rot="16200000">
              <a:off x="5876650" y="1922125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901+128</a:t>
              </a:r>
            </a:p>
          </p:txBody>
        </p:sp>
        <p:sp>
          <p:nvSpPr>
            <p:cNvPr id="154" name="94 CuadroTexto"/>
            <p:cNvSpPr txBox="1">
              <a:spLocks noChangeArrowheads="1"/>
            </p:cNvSpPr>
            <p:nvPr/>
          </p:nvSpPr>
          <p:spPr bwMode="auto">
            <a:xfrm rot="16200000">
              <a:off x="5544721" y="1922125"/>
              <a:ext cx="1135904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MLN0128</a:t>
              </a:r>
            </a:p>
          </p:txBody>
        </p:sp>
        <p:sp>
          <p:nvSpPr>
            <p:cNvPr id="155" name="95 CuadroTexto"/>
            <p:cNvSpPr txBox="1">
              <a:spLocks noChangeArrowheads="1"/>
            </p:cNvSpPr>
            <p:nvPr/>
          </p:nvSpPr>
          <p:spPr bwMode="auto">
            <a:xfrm rot="16200000">
              <a:off x="3555648" y="1922127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156" name="96 CuadroTexto"/>
            <p:cNvSpPr txBox="1">
              <a:spLocks noChangeArrowheads="1"/>
            </p:cNvSpPr>
            <p:nvPr/>
          </p:nvSpPr>
          <p:spPr bwMode="auto">
            <a:xfrm rot="16200000">
              <a:off x="3887038" y="1922125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157" name="97 CuadroTexto"/>
            <p:cNvSpPr txBox="1">
              <a:spLocks noChangeArrowheads="1"/>
            </p:cNvSpPr>
            <p:nvPr/>
          </p:nvSpPr>
          <p:spPr bwMode="auto">
            <a:xfrm rot="16200000">
              <a:off x="4564630" y="1922127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901+128</a:t>
              </a:r>
            </a:p>
          </p:txBody>
        </p:sp>
        <p:sp>
          <p:nvSpPr>
            <p:cNvPr id="158" name="98 CuadroTexto"/>
            <p:cNvSpPr txBox="1">
              <a:spLocks noChangeArrowheads="1"/>
            </p:cNvSpPr>
            <p:nvPr/>
          </p:nvSpPr>
          <p:spPr bwMode="auto">
            <a:xfrm rot="16200000">
              <a:off x="4231662" y="1922125"/>
              <a:ext cx="1135902" cy="3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rgbClr val="2F2B2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MLN0128</a:t>
              </a:r>
            </a:p>
          </p:txBody>
        </p:sp>
        <p:cxnSp>
          <p:nvCxnSpPr>
            <p:cNvPr id="159" name="99 Conector recto"/>
            <p:cNvCxnSpPr/>
            <p:nvPr/>
          </p:nvCxnSpPr>
          <p:spPr>
            <a:xfrm>
              <a:off x="3924793" y="1650005"/>
              <a:ext cx="1309701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60" name="100 Conector recto"/>
            <p:cNvCxnSpPr/>
            <p:nvPr/>
          </p:nvCxnSpPr>
          <p:spPr>
            <a:xfrm>
              <a:off x="5344032" y="1650005"/>
              <a:ext cx="1309701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sp>
          <p:nvSpPr>
            <p:cNvPr id="161" name="101 CuadroTexto"/>
            <p:cNvSpPr txBox="1">
              <a:spLocks noChangeArrowheads="1"/>
            </p:cNvSpPr>
            <p:nvPr/>
          </p:nvSpPr>
          <p:spPr bwMode="auto">
            <a:xfrm>
              <a:off x="4282607" y="1232454"/>
              <a:ext cx="649462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GFP</a:t>
              </a:r>
            </a:p>
          </p:txBody>
        </p:sp>
        <p:sp>
          <p:nvSpPr>
            <p:cNvPr id="162" name="102 CuadroTexto"/>
            <p:cNvSpPr txBox="1">
              <a:spLocks noChangeArrowheads="1"/>
            </p:cNvSpPr>
            <p:nvPr/>
          </p:nvSpPr>
          <p:spPr bwMode="auto">
            <a:xfrm>
              <a:off x="5302113" y="1232454"/>
              <a:ext cx="1427093" cy="517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p53(R248W)</a:t>
              </a:r>
            </a:p>
          </p:txBody>
        </p:sp>
        <p:pic>
          <p:nvPicPr>
            <p:cNvPr id="163" name="Picture 7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0604" y="2542081"/>
              <a:ext cx="2736304" cy="360040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4" name="TextBox 3"/>
          <p:cNvSpPr txBox="1">
            <a:spLocks noChangeArrowheads="1"/>
          </p:cNvSpPr>
          <p:nvPr/>
        </p:nvSpPr>
        <p:spPr bwMode="auto">
          <a:xfrm>
            <a:off x="908050" y="25765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*</a:t>
            </a:r>
          </a:p>
        </p:txBody>
      </p:sp>
      <p:grpSp>
        <p:nvGrpSpPr>
          <p:cNvPr id="198" name="84 Grupo"/>
          <p:cNvGrpSpPr>
            <a:grpSpLocks/>
          </p:cNvGrpSpPr>
          <p:nvPr/>
        </p:nvGrpSpPr>
        <p:grpSpPr bwMode="auto">
          <a:xfrm>
            <a:off x="4385412" y="4619382"/>
            <a:ext cx="3341913" cy="2039314"/>
            <a:chOff x="286634" y="5270489"/>
            <a:chExt cx="5488171" cy="3456478"/>
          </a:xfrm>
        </p:grpSpPr>
        <p:sp>
          <p:nvSpPr>
            <p:cNvPr id="199" name="31 CuadroTexto"/>
            <p:cNvSpPr txBox="1">
              <a:spLocks noChangeArrowheads="1"/>
            </p:cNvSpPr>
            <p:nvPr/>
          </p:nvSpPr>
          <p:spPr bwMode="auto">
            <a:xfrm>
              <a:off x="286634" y="7803363"/>
              <a:ext cx="2225781" cy="41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pERK</a:t>
              </a: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 (T202/Y204)</a:t>
              </a:r>
            </a:p>
          </p:txBody>
        </p:sp>
        <p:sp>
          <p:nvSpPr>
            <p:cNvPr id="200" name="32 CuadroTexto"/>
            <p:cNvSpPr txBox="1">
              <a:spLocks noChangeArrowheads="1"/>
            </p:cNvSpPr>
            <p:nvPr/>
          </p:nvSpPr>
          <p:spPr bwMode="auto">
            <a:xfrm>
              <a:off x="1421186" y="7274991"/>
              <a:ext cx="1098500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p21</a:t>
              </a:r>
            </a:p>
          </p:txBody>
        </p:sp>
        <p:sp>
          <p:nvSpPr>
            <p:cNvPr id="201" name="33 CuadroTexto"/>
            <p:cNvSpPr txBox="1">
              <a:spLocks noChangeArrowheads="1"/>
            </p:cNvSpPr>
            <p:nvPr/>
          </p:nvSpPr>
          <p:spPr bwMode="auto">
            <a:xfrm>
              <a:off x="1421186" y="8309641"/>
              <a:ext cx="1098500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ERK</a:t>
              </a:r>
            </a:p>
          </p:txBody>
        </p:sp>
        <p:sp>
          <p:nvSpPr>
            <p:cNvPr id="202" name="34 CuadroTexto"/>
            <p:cNvSpPr txBox="1">
              <a:spLocks noChangeArrowheads="1"/>
            </p:cNvSpPr>
            <p:nvPr/>
          </p:nvSpPr>
          <p:spPr bwMode="auto">
            <a:xfrm>
              <a:off x="1421186" y="6759443"/>
              <a:ext cx="1098500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p53</a:t>
              </a:r>
            </a:p>
          </p:txBody>
        </p:sp>
        <p:sp>
          <p:nvSpPr>
            <p:cNvPr id="203" name="35 CuadroTexto"/>
            <p:cNvSpPr txBox="1">
              <a:spLocks noChangeArrowheads="1"/>
            </p:cNvSpPr>
            <p:nvPr/>
          </p:nvSpPr>
          <p:spPr bwMode="auto">
            <a:xfrm>
              <a:off x="2846297" y="5270489"/>
              <a:ext cx="972080" cy="41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HCT116</a:t>
              </a:r>
            </a:p>
          </p:txBody>
        </p:sp>
        <p:cxnSp>
          <p:nvCxnSpPr>
            <p:cNvPr id="204" name="36 Conector recto"/>
            <p:cNvCxnSpPr/>
            <p:nvPr/>
          </p:nvCxnSpPr>
          <p:spPr>
            <a:xfrm>
              <a:off x="2614638" y="5995294"/>
              <a:ext cx="649462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205" name="37 Conector recto"/>
            <p:cNvCxnSpPr/>
            <p:nvPr/>
          </p:nvCxnSpPr>
          <p:spPr>
            <a:xfrm>
              <a:off x="3367315" y="5995294"/>
              <a:ext cx="647874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sp>
          <p:nvSpPr>
            <p:cNvPr id="206" name="38 CuadroTexto"/>
            <p:cNvSpPr txBox="1">
              <a:spLocks noChangeArrowheads="1"/>
            </p:cNvSpPr>
            <p:nvPr/>
          </p:nvSpPr>
          <p:spPr bwMode="auto">
            <a:xfrm>
              <a:off x="3237554" y="5591261"/>
              <a:ext cx="923646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shCTRL</a:t>
              </a:r>
            </a:p>
          </p:txBody>
        </p:sp>
        <p:sp>
          <p:nvSpPr>
            <p:cNvPr id="207" name="39 CuadroTexto"/>
            <p:cNvSpPr txBox="1">
              <a:spLocks noChangeArrowheads="1"/>
            </p:cNvSpPr>
            <p:nvPr/>
          </p:nvSpPr>
          <p:spPr bwMode="auto">
            <a:xfrm>
              <a:off x="2466037" y="5591261"/>
              <a:ext cx="930125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shTP53</a:t>
              </a:r>
            </a:p>
          </p:txBody>
        </p:sp>
        <p:sp>
          <p:nvSpPr>
            <p:cNvPr id="208" name="40 CuadroTexto"/>
            <p:cNvSpPr txBox="1">
              <a:spLocks noChangeArrowheads="1"/>
            </p:cNvSpPr>
            <p:nvPr/>
          </p:nvSpPr>
          <p:spPr bwMode="auto">
            <a:xfrm rot="16200000">
              <a:off x="2694846" y="6237502"/>
              <a:ext cx="80052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209" name="41 CuadroTexto"/>
            <p:cNvSpPr txBox="1">
              <a:spLocks noChangeArrowheads="1"/>
            </p:cNvSpPr>
            <p:nvPr/>
          </p:nvSpPr>
          <p:spPr bwMode="auto">
            <a:xfrm rot="16200000">
              <a:off x="2341047" y="6199568"/>
              <a:ext cx="87639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pic>
          <p:nvPicPr>
            <p:cNvPr id="210" name="Picture 6"/>
            <p:cNvPicPr preferRelativeResize="0">
              <a:picLocks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504" y="6745271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1" name="Picture 8"/>
            <p:cNvPicPr preferRelativeResize="0">
              <a:picLocks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504" y="7771296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2" name="Picture 9"/>
            <p:cNvPicPr preferRelativeResize="0">
              <a:picLocks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504" y="8284305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3" name="Picture 2"/>
            <p:cNvPicPr preferRelativeResize="0">
              <a:picLocks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846" y="7771296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4" name="Picture 3"/>
            <p:cNvPicPr preferRelativeResize="0">
              <a:picLocks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846" y="8284305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" name="Picture 4"/>
            <p:cNvPicPr preferRelativeResize="0">
              <a:picLocks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846" y="7258283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" name="Picture 5"/>
            <p:cNvPicPr preferRelativeResize="0">
              <a:picLocks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846" y="6745271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7" name="Picture 2"/>
            <p:cNvPicPr preferRelativeResize="0">
              <a:picLocks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504" y="7258283"/>
              <a:ext cx="1475397" cy="413111"/>
            </a:xfrm>
            <a:prstGeom prst="rect">
              <a:avLst/>
            </a:prstGeom>
            <a:noFill/>
            <a:ln w="3175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8" name="50 CuadroTexto"/>
            <p:cNvSpPr txBox="1">
              <a:spLocks noChangeArrowheads="1"/>
            </p:cNvSpPr>
            <p:nvPr/>
          </p:nvSpPr>
          <p:spPr bwMode="auto">
            <a:xfrm rot="16200000">
              <a:off x="3432724" y="6237502"/>
              <a:ext cx="80052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219" name="51 CuadroTexto"/>
            <p:cNvSpPr txBox="1">
              <a:spLocks noChangeArrowheads="1"/>
            </p:cNvSpPr>
            <p:nvPr/>
          </p:nvSpPr>
          <p:spPr bwMode="auto">
            <a:xfrm rot="16200000">
              <a:off x="3078921" y="6199568"/>
              <a:ext cx="87639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220" name="52 CuadroTexto"/>
            <p:cNvSpPr txBox="1">
              <a:spLocks noChangeArrowheads="1"/>
            </p:cNvSpPr>
            <p:nvPr/>
          </p:nvSpPr>
          <p:spPr bwMode="auto">
            <a:xfrm>
              <a:off x="4392737" y="5270489"/>
              <a:ext cx="1059488" cy="41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LIM2405</a:t>
              </a:r>
            </a:p>
          </p:txBody>
        </p:sp>
        <p:cxnSp>
          <p:nvCxnSpPr>
            <p:cNvPr id="221" name="53 Conector recto"/>
            <p:cNvCxnSpPr/>
            <p:nvPr/>
          </p:nvCxnSpPr>
          <p:spPr>
            <a:xfrm>
              <a:off x="4210505" y="5995294"/>
              <a:ext cx="649461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222" name="54 Conector recto"/>
            <p:cNvCxnSpPr/>
            <p:nvPr/>
          </p:nvCxnSpPr>
          <p:spPr>
            <a:xfrm>
              <a:off x="4961594" y="5995294"/>
              <a:ext cx="649462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sp>
          <p:nvSpPr>
            <p:cNvPr id="223" name="55 CuadroTexto"/>
            <p:cNvSpPr txBox="1">
              <a:spLocks noChangeArrowheads="1"/>
            </p:cNvSpPr>
            <p:nvPr/>
          </p:nvSpPr>
          <p:spPr bwMode="auto">
            <a:xfrm>
              <a:off x="4851159" y="5591261"/>
              <a:ext cx="923646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shCTRL</a:t>
              </a:r>
            </a:p>
          </p:txBody>
        </p:sp>
        <p:sp>
          <p:nvSpPr>
            <p:cNvPr id="224" name="56 CuadroTexto"/>
            <p:cNvSpPr txBox="1">
              <a:spLocks noChangeArrowheads="1"/>
            </p:cNvSpPr>
            <p:nvPr/>
          </p:nvSpPr>
          <p:spPr bwMode="auto">
            <a:xfrm>
              <a:off x="4060927" y="5591261"/>
              <a:ext cx="930125" cy="417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shTP53</a:t>
              </a:r>
            </a:p>
          </p:txBody>
        </p:sp>
        <p:sp>
          <p:nvSpPr>
            <p:cNvPr id="225" name="57 CuadroTexto"/>
            <p:cNvSpPr txBox="1">
              <a:spLocks noChangeArrowheads="1"/>
            </p:cNvSpPr>
            <p:nvPr/>
          </p:nvSpPr>
          <p:spPr bwMode="auto">
            <a:xfrm rot="16200000">
              <a:off x="4289740" y="6237502"/>
              <a:ext cx="80052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226" name="58 CuadroTexto"/>
            <p:cNvSpPr txBox="1">
              <a:spLocks noChangeArrowheads="1"/>
            </p:cNvSpPr>
            <p:nvPr/>
          </p:nvSpPr>
          <p:spPr bwMode="auto">
            <a:xfrm rot="16200000">
              <a:off x="3935939" y="6199568"/>
              <a:ext cx="87639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  <p:sp>
          <p:nvSpPr>
            <p:cNvPr id="227" name="59 CuadroTexto"/>
            <p:cNvSpPr txBox="1">
              <a:spLocks noChangeArrowheads="1"/>
            </p:cNvSpPr>
            <p:nvPr/>
          </p:nvSpPr>
          <p:spPr bwMode="auto">
            <a:xfrm rot="16200000">
              <a:off x="5027613" y="6237502"/>
              <a:ext cx="80052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PD901</a:t>
              </a:r>
            </a:p>
          </p:txBody>
        </p:sp>
        <p:sp>
          <p:nvSpPr>
            <p:cNvPr id="228" name="60 CuadroTexto"/>
            <p:cNvSpPr txBox="1">
              <a:spLocks noChangeArrowheads="1"/>
            </p:cNvSpPr>
            <p:nvPr/>
          </p:nvSpPr>
          <p:spPr bwMode="auto">
            <a:xfrm rot="16200000">
              <a:off x="4673812" y="6199568"/>
              <a:ext cx="876392" cy="353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defTabSz="4572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Control</a:t>
              </a:r>
            </a:p>
          </p:txBody>
        </p:sp>
      </p:grpSp>
      <p:sp>
        <p:nvSpPr>
          <p:cNvPr id="229" name="TextBox 81"/>
          <p:cNvSpPr txBox="1">
            <a:spLocks noChangeArrowheads="1"/>
          </p:cNvSpPr>
          <p:nvPr/>
        </p:nvSpPr>
        <p:spPr bwMode="auto">
          <a:xfrm>
            <a:off x="6235448" y="6184985"/>
            <a:ext cx="1817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*</a:t>
            </a:r>
          </a:p>
        </p:txBody>
      </p:sp>
      <p:sp>
        <p:nvSpPr>
          <p:cNvPr id="230" name="3 CuadroTexto"/>
          <p:cNvSpPr txBox="1">
            <a:spLocks noChangeArrowheads="1"/>
          </p:cNvSpPr>
          <p:nvPr/>
        </p:nvSpPr>
        <p:spPr bwMode="auto">
          <a:xfrm>
            <a:off x="4855885" y="4890608"/>
            <a:ext cx="3302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cs typeface="Arial" charset="0"/>
              </a:rPr>
              <a:t>G</a:t>
            </a:r>
          </a:p>
        </p:txBody>
      </p:sp>
      <p:sp>
        <p:nvSpPr>
          <p:cNvPr id="231" name="TextBox 7"/>
          <p:cNvSpPr txBox="1">
            <a:spLocks noChangeArrowheads="1"/>
          </p:cNvSpPr>
          <p:nvPr/>
        </p:nvSpPr>
        <p:spPr bwMode="auto">
          <a:xfrm>
            <a:off x="7879557" y="6395010"/>
            <a:ext cx="11188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Figure </a:t>
            </a:r>
            <a:r>
              <a:rPr lang="en-US" sz="1800" b="1" dirty="0" smtClean="0"/>
              <a:t>S3.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59900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197</Words>
  <Application>Microsoft Macintosh PowerPoint</Application>
  <PresentationFormat>On-screen Show (4:3)</PresentationFormat>
  <Paragraphs>100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Violeta</dc:creator>
  <cp:lastModifiedBy>User</cp:lastModifiedBy>
  <cp:revision>13</cp:revision>
  <dcterms:created xsi:type="dcterms:W3CDTF">2015-03-19T21:13:14Z</dcterms:created>
  <dcterms:modified xsi:type="dcterms:W3CDTF">2015-06-20T12:00:31Z</dcterms:modified>
</cp:coreProperties>
</file>