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422" autoAdjust="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02362\GROUP\LEGUMES\Germplasm%20Enhancement\MJ's%20folder\6.%20Manuscripts\1.%20AB%20linkage%20mapping%20paper%20in%20lentil%20mapping%20populations\AB%20mapping%20population%20data%20frm%20DIMPY\IH%20x%20NF-JENNY\Dimpy%20April%202015%20IHxNF%20genotyped%20-%20Cop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02362\GROUP\LEGUMES\Germplasm%20Enhancement\MJ's%20folder\6.%20Manuscripts\1.%20AB%20linkage%20mapping%20paper%20in%20lentil%20mapping%20populations\AB%20mapping%20population%20data%20frm%20DIMPY\IH%20x%20DIG-JENNY\Dimpy%20IHXDIGGER_RIL%20results%20Lentil%20Asco%20-%20Cop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'freq dist'!$L$92</c:f>
              <c:strCache>
                <c:ptCount val="1"/>
                <c:pt idx="0">
                  <c:v># genotypes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Indianhead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/>
                      <a:t>Northfield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2.0635964684227494E-2"/>
                  <c:y val="-0.7557929717878462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Score LSD</a:t>
                    </a:r>
                    <a:r>
                      <a:rPr lang="en-US" baseline="-25000" dirty="0"/>
                      <a:t>0.05</a:t>
                    </a:r>
                    <a:r>
                      <a:rPr lang="en-US" dirty="0"/>
                      <a:t> = 2.9%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'freq dist'!$K$93:$K$102</c:f>
              <c:strCache>
                <c:ptCount val="10"/>
                <c:pt idx="0">
                  <c:v>0 - 2.25</c:v>
                </c:pt>
                <c:pt idx="1">
                  <c:v>2.26 - 4.5</c:v>
                </c:pt>
                <c:pt idx="2">
                  <c:v>4.51 - 6.75</c:v>
                </c:pt>
                <c:pt idx="3">
                  <c:v>6.76 - 9</c:v>
                </c:pt>
                <c:pt idx="4">
                  <c:v>9.1 - 11.25</c:v>
                </c:pt>
                <c:pt idx="5">
                  <c:v>11.26 - 13.5</c:v>
                </c:pt>
                <c:pt idx="6">
                  <c:v>13.51 - 15.75</c:v>
                </c:pt>
                <c:pt idx="7">
                  <c:v>15.76 - 18</c:v>
                </c:pt>
                <c:pt idx="8">
                  <c:v>18.1 - 20.25</c:v>
                </c:pt>
                <c:pt idx="9">
                  <c:v>20.26 - 22.25</c:v>
                </c:pt>
              </c:strCache>
            </c:strRef>
          </c:cat>
          <c:val>
            <c:numRef>
              <c:f>'freq dist'!$L$93:$L$102</c:f>
              <c:numCache>
                <c:formatCode>General</c:formatCode>
                <c:ptCount val="10"/>
                <c:pt idx="0">
                  <c:v>59</c:v>
                </c:pt>
                <c:pt idx="1">
                  <c:v>15</c:v>
                </c:pt>
                <c:pt idx="2">
                  <c:v>8</c:v>
                </c:pt>
                <c:pt idx="3">
                  <c:v>8</c:v>
                </c:pt>
                <c:pt idx="4">
                  <c:v>13</c:v>
                </c:pt>
                <c:pt idx="5">
                  <c:v>6</c:v>
                </c:pt>
                <c:pt idx="6">
                  <c:v>6</c:v>
                </c:pt>
                <c:pt idx="7">
                  <c:v>2</c:v>
                </c:pt>
                <c:pt idx="8">
                  <c:v>1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792128"/>
        <c:axId val="93806592"/>
      </c:barChart>
      <c:catAx>
        <c:axId val="937921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Symptom score (%)</a:t>
                </a:r>
              </a:p>
            </c:rich>
          </c:tx>
          <c:layout>
            <c:manualLayout>
              <c:xMode val="edge"/>
              <c:yMode val="edge"/>
              <c:x val="0.46899782804356849"/>
              <c:y val="0.9586452902229292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alpha val="79000"/>
              </a:schemeClr>
            </a:solidFill>
          </a:ln>
        </c:spPr>
        <c:crossAx val="93806592"/>
        <c:crosses val="autoZero"/>
        <c:auto val="1"/>
        <c:lblAlgn val="ctr"/>
        <c:lblOffset val="100"/>
        <c:noMultiLvlLbl val="0"/>
      </c:catAx>
      <c:valAx>
        <c:axId val="93806592"/>
        <c:scaling>
          <c:orientation val="minMax"/>
          <c:max val="6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No. of RILs</a:t>
                </a:r>
              </a:p>
            </c:rich>
          </c:tx>
          <c:layout>
            <c:manualLayout>
              <c:xMode val="edge"/>
              <c:yMode val="edge"/>
              <c:x val="1.3689253935660506E-3"/>
              <c:y val="0.2975019419758501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alpha val="79000"/>
              </a:schemeClr>
            </a:solidFill>
          </a:ln>
        </c:spPr>
        <c:crossAx val="93792128"/>
        <c:crosses val="autoZero"/>
        <c:crossBetween val="between"/>
        <c:majorUnit val="13"/>
      </c:valAx>
      <c:spPr>
        <a:ln>
          <a:solidFill>
            <a:schemeClr val="tx1">
              <a:alpha val="79000"/>
            </a:schemeClr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'Freq dist'!$N$82</c:f>
              <c:strCache>
                <c:ptCount val="1"/>
                <c:pt idx="0">
                  <c:v>No. of RILs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7834858294017441E-3"/>
                  <c:y val="8.7176002427228714E-1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Indianhead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Digger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1.6237241178186059E-2"/>
                  <c:y val="-0.7068080317934547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Score LSD</a:t>
                    </a:r>
                    <a:r>
                      <a:rPr lang="en-US" baseline="-25000" dirty="0"/>
                      <a:t>0.05</a:t>
                    </a:r>
                    <a:r>
                      <a:rPr lang="en-US" dirty="0"/>
                      <a:t> = 2.5%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'Freq dist'!$M$83:$M$92</c:f>
              <c:strCache>
                <c:ptCount val="10"/>
                <c:pt idx="0">
                  <c:v>0 - 2.2</c:v>
                </c:pt>
                <c:pt idx="1">
                  <c:v>2.3 - 4.4</c:v>
                </c:pt>
                <c:pt idx="2">
                  <c:v>4.5 - 6.6</c:v>
                </c:pt>
                <c:pt idx="3">
                  <c:v>6.7 - 8.8</c:v>
                </c:pt>
                <c:pt idx="4">
                  <c:v>8.9 - 11</c:v>
                </c:pt>
                <c:pt idx="5">
                  <c:v>11.1 - 13.2</c:v>
                </c:pt>
                <c:pt idx="6">
                  <c:v>13.3 - 15.2</c:v>
                </c:pt>
                <c:pt idx="7">
                  <c:v>15.6 - 17.6</c:v>
                </c:pt>
                <c:pt idx="8">
                  <c:v>17.8 - 19.8</c:v>
                </c:pt>
                <c:pt idx="9">
                  <c:v>19.9 - 22</c:v>
                </c:pt>
              </c:strCache>
            </c:strRef>
          </c:cat>
          <c:val>
            <c:numRef>
              <c:f>'Freq dist'!$N$83:$N$92</c:f>
              <c:numCache>
                <c:formatCode>General</c:formatCode>
                <c:ptCount val="10"/>
                <c:pt idx="0">
                  <c:v>70</c:v>
                </c:pt>
                <c:pt idx="1">
                  <c:v>3</c:v>
                </c:pt>
                <c:pt idx="2">
                  <c:v>7</c:v>
                </c:pt>
                <c:pt idx="3">
                  <c:v>7</c:v>
                </c:pt>
                <c:pt idx="4">
                  <c:v>5</c:v>
                </c:pt>
                <c:pt idx="5">
                  <c:v>6</c:v>
                </c:pt>
                <c:pt idx="6">
                  <c:v>2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793024"/>
        <c:axId val="103794944"/>
      </c:barChart>
      <c:catAx>
        <c:axId val="103793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Symptom score (%)</a:t>
                </a:r>
              </a:p>
            </c:rich>
          </c:tx>
          <c:layout>
            <c:manualLayout>
              <c:xMode val="edge"/>
              <c:yMode val="edge"/>
              <c:x val="0.44411572844283598"/>
              <c:y val="0.9448407285397035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alpha val="79000"/>
              </a:schemeClr>
            </a:solidFill>
          </a:ln>
        </c:spPr>
        <c:crossAx val="103794944"/>
        <c:crosses val="autoZero"/>
        <c:auto val="1"/>
        <c:lblAlgn val="ctr"/>
        <c:lblOffset val="100"/>
        <c:noMultiLvlLbl val="0"/>
      </c:catAx>
      <c:valAx>
        <c:axId val="1037949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No. of RILs</a:t>
                </a:r>
              </a:p>
            </c:rich>
          </c:tx>
          <c:layout>
            <c:manualLayout>
              <c:xMode val="edge"/>
              <c:yMode val="edge"/>
              <c:x val="0"/>
              <c:y val="0.3640194409848213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alpha val="79000"/>
              </a:schemeClr>
            </a:solidFill>
          </a:ln>
        </c:spPr>
        <c:crossAx val="103793024"/>
        <c:crosses val="autoZero"/>
        <c:crossBetween val="between"/>
      </c:valAx>
      <c:spPr>
        <a:ln>
          <a:solidFill>
            <a:schemeClr val="tx1">
              <a:alpha val="79000"/>
            </a:schemeClr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AA804-5C74-4744-89A2-8F3E9398AD99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9DAD5-6F9B-4B4C-B618-EBCC820AC8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7217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9DAD5-6F9B-4B4C-B618-EBCC820AC862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0229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9DAD5-6F9B-4B4C-B618-EBCC820AC862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827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3730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714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8666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0780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678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1694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867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662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500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918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1797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FD116-F39F-4FEB-9CC9-EDEB4E23F276}" type="datetimeFigureOut">
              <a:rPr lang="en-AU" smtClean="0"/>
              <a:t>21/10/2016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EC46-6A00-42B9-96EE-F771F554C9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143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AB: Indianhead x Northfield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7860859"/>
              </p:ext>
            </p:extLst>
          </p:nvPr>
        </p:nvGraphicFramePr>
        <p:xfrm>
          <a:off x="467544" y="134076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7584" y="602128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1200" dirty="0" smtClean="0"/>
              <a:t>Supplementary figure 3A: </a:t>
            </a:r>
            <a:r>
              <a:rPr lang="en-AU" sz="1200" dirty="0"/>
              <a:t>Frequency </a:t>
            </a:r>
            <a:r>
              <a:rPr lang="en-AU" sz="1200" dirty="0" smtClean="0"/>
              <a:t>distribution of 117 RILs (Indianhead x Northfield) and their parents for reaction to </a:t>
            </a:r>
            <a:r>
              <a:rPr lang="en-AU" sz="1200" i="1" dirty="0" smtClean="0"/>
              <a:t>A. lentis</a:t>
            </a:r>
            <a:r>
              <a:rPr lang="en-AU" sz="1200" dirty="0" smtClean="0"/>
              <a:t> isolate FT13038. </a:t>
            </a:r>
            <a:r>
              <a:rPr lang="en-AU" sz="1200" dirty="0"/>
              <a:t>Mean </a:t>
            </a:r>
            <a:r>
              <a:rPr lang="en-AU" sz="1200" dirty="0" smtClean="0"/>
              <a:t>scores of the parental lines Indianhead (0%) and Northfield (13%) are presented above the frequency bars and least significant difference (LSD</a:t>
            </a:r>
            <a:r>
              <a:rPr lang="en-AU" sz="1200" baseline="-25000" dirty="0" smtClean="0"/>
              <a:t>0.05</a:t>
            </a:r>
            <a:r>
              <a:rPr lang="en-AU" sz="1200" dirty="0" smtClean="0"/>
              <a:t>) for score was 2.9.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224510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AB: Indianhead x Digger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7418165"/>
              </p:ext>
            </p:extLst>
          </p:nvPr>
        </p:nvGraphicFramePr>
        <p:xfrm>
          <a:off x="467544" y="134076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7584" y="602128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1200" dirty="0"/>
              <a:t>Supplementary figure </a:t>
            </a:r>
            <a:r>
              <a:rPr lang="en-AU" sz="1200" dirty="0" smtClean="0"/>
              <a:t>3B: Frequency distribution of 112 RILs (Indianhead x Digger) and their parents for reaction to </a:t>
            </a:r>
            <a:r>
              <a:rPr lang="en-AU" sz="1200" i="1" dirty="0" smtClean="0"/>
              <a:t>A. lentis</a:t>
            </a:r>
            <a:r>
              <a:rPr lang="en-AU" sz="1200" dirty="0" smtClean="0"/>
              <a:t> isolate FT12013. Mean scores of the parental lines Indianhead (1%) and Digger (6%) are presented above the frequency bars and least significant difference (LSD</a:t>
            </a:r>
            <a:r>
              <a:rPr lang="en-AU" sz="1200" baseline="-25000" dirty="0" smtClean="0"/>
              <a:t>0.05</a:t>
            </a:r>
            <a:r>
              <a:rPr lang="en-AU" sz="1200" dirty="0" smtClean="0"/>
              <a:t>) for score was 2.5.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573359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3304DEAE09B24DA68D64CBB702879E" ma:contentTypeVersion="7" ma:contentTypeDescription="Create a new document." ma:contentTypeScope="" ma:versionID="56f4917bd8fe5572caa8ce3e64525f08">
  <xsd:schema xmlns:xsd="http://www.w3.org/2001/XMLSchema" xmlns:p="http://schemas.microsoft.com/office/2006/metadata/properties" xmlns:ns2="28de4f29-e3d9-478e-b05a-16a8ff0eb393" targetNamespace="http://schemas.microsoft.com/office/2006/metadata/properties" ma:root="true" ma:fieldsID="90fc53ae50983f9ac236714ed868e368" ns2:_="">
    <xsd:import namespace="28de4f29-e3d9-478e-b05a-16a8ff0eb393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8de4f29-e3d9-478e-b05a-16a8ff0eb393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Id xmlns="28de4f29-e3d9-478e-b05a-16a8ff0eb393">Presentation 3.pptx</DocumentId>
    <StageName xmlns="28de4f29-e3d9-478e-b05a-16a8ff0eb393">Author's Proof</StageName>
    <IsDeleted xmlns="28de4f29-e3d9-478e-b05a-16a8ff0eb393">false</IsDeleted>
    <FileFormat xmlns="28de4f29-e3d9-478e-b05a-16a8ff0eb393">PPTX</FileFormat>
    <TitleName xmlns="28de4f29-e3d9-478e-b05a-16a8ff0eb393">Presentation 3.pptx</TitleName>
    <DocumentType xmlns="28de4f29-e3d9-478e-b05a-16a8ff0eb393">Presentation</DocumentType>
    <Checked_x0020_Out_x0020_To xmlns="28de4f29-e3d9-478e-b05a-16a8ff0eb393">
      <UserInfo>
        <DisplayName/>
        <AccountId xsi:nil="true"/>
        <AccountType/>
      </UserInfo>
    </Checked_x0020_Out_x0020_To>
  </documentManagement>
</p:properties>
</file>

<file path=customXml/itemProps1.xml><?xml version="1.0" encoding="utf-8"?>
<ds:datastoreItem xmlns:ds="http://schemas.openxmlformats.org/officeDocument/2006/customXml" ds:itemID="{C4CE733A-2EEC-4AE4-AC56-C234EB7B717E}"/>
</file>

<file path=customXml/itemProps2.xml><?xml version="1.0" encoding="utf-8"?>
<ds:datastoreItem xmlns:ds="http://schemas.openxmlformats.org/officeDocument/2006/customXml" ds:itemID="{2B016538-CF1F-4B38-9BAE-E0B0D6E510E5}"/>
</file>

<file path=customXml/itemProps3.xml><?xml version="1.0" encoding="utf-8"?>
<ds:datastoreItem xmlns:ds="http://schemas.openxmlformats.org/officeDocument/2006/customXml" ds:itemID="{5DADB78E-954E-4DFA-ACCD-805F09A814F2}"/>
</file>

<file path=docProps/app.xml><?xml version="1.0" encoding="utf-8"?>
<Properties xmlns="http://schemas.openxmlformats.org/officeDocument/2006/extended-properties" xmlns:vt="http://schemas.openxmlformats.org/officeDocument/2006/docPropsVTypes">
  <TotalTime>2999</TotalTime>
  <Words>158</Words>
  <Application>Microsoft Office PowerPoint</Application>
  <PresentationFormat>On-screen Show (4:3)</PresentationFormat>
  <Paragraphs>16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AB: Indianhead x Northfield</vt:lpstr>
      <vt:lpstr>AB: Indianhead x Digger</vt:lpstr>
    </vt:vector>
  </TitlesOfParts>
  <Company>Victorian Government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Javid</dc:creator>
  <cp:lastModifiedBy>Shimna Sudheesh</cp:lastModifiedBy>
  <cp:revision>44</cp:revision>
  <dcterms:created xsi:type="dcterms:W3CDTF">2015-09-23T05:24:31Z</dcterms:created>
  <dcterms:modified xsi:type="dcterms:W3CDTF">2016-10-21T07:37:56Z</dcterms:modified>
</cp:coreProperties>
</file>