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2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3.xml" ContentType="application/vnd.openxmlformats-officedocument.presentationml.notesSlide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411" r:id="rId2"/>
    <p:sldId id="376" r:id="rId3"/>
    <p:sldId id="412" r:id="rId4"/>
    <p:sldId id="409" r:id="rId5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9262" autoAdjust="0"/>
    <p:restoredTop sz="93846" autoAdjust="0"/>
  </p:normalViewPr>
  <p:slideViewPr>
    <p:cSldViewPr>
      <p:cViewPr>
        <p:scale>
          <a:sx n="125" d="100"/>
          <a:sy n="125" d="100"/>
        </p:scale>
        <p:origin x="-384" y="143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8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yoo04\Desktop\EMM%20revision\data%20form%20for%2017%20%20AAG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Book9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yoo04\Desktop\Survival%20DB7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oo04\Desktop\Nec-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8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oo04\Desktop\shRIPK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oo04\Desktop\JNK%20inhibitor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oo04\Desktop\JNK%20inhibitor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oo04\Desktop\JNK%20inhibitor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oo04\Desktop\JNK%20inhibitor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yoo04\Desktop\EMM%20revision\data%20form%20for%2017%20%20AA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92436156129106"/>
          <c:y val="2.8252405949256341E-2"/>
          <c:w val="0.86242558581097084"/>
          <c:h val="0.8960527850685331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'LN229 (2)'!$B$5:$G$5</c:f>
                <c:numCache>
                  <c:formatCode>General</c:formatCode>
                  <c:ptCount val="6"/>
                  <c:pt idx="0">
                    <c:v>1.5388498475209298</c:v>
                  </c:pt>
                  <c:pt idx="1">
                    <c:v>0.68798149386533014</c:v>
                  </c:pt>
                  <c:pt idx="2">
                    <c:v>0.61452470507488777</c:v>
                  </c:pt>
                  <c:pt idx="3">
                    <c:v>1.1530389269839045</c:v>
                  </c:pt>
                  <c:pt idx="4">
                    <c:v>0.74275658629092267</c:v>
                  </c:pt>
                  <c:pt idx="5">
                    <c:v>1.07376387139107</c:v>
                  </c:pt>
                </c:numCache>
              </c:numRef>
            </c:plus>
            <c:minus>
              <c:numRef>
                <c:f>'LN229 (2)'!$B$5:$G$5</c:f>
                <c:numCache>
                  <c:formatCode>General</c:formatCode>
                  <c:ptCount val="6"/>
                  <c:pt idx="0">
                    <c:v>1.5388498475209298</c:v>
                  </c:pt>
                  <c:pt idx="1">
                    <c:v>0.68798149386533014</c:v>
                  </c:pt>
                  <c:pt idx="2">
                    <c:v>0.61452470507488777</c:v>
                  </c:pt>
                  <c:pt idx="3">
                    <c:v>1.1530389269839045</c:v>
                  </c:pt>
                  <c:pt idx="4">
                    <c:v>0.74275658629092267</c:v>
                  </c:pt>
                  <c:pt idx="5">
                    <c:v>1.07376387139107</c:v>
                  </c:pt>
                </c:numCache>
              </c:numRef>
            </c:minus>
          </c:errBars>
          <c:cat>
            <c:multiLvlStrRef>
              <c:f>'LN229 (2)'!$B$2:$G$3</c:f>
              <c:multiLvlStrCache>
                <c:ptCount val="6"/>
                <c:lvl>
                  <c:pt idx="0">
                    <c:v>Bort</c:v>
                  </c:pt>
                  <c:pt idx="1">
                    <c:v>oHSV</c:v>
                  </c:pt>
                  <c:pt idx="2">
                    <c:v>Bort+oHSV</c:v>
                  </c:pt>
                  <c:pt idx="3">
                    <c:v>Bort</c:v>
                  </c:pt>
                  <c:pt idx="4">
                    <c:v>oHSV</c:v>
                  </c:pt>
                  <c:pt idx="5">
                    <c:v>Bort+oHSV</c:v>
                  </c:pt>
                </c:lvl>
                <c:lvl>
                  <c:pt idx="0">
                    <c:v>Nec (-)</c:v>
                  </c:pt>
                  <c:pt idx="3">
                    <c:v>Nec (+)</c:v>
                  </c:pt>
                </c:lvl>
              </c:multiLvlStrCache>
            </c:multiLvlStrRef>
          </c:cat>
          <c:val>
            <c:numRef>
              <c:f>'LN229 (2)'!$B$4:$G$4</c:f>
              <c:numCache>
                <c:formatCode>General</c:formatCode>
                <c:ptCount val="6"/>
                <c:pt idx="0">
                  <c:v>31.251999999999999</c:v>
                </c:pt>
                <c:pt idx="1">
                  <c:v>34.08</c:v>
                </c:pt>
                <c:pt idx="2">
                  <c:v>78.046999999999997</c:v>
                </c:pt>
                <c:pt idx="3">
                  <c:v>35.582999999999998</c:v>
                </c:pt>
                <c:pt idx="4">
                  <c:v>23.765999999999998</c:v>
                </c:pt>
                <c:pt idx="5">
                  <c:v>58.177999999999997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43925504"/>
        <c:axId val="43927040"/>
      </c:barChart>
      <c:catAx>
        <c:axId val="4392550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400"/>
            </a:pPr>
            <a:endParaRPr lang="en-US"/>
          </a:p>
        </c:txPr>
        <c:crossAx val="43927040"/>
        <c:crosses val="autoZero"/>
        <c:auto val="1"/>
        <c:lblAlgn val="ctr"/>
        <c:lblOffset val="100"/>
        <c:noMultiLvlLbl val="0"/>
      </c:catAx>
      <c:valAx>
        <c:axId val="43927040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crossAx val="4392550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516600265604248"/>
          <c:y val="2.3946850393700769E-2"/>
          <c:w val="0.70640106241699863"/>
          <c:h val="0.709440799066783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Sheet1!$B$24:$E$24</c:f>
                <c:numCache>
                  <c:formatCode>General</c:formatCode>
                  <c:ptCount val="4"/>
                  <c:pt idx="0">
                    <c:v>35549.957851214633</c:v>
                  </c:pt>
                  <c:pt idx="1">
                    <c:v>122322.61970339218</c:v>
                  </c:pt>
                  <c:pt idx="2">
                    <c:v>11203.087125376313</c:v>
                  </c:pt>
                  <c:pt idx="3">
                    <c:v>59455.317255073103</c:v>
                  </c:pt>
                </c:numCache>
              </c:numRef>
            </c:plus>
            <c:minus>
              <c:numRef>
                <c:f>Sheet1!$B$24:$E$24</c:f>
                <c:numCache>
                  <c:formatCode>General</c:formatCode>
                  <c:ptCount val="4"/>
                  <c:pt idx="0">
                    <c:v>35549.957851214633</c:v>
                  </c:pt>
                  <c:pt idx="1">
                    <c:v>122322.61970339218</c:v>
                  </c:pt>
                  <c:pt idx="2">
                    <c:v>11203.087125376313</c:v>
                  </c:pt>
                  <c:pt idx="3">
                    <c:v>59455.317255073103</c:v>
                  </c:pt>
                </c:numCache>
              </c:numRef>
            </c:minus>
          </c:errBars>
          <c:cat>
            <c:multiLvlStrRef>
              <c:f>Sheet1!$B$21:$E$22</c:f>
              <c:multiLvlStrCache>
                <c:ptCount val="4"/>
                <c:lvl>
                  <c:pt idx="0">
                    <c:v>oHSV</c:v>
                  </c:pt>
                  <c:pt idx="1">
                    <c:v>Bort+oHSV</c:v>
                  </c:pt>
                  <c:pt idx="2">
                    <c:v>oHSV</c:v>
                  </c:pt>
                  <c:pt idx="3">
                    <c:v>Bort+oHSV</c:v>
                  </c:pt>
                </c:lvl>
                <c:lvl>
                  <c:pt idx="0">
                    <c:v>U251T3-shSC</c:v>
                  </c:pt>
                  <c:pt idx="2">
                    <c:v>U251T3-shRip1</c:v>
                  </c:pt>
                </c:lvl>
              </c:multiLvlStrCache>
            </c:multiLvlStrRef>
          </c:cat>
          <c:val>
            <c:numRef>
              <c:f>Sheet1!$B$23:$E$23</c:f>
              <c:numCache>
                <c:formatCode>General</c:formatCode>
                <c:ptCount val="4"/>
                <c:pt idx="0">
                  <c:v>102623.88867539323</c:v>
                </c:pt>
                <c:pt idx="1">
                  <c:v>670918.47543047008</c:v>
                </c:pt>
                <c:pt idx="2">
                  <c:v>50812.427057031586</c:v>
                </c:pt>
                <c:pt idx="3">
                  <c:v>437941.62855372642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44488576"/>
        <c:axId val="44490112"/>
      </c:barChart>
      <c:catAx>
        <c:axId val="444885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6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4490112"/>
        <c:crosses val="autoZero"/>
        <c:auto val="1"/>
        <c:lblAlgn val="ctr"/>
        <c:lblOffset val="100"/>
        <c:noMultiLvlLbl val="0"/>
      </c:catAx>
      <c:valAx>
        <c:axId val="44490112"/>
        <c:scaling>
          <c:orientation val="minMax"/>
          <c:max val="80000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448857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47656542932133"/>
          <c:y val="6.3218390804597707E-2"/>
          <c:w val="0.86813010873640795"/>
          <c:h val="0.8605737105662424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Sheet1!$C$12:$H$12</c:f>
                <c:numCache>
                  <c:formatCode>General</c:formatCode>
                  <c:ptCount val="6"/>
                  <c:pt idx="0">
                    <c:v>2.1457244308935239</c:v>
                  </c:pt>
                  <c:pt idx="1">
                    <c:v>3.063891860580807</c:v>
                  </c:pt>
                  <c:pt idx="2">
                    <c:v>1.6123275101541865</c:v>
                  </c:pt>
                  <c:pt idx="3">
                    <c:v>0.51105283484195652</c:v>
                  </c:pt>
                  <c:pt idx="4">
                    <c:v>1.5533619453731098</c:v>
                  </c:pt>
                  <c:pt idx="5">
                    <c:v>0.53528808443055476</c:v>
                  </c:pt>
                </c:numCache>
              </c:numRef>
            </c:plus>
            <c:minus>
              <c:numRef>
                <c:f>Sheet1!$C$12:$H$12</c:f>
                <c:numCache>
                  <c:formatCode>General</c:formatCode>
                  <c:ptCount val="6"/>
                  <c:pt idx="0">
                    <c:v>2.1457244308935239</c:v>
                  </c:pt>
                  <c:pt idx="1">
                    <c:v>3.063891860580807</c:v>
                  </c:pt>
                  <c:pt idx="2">
                    <c:v>1.6123275101541865</c:v>
                  </c:pt>
                  <c:pt idx="3">
                    <c:v>0.51105283484195652</c:v>
                  </c:pt>
                  <c:pt idx="4">
                    <c:v>1.5533619453731098</c:v>
                  </c:pt>
                  <c:pt idx="5">
                    <c:v>0.53528808443055476</c:v>
                  </c:pt>
                </c:numCache>
              </c:numRef>
            </c:minus>
          </c:errBars>
          <c:cat>
            <c:multiLvlStrRef>
              <c:f>Sheet1!$C$9:$H$10</c:f>
              <c:multiLvlStrCache>
                <c:ptCount val="6"/>
                <c:lvl>
                  <c:pt idx="0">
                    <c:v>PBS</c:v>
                  </c:pt>
                  <c:pt idx="1">
                    <c:v>Bort</c:v>
                  </c:pt>
                  <c:pt idx="2">
                    <c:v>oHSV</c:v>
                  </c:pt>
                  <c:pt idx="3">
                    <c:v>PBS</c:v>
                  </c:pt>
                  <c:pt idx="4">
                    <c:v>Bort</c:v>
                  </c:pt>
                  <c:pt idx="5">
                    <c:v>oHSV</c:v>
                  </c:pt>
                </c:lvl>
                <c:lvl>
                  <c:pt idx="0">
                    <c:v>NK (-)</c:v>
                  </c:pt>
                  <c:pt idx="3">
                    <c:v>NK (+)</c:v>
                  </c:pt>
                </c:lvl>
              </c:multiLvlStrCache>
            </c:multiLvlStrRef>
          </c:cat>
          <c:val>
            <c:numRef>
              <c:f>Sheet1!$C$11:$H$11</c:f>
              <c:numCache>
                <c:formatCode>General</c:formatCode>
                <c:ptCount val="6"/>
                <c:pt idx="0">
                  <c:v>6.1433333333333335</c:v>
                </c:pt>
                <c:pt idx="1">
                  <c:v>13.096666666666666</c:v>
                </c:pt>
                <c:pt idx="2">
                  <c:v>18.16</c:v>
                </c:pt>
                <c:pt idx="3">
                  <c:v>6.1050000000000004</c:v>
                </c:pt>
                <c:pt idx="4">
                  <c:v>22.433333333333334</c:v>
                </c:pt>
                <c:pt idx="5">
                  <c:v>26.513333333333332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48539520"/>
        <c:axId val="48541056"/>
      </c:barChart>
      <c:catAx>
        <c:axId val="4853952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400"/>
            </a:pPr>
            <a:endParaRPr lang="en-US"/>
          </a:p>
        </c:txPr>
        <c:crossAx val="48541056"/>
        <c:crosses val="autoZero"/>
        <c:auto val="1"/>
        <c:lblAlgn val="ctr"/>
        <c:lblOffset val="100"/>
        <c:noMultiLvlLbl val="0"/>
      </c:catAx>
      <c:valAx>
        <c:axId val="48541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4853952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122453265872039E-2"/>
          <c:y val="4.3379265091863517E-2"/>
          <c:w val="0.8682439593703476"/>
          <c:h val="0.83561830144634131"/>
        </c:manualLayout>
      </c:layout>
      <c:scatterChart>
        <c:scatterStyle val="lineMarker"/>
        <c:varyColors val="0"/>
        <c:ser>
          <c:idx val="0"/>
          <c:order val="0"/>
          <c:tx>
            <c:strRef>
              <c:f>'DB7'!$B$1</c:f>
              <c:strCache>
                <c:ptCount val="1"/>
                <c:pt idx="0">
                  <c:v>PBS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square"/>
            <c:size val="8"/>
            <c:spPr>
              <a:solidFill>
                <a:schemeClr val="tx1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'DB7'!$A$2:$A$74</c:f>
              <c:numCache>
                <c:formatCode>General</c:formatCode>
                <c:ptCount val="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17</c:v>
                </c:pt>
                <c:pt idx="18">
                  <c:v>18</c:v>
                </c:pt>
                <c:pt idx="19">
                  <c:v>18</c:v>
                </c:pt>
                <c:pt idx="20">
                  <c:v>19</c:v>
                </c:pt>
                <c:pt idx="21">
                  <c:v>20</c:v>
                </c:pt>
                <c:pt idx="22">
                  <c:v>21</c:v>
                </c:pt>
                <c:pt idx="23">
                  <c:v>22</c:v>
                </c:pt>
                <c:pt idx="24">
                  <c:v>22</c:v>
                </c:pt>
                <c:pt idx="25">
                  <c:v>23</c:v>
                </c:pt>
                <c:pt idx="26">
                  <c:v>23</c:v>
                </c:pt>
                <c:pt idx="27">
                  <c:v>24</c:v>
                </c:pt>
                <c:pt idx="28">
                  <c:v>24</c:v>
                </c:pt>
                <c:pt idx="29">
                  <c:v>25</c:v>
                </c:pt>
                <c:pt idx="30">
                  <c:v>25</c:v>
                </c:pt>
                <c:pt idx="31">
                  <c:v>26</c:v>
                </c:pt>
                <c:pt idx="32">
                  <c:v>26</c:v>
                </c:pt>
                <c:pt idx="33">
                  <c:v>27</c:v>
                </c:pt>
                <c:pt idx="34">
                  <c:v>27</c:v>
                </c:pt>
                <c:pt idx="35">
                  <c:v>28</c:v>
                </c:pt>
                <c:pt idx="36">
                  <c:v>28</c:v>
                </c:pt>
                <c:pt idx="37">
                  <c:v>29</c:v>
                </c:pt>
                <c:pt idx="38">
                  <c:v>29</c:v>
                </c:pt>
                <c:pt idx="39">
                  <c:v>30</c:v>
                </c:pt>
                <c:pt idx="40">
                  <c:v>30</c:v>
                </c:pt>
                <c:pt idx="41">
                  <c:v>31</c:v>
                </c:pt>
                <c:pt idx="42">
                  <c:v>31</c:v>
                </c:pt>
                <c:pt idx="43">
                  <c:v>32</c:v>
                </c:pt>
                <c:pt idx="44">
                  <c:v>32</c:v>
                </c:pt>
                <c:pt idx="45">
                  <c:v>33</c:v>
                </c:pt>
                <c:pt idx="46">
                  <c:v>34</c:v>
                </c:pt>
                <c:pt idx="47">
                  <c:v>35</c:v>
                </c:pt>
                <c:pt idx="48">
                  <c:v>36</c:v>
                </c:pt>
                <c:pt idx="49">
                  <c:v>37</c:v>
                </c:pt>
                <c:pt idx="50">
                  <c:v>38</c:v>
                </c:pt>
                <c:pt idx="51">
                  <c:v>39</c:v>
                </c:pt>
                <c:pt idx="52">
                  <c:v>40</c:v>
                </c:pt>
                <c:pt idx="53">
                  <c:v>41</c:v>
                </c:pt>
                <c:pt idx="54">
                  <c:v>42</c:v>
                </c:pt>
                <c:pt idx="55">
                  <c:v>43</c:v>
                </c:pt>
                <c:pt idx="56">
                  <c:v>44</c:v>
                </c:pt>
                <c:pt idx="57">
                  <c:v>45</c:v>
                </c:pt>
                <c:pt idx="58">
                  <c:v>46</c:v>
                </c:pt>
                <c:pt idx="59">
                  <c:v>47</c:v>
                </c:pt>
                <c:pt idx="60">
                  <c:v>48</c:v>
                </c:pt>
                <c:pt idx="61">
                  <c:v>49</c:v>
                </c:pt>
                <c:pt idx="62">
                  <c:v>50</c:v>
                </c:pt>
                <c:pt idx="63">
                  <c:v>51</c:v>
                </c:pt>
                <c:pt idx="64">
                  <c:v>52</c:v>
                </c:pt>
                <c:pt idx="65">
                  <c:v>53</c:v>
                </c:pt>
                <c:pt idx="66">
                  <c:v>54</c:v>
                </c:pt>
                <c:pt idx="67">
                  <c:v>55</c:v>
                </c:pt>
                <c:pt idx="68">
                  <c:v>56</c:v>
                </c:pt>
                <c:pt idx="69">
                  <c:v>57</c:v>
                </c:pt>
                <c:pt idx="70">
                  <c:v>58</c:v>
                </c:pt>
                <c:pt idx="71">
                  <c:v>59</c:v>
                </c:pt>
                <c:pt idx="72">
                  <c:v>60</c:v>
                </c:pt>
              </c:numCache>
            </c:numRef>
          </c:xVal>
          <c:yVal>
            <c:numRef>
              <c:f>'DB7'!$B$2:$B$74</c:f>
              <c:numCache>
                <c:formatCode>General</c:formatCode>
                <c:ptCount val="7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88.9</c:v>
                </c:pt>
                <c:pt idx="18">
                  <c:v>88.9</c:v>
                </c:pt>
                <c:pt idx="19">
                  <c:v>33.299999999999997</c:v>
                </c:pt>
                <c:pt idx="20">
                  <c:v>33.299999999999997</c:v>
                </c:pt>
                <c:pt idx="21">
                  <c:v>33.299999999999997</c:v>
                </c:pt>
                <c:pt idx="22">
                  <c:v>33.299999999999997</c:v>
                </c:pt>
                <c:pt idx="23">
                  <c:v>33.299999999999997</c:v>
                </c:pt>
                <c:pt idx="24">
                  <c:v>33.299999999999997</c:v>
                </c:pt>
                <c:pt idx="25">
                  <c:v>33.299999999999997</c:v>
                </c:pt>
                <c:pt idx="26">
                  <c:v>22.2</c:v>
                </c:pt>
                <c:pt idx="27">
                  <c:v>22.2</c:v>
                </c:pt>
                <c:pt idx="28">
                  <c:v>22.2</c:v>
                </c:pt>
                <c:pt idx="29">
                  <c:v>22.2</c:v>
                </c:pt>
                <c:pt idx="30">
                  <c:v>22.2</c:v>
                </c:pt>
                <c:pt idx="31">
                  <c:v>22.2</c:v>
                </c:pt>
                <c:pt idx="32">
                  <c:v>11.1</c:v>
                </c:pt>
                <c:pt idx="33">
                  <c:v>11.1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'DB7'!$C$1</c:f>
              <c:strCache>
                <c:ptCount val="1"/>
                <c:pt idx="0">
                  <c:v>Bort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8"/>
            <c:spPr>
              <a:solidFill>
                <a:schemeClr val="bg1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'DB7'!$A$2:$A$74</c:f>
              <c:numCache>
                <c:formatCode>General</c:formatCode>
                <c:ptCount val="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17</c:v>
                </c:pt>
                <c:pt idx="18">
                  <c:v>18</c:v>
                </c:pt>
                <c:pt idx="19">
                  <c:v>18</c:v>
                </c:pt>
                <c:pt idx="20">
                  <c:v>19</c:v>
                </c:pt>
                <c:pt idx="21">
                  <c:v>20</c:v>
                </c:pt>
                <c:pt idx="22">
                  <c:v>21</c:v>
                </c:pt>
                <c:pt idx="23">
                  <c:v>22</c:v>
                </c:pt>
                <c:pt idx="24">
                  <c:v>22</c:v>
                </c:pt>
                <c:pt idx="25">
                  <c:v>23</c:v>
                </c:pt>
                <c:pt idx="26">
                  <c:v>23</c:v>
                </c:pt>
                <c:pt idx="27">
                  <c:v>24</c:v>
                </c:pt>
                <c:pt idx="28">
                  <c:v>24</c:v>
                </c:pt>
                <c:pt idx="29">
                  <c:v>25</c:v>
                </c:pt>
                <c:pt idx="30">
                  <c:v>25</c:v>
                </c:pt>
                <c:pt idx="31">
                  <c:v>26</c:v>
                </c:pt>
                <c:pt idx="32">
                  <c:v>26</c:v>
                </c:pt>
                <c:pt idx="33">
                  <c:v>27</c:v>
                </c:pt>
                <c:pt idx="34">
                  <c:v>27</c:v>
                </c:pt>
                <c:pt idx="35">
                  <c:v>28</c:v>
                </c:pt>
                <c:pt idx="36">
                  <c:v>28</c:v>
                </c:pt>
                <c:pt idx="37">
                  <c:v>29</c:v>
                </c:pt>
                <c:pt idx="38">
                  <c:v>29</c:v>
                </c:pt>
                <c:pt idx="39">
                  <c:v>30</c:v>
                </c:pt>
                <c:pt idx="40">
                  <c:v>30</c:v>
                </c:pt>
                <c:pt idx="41">
                  <c:v>31</c:v>
                </c:pt>
                <c:pt idx="42">
                  <c:v>31</c:v>
                </c:pt>
                <c:pt idx="43">
                  <c:v>32</c:v>
                </c:pt>
                <c:pt idx="44">
                  <c:v>32</c:v>
                </c:pt>
                <c:pt idx="45">
                  <c:v>33</c:v>
                </c:pt>
                <c:pt idx="46">
                  <c:v>34</c:v>
                </c:pt>
                <c:pt idx="47">
                  <c:v>35</c:v>
                </c:pt>
                <c:pt idx="48">
                  <c:v>36</c:v>
                </c:pt>
                <c:pt idx="49">
                  <c:v>37</c:v>
                </c:pt>
                <c:pt idx="50">
                  <c:v>38</c:v>
                </c:pt>
                <c:pt idx="51">
                  <c:v>39</c:v>
                </c:pt>
                <c:pt idx="52">
                  <c:v>40</c:v>
                </c:pt>
                <c:pt idx="53">
                  <c:v>41</c:v>
                </c:pt>
                <c:pt idx="54">
                  <c:v>42</c:v>
                </c:pt>
                <c:pt idx="55">
                  <c:v>43</c:v>
                </c:pt>
                <c:pt idx="56">
                  <c:v>44</c:v>
                </c:pt>
                <c:pt idx="57">
                  <c:v>45</c:v>
                </c:pt>
                <c:pt idx="58">
                  <c:v>46</c:v>
                </c:pt>
                <c:pt idx="59">
                  <c:v>47</c:v>
                </c:pt>
                <c:pt idx="60">
                  <c:v>48</c:v>
                </c:pt>
                <c:pt idx="61">
                  <c:v>49</c:v>
                </c:pt>
                <c:pt idx="62">
                  <c:v>50</c:v>
                </c:pt>
                <c:pt idx="63">
                  <c:v>51</c:v>
                </c:pt>
                <c:pt idx="64">
                  <c:v>52</c:v>
                </c:pt>
                <c:pt idx="65">
                  <c:v>53</c:v>
                </c:pt>
                <c:pt idx="66">
                  <c:v>54</c:v>
                </c:pt>
                <c:pt idx="67">
                  <c:v>55</c:v>
                </c:pt>
                <c:pt idx="68">
                  <c:v>56</c:v>
                </c:pt>
                <c:pt idx="69">
                  <c:v>57</c:v>
                </c:pt>
                <c:pt idx="70">
                  <c:v>58</c:v>
                </c:pt>
                <c:pt idx="71">
                  <c:v>59</c:v>
                </c:pt>
                <c:pt idx="72">
                  <c:v>60</c:v>
                </c:pt>
              </c:numCache>
            </c:numRef>
          </c:xVal>
          <c:yVal>
            <c:numRef>
              <c:f>'DB7'!$C$2:$C$74</c:f>
              <c:numCache>
                <c:formatCode>General</c:formatCode>
                <c:ptCount val="7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33.299999999999997</c:v>
                </c:pt>
                <c:pt idx="20">
                  <c:v>33.299999999999997</c:v>
                </c:pt>
                <c:pt idx="21">
                  <c:v>33.299999999999997</c:v>
                </c:pt>
                <c:pt idx="22">
                  <c:v>33.299999999999997</c:v>
                </c:pt>
                <c:pt idx="23">
                  <c:v>33.299999999999997</c:v>
                </c:pt>
                <c:pt idx="24">
                  <c:v>33.299999999999997</c:v>
                </c:pt>
                <c:pt idx="25">
                  <c:v>33.299999999999997</c:v>
                </c:pt>
                <c:pt idx="26">
                  <c:v>11.1</c:v>
                </c:pt>
                <c:pt idx="27">
                  <c:v>11.1</c:v>
                </c:pt>
                <c:pt idx="28">
                  <c:v>11.1</c:v>
                </c:pt>
                <c:pt idx="29">
                  <c:v>11.1</c:v>
                </c:pt>
                <c:pt idx="30">
                  <c:v>11.1</c:v>
                </c:pt>
                <c:pt idx="31">
                  <c:v>11.1</c:v>
                </c:pt>
                <c:pt idx="32">
                  <c:v>11.1</c:v>
                </c:pt>
                <c:pt idx="33">
                  <c:v>11.1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'DB7'!$D$1</c:f>
              <c:strCache>
                <c:ptCount val="1"/>
                <c:pt idx="0">
                  <c:v>oHSV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8"/>
            <c:spPr>
              <a:solidFill>
                <a:sysClr val="windowText" lastClr="00000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'DB7'!$A$2:$A$74</c:f>
              <c:numCache>
                <c:formatCode>General</c:formatCode>
                <c:ptCount val="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17</c:v>
                </c:pt>
                <c:pt idx="18">
                  <c:v>18</c:v>
                </c:pt>
                <c:pt idx="19">
                  <c:v>18</c:v>
                </c:pt>
                <c:pt idx="20">
                  <c:v>19</c:v>
                </c:pt>
                <c:pt idx="21">
                  <c:v>20</c:v>
                </c:pt>
                <c:pt idx="22">
                  <c:v>21</c:v>
                </c:pt>
                <c:pt idx="23">
                  <c:v>22</c:v>
                </c:pt>
                <c:pt idx="24">
                  <c:v>22</c:v>
                </c:pt>
                <c:pt idx="25">
                  <c:v>23</c:v>
                </c:pt>
                <c:pt idx="26">
                  <c:v>23</c:v>
                </c:pt>
                <c:pt idx="27">
                  <c:v>24</c:v>
                </c:pt>
                <c:pt idx="28">
                  <c:v>24</c:v>
                </c:pt>
                <c:pt idx="29">
                  <c:v>25</c:v>
                </c:pt>
                <c:pt idx="30">
                  <c:v>25</c:v>
                </c:pt>
                <c:pt idx="31">
                  <c:v>26</c:v>
                </c:pt>
                <c:pt idx="32">
                  <c:v>26</c:v>
                </c:pt>
                <c:pt idx="33">
                  <c:v>27</c:v>
                </c:pt>
                <c:pt idx="34">
                  <c:v>27</c:v>
                </c:pt>
                <c:pt idx="35">
                  <c:v>28</c:v>
                </c:pt>
                <c:pt idx="36">
                  <c:v>28</c:v>
                </c:pt>
                <c:pt idx="37">
                  <c:v>29</c:v>
                </c:pt>
                <c:pt idx="38">
                  <c:v>29</c:v>
                </c:pt>
                <c:pt idx="39">
                  <c:v>30</c:v>
                </c:pt>
                <c:pt idx="40">
                  <c:v>30</c:v>
                </c:pt>
                <c:pt idx="41">
                  <c:v>31</c:v>
                </c:pt>
                <c:pt idx="42">
                  <c:v>31</c:v>
                </c:pt>
                <c:pt idx="43">
                  <c:v>32</c:v>
                </c:pt>
                <c:pt idx="44">
                  <c:v>32</c:v>
                </c:pt>
                <c:pt idx="45">
                  <c:v>33</c:v>
                </c:pt>
                <c:pt idx="46">
                  <c:v>34</c:v>
                </c:pt>
                <c:pt idx="47">
                  <c:v>35</c:v>
                </c:pt>
                <c:pt idx="48">
                  <c:v>36</c:v>
                </c:pt>
                <c:pt idx="49">
                  <c:v>37</c:v>
                </c:pt>
                <c:pt idx="50">
                  <c:v>38</c:v>
                </c:pt>
                <c:pt idx="51">
                  <c:v>39</c:v>
                </c:pt>
                <c:pt idx="52">
                  <c:v>40</c:v>
                </c:pt>
                <c:pt idx="53">
                  <c:v>41</c:v>
                </c:pt>
                <c:pt idx="54">
                  <c:v>42</c:v>
                </c:pt>
                <c:pt idx="55">
                  <c:v>43</c:v>
                </c:pt>
                <c:pt idx="56">
                  <c:v>44</c:v>
                </c:pt>
                <c:pt idx="57">
                  <c:v>45</c:v>
                </c:pt>
                <c:pt idx="58">
                  <c:v>46</c:v>
                </c:pt>
                <c:pt idx="59">
                  <c:v>47</c:v>
                </c:pt>
                <c:pt idx="60">
                  <c:v>48</c:v>
                </c:pt>
                <c:pt idx="61">
                  <c:v>49</c:v>
                </c:pt>
                <c:pt idx="62">
                  <c:v>50</c:v>
                </c:pt>
                <c:pt idx="63">
                  <c:v>51</c:v>
                </c:pt>
                <c:pt idx="64">
                  <c:v>52</c:v>
                </c:pt>
                <c:pt idx="65">
                  <c:v>53</c:v>
                </c:pt>
                <c:pt idx="66">
                  <c:v>54</c:v>
                </c:pt>
                <c:pt idx="67">
                  <c:v>55</c:v>
                </c:pt>
                <c:pt idx="68">
                  <c:v>56</c:v>
                </c:pt>
                <c:pt idx="69">
                  <c:v>57</c:v>
                </c:pt>
                <c:pt idx="70">
                  <c:v>58</c:v>
                </c:pt>
                <c:pt idx="71">
                  <c:v>59</c:v>
                </c:pt>
                <c:pt idx="72">
                  <c:v>60</c:v>
                </c:pt>
              </c:numCache>
            </c:numRef>
          </c:xVal>
          <c:yVal>
            <c:numRef>
              <c:f>'DB7'!$D$2:$D$74</c:f>
              <c:numCache>
                <c:formatCode>General</c:formatCode>
                <c:ptCount val="7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66.7</c:v>
                </c:pt>
                <c:pt idx="25">
                  <c:v>66.7</c:v>
                </c:pt>
                <c:pt idx="26">
                  <c:v>55.6</c:v>
                </c:pt>
                <c:pt idx="27">
                  <c:v>55.6</c:v>
                </c:pt>
                <c:pt idx="28">
                  <c:v>44.4</c:v>
                </c:pt>
                <c:pt idx="29">
                  <c:v>44.4</c:v>
                </c:pt>
                <c:pt idx="30">
                  <c:v>22.2</c:v>
                </c:pt>
                <c:pt idx="31">
                  <c:v>22.2</c:v>
                </c:pt>
                <c:pt idx="32">
                  <c:v>11.1</c:v>
                </c:pt>
                <c:pt idx="33">
                  <c:v>11.1</c:v>
                </c:pt>
                <c:pt idx="34">
                  <c:v>11.1</c:v>
                </c:pt>
                <c:pt idx="35">
                  <c:v>11.1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'DB7'!$E$1</c:f>
              <c:strCache>
                <c:ptCount val="1"/>
                <c:pt idx="0">
                  <c:v>Bort+oHSV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ysClr val="window" lastClr="FFFFFF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'DB7'!$A$2:$A$74</c:f>
              <c:numCache>
                <c:formatCode>General</c:formatCode>
                <c:ptCount val="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17</c:v>
                </c:pt>
                <c:pt idx="18">
                  <c:v>18</c:v>
                </c:pt>
                <c:pt idx="19">
                  <c:v>18</c:v>
                </c:pt>
                <c:pt idx="20">
                  <c:v>19</c:v>
                </c:pt>
                <c:pt idx="21">
                  <c:v>20</c:v>
                </c:pt>
                <c:pt idx="22">
                  <c:v>21</c:v>
                </c:pt>
                <c:pt idx="23">
                  <c:v>22</c:v>
                </c:pt>
                <c:pt idx="24">
                  <c:v>22</c:v>
                </c:pt>
                <c:pt idx="25">
                  <c:v>23</c:v>
                </c:pt>
                <c:pt idx="26">
                  <c:v>23</c:v>
                </c:pt>
                <c:pt idx="27">
                  <c:v>24</c:v>
                </c:pt>
                <c:pt idx="28">
                  <c:v>24</c:v>
                </c:pt>
                <c:pt idx="29">
                  <c:v>25</c:v>
                </c:pt>
                <c:pt idx="30">
                  <c:v>25</c:v>
                </c:pt>
                <c:pt idx="31">
                  <c:v>26</c:v>
                </c:pt>
                <c:pt idx="32">
                  <c:v>26</c:v>
                </c:pt>
                <c:pt idx="33">
                  <c:v>27</c:v>
                </c:pt>
                <c:pt idx="34">
                  <c:v>27</c:v>
                </c:pt>
                <c:pt idx="35">
                  <c:v>28</c:v>
                </c:pt>
                <c:pt idx="36">
                  <c:v>28</c:v>
                </c:pt>
                <c:pt idx="37">
                  <c:v>29</c:v>
                </c:pt>
                <c:pt idx="38">
                  <c:v>29</c:v>
                </c:pt>
                <c:pt idx="39">
                  <c:v>30</c:v>
                </c:pt>
                <c:pt idx="40">
                  <c:v>30</c:v>
                </c:pt>
                <c:pt idx="41">
                  <c:v>31</c:v>
                </c:pt>
                <c:pt idx="42">
                  <c:v>31</c:v>
                </c:pt>
                <c:pt idx="43">
                  <c:v>32</c:v>
                </c:pt>
                <c:pt idx="44">
                  <c:v>32</c:v>
                </c:pt>
                <c:pt idx="45">
                  <c:v>33</c:v>
                </c:pt>
                <c:pt idx="46">
                  <c:v>34</c:v>
                </c:pt>
                <c:pt idx="47">
                  <c:v>35</c:v>
                </c:pt>
                <c:pt idx="48">
                  <c:v>36</c:v>
                </c:pt>
                <c:pt idx="49">
                  <c:v>37</c:v>
                </c:pt>
                <c:pt idx="50">
                  <c:v>38</c:v>
                </c:pt>
                <c:pt idx="51">
                  <c:v>39</c:v>
                </c:pt>
                <c:pt idx="52">
                  <c:v>40</c:v>
                </c:pt>
                <c:pt idx="53">
                  <c:v>41</c:v>
                </c:pt>
                <c:pt idx="54">
                  <c:v>42</c:v>
                </c:pt>
                <c:pt idx="55">
                  <c:v>43</c:v>
                </c:pt>
                <c:pt idx="56">
                  <c:v>44</c:v>
                </c:pt>
                <c:pt idx="57">
                  <c:v>45</c:v>
                </c:pt>
                <c:pt idx="58">
                  <c:v>46</c:v>
                </c:pt>
                <c:pt idx="59">
                  <c:v>47</c:v>
                </c:pt>
                <c:pt idx="60">
                  <c:v>48</c:v>
                </c:pt>
                <c:pt idx="61">
                  <c:v>49</c:v>
                </c:pt>
                <c:pt idx="62">
                  <c:v>50</c:v>
                </c:pt>
                <c:pt idx="63">
                  <c:v>51</c:v>
                </c:pt>
                <c:pt idx="64">
                  <c:v>52</c:v>
                </c:pt>
                <c:pt idx="65">
                  <c:v>53</c:v>
                </c:pt>
                <c:pt idx="66">
                  <c:v>54</c:v>
                </c:pt>
                <c:pt idx="67">
                  <c:v>55</c:v>
                </c:pt>
                <c:pt idx="68">
                  <c:v>56</c:v>
                </c:pt>
                <c:pt idx="69">
                  <c:v>57</c:v>
                </c:pt>
                <c:pt idx="70">
                  <c:v>58</c:v>
                </c:pt>
                <c:pt idx="71">
                  <c:v>59</c:v>
                </c:pt>
                <c:pt idx="72">
                  <c:v>60</c:v>
                </c:pt>
              </c:numCache>
            </c:numRef>
          </c:xVal>
          <c:yVal>
            <c:numRef>
              <c:f>'DB7'!$E$2:$E$74</c:f>
              <c:numCache>
                <c:formatCode>General</c:formatCode>
                <c:ptCount val="7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77.8</c:v>
                </c:pt>
                <c:pt idx="35">
                  <c:v>77.8</c:v>
                </c:pt>
                <c:pt idx="36">
                  <c:v>77.8</c:v>
                </c:pt>
                <c:pt idx="37">
                  <c:v>77.8</c:v>
                </c:pt>
                <c:pt idx="38">
                  <c:v>55.6</c:v>
                </c:pt>
                <c:pt idx="39">
                  <c:v>55.6</c:v>
                </c:pt>
                <c:pt idx="40">
                  <c:v>44.4</c:v>
                </c:pt>
                <c:pt idx="41">
                  <c:v>44.4</c:v>
                </c:pt>
                <c:pt idx="42">
                  <c:v>33.299999999999997</c:v>
                </c:pt>
                <c:pt idx="43">
                  <c:v>33.299999999999997</c:v>
                </c:pt>
                <c:pt idx="44">
                  <c:v>11.1</c:v>
                </c:pt>
                <c:pt idx="45">
                  <c:v>11.1</c:v>
                </c:pt>
                <c:pt idx="46">
                  <c:v>11.1</c:v>
                </c:pt>
                <c:pt idx="47">
                  <c:v>11.1</c:v>
                </c:pt>
                <c:pt idx="48">
                  <c:v>11.1</c:v>
                </c:pt>
                <c:pt idx="49">
                  <c:v>11.1</c:v>
                </c:pt>
                <c:pt idx="50">
                  <c:v>11.1</c:v>
                </c:pt>
                <c:pt idx="51">
                  <c:v>11.1</c:v>
                </c:pt>
                <c:pt idx="52">
                  <c:v>11.1</c:v>
                </c:pt>
                <c:pt idx="53">
                  <c:v>11.1</c:v>
                </c:pt>
                <c:pt idx="54">
                  <c:v>11.1</c:v>
                </c:pt>
                <c:pt idx="55">
                  <c:v>11.1</c:v>
                </c:pt>
                <c:pt idx="56">
                  <c:v>11.1</c:v>
                </c:pt>
                <c:pt idx="57">
                  <c:v>11.1</c:v>
                </c:pt>
                <c:pt idx="58">
                  <c:v>11.1</c:v>
                </c:pt>
                <c:pt idx="59">
                  <c:v>11.1</c:v>
                </c:pt>
                <c:pt idx="60">
                  <c:v>11.1</c:v>
                </c:pt>
                <c:pt idx="61">
                  <c:v>11.1</c:v>
                </c:pt>
                <c:pt idx="62">
                  <c:v>11.1</c:v>
                </c:pt>
                <c:pt idx="63">
                  <c:v>11.1</c:v>
                </c:pt>
                <c:pt idx="64">
                  <c:v>11.1</c:v>
                </c:pt>
                <c:pt idx="65">
                  <c:v>11.1</c:v>
                </c:pt>
                <c:pt idx="66">
                  <c:v>11.1</c:v>
                </c:pt>
                <c:pt idx="67">
                  <c:v>11.1</c:v>
                </c:pt>
                <c:pt idx="68">
                  <c:v>11.1</c:v>
                </c:pt>
                <c:pt idx="69">
                  <c:v>11.1</c:v>
                </c:pt>
                <c:pt idx="70">
                  <c:v>11.1</c:v>
                </c:pt>
                <c:pt idx="71">
                  <c:v>11.1</c:v>
                </c:pt>
                <c:pt idx="72">
                  <c:v>11.1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995200"/>
        <c:axId val="77009664"/>
      </c:scatterChart>
      <c:valAx>
        <c:axId val="76995200"/>
        <c:scaling>
          <c:orientation val="minMax"/>
          <c:max val="6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77009664"/>
        <c:crosses val="autoZero"/>
        <c:crossBetween val="midCat"/>
        <c:majorUnit val="10"/>
      </c:valAx>
      <c:valAx>
        <c:axId val="77009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76995200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1828909636604701"/>
          <c:y val="3.8965004374453195E-2"/>
          <c:w val="0.37072042718798126"/>
          <c:h val="0.32519291338582679"/>
        </c:manualLayout>
      </c:layout>
      <c:overlay val="0"/>
      <c:spPr>
        <a:solidFill>
          <a:srgbClr val="FFFFFF"/>
        </a:solidFill>
        <a:ln w="3175">
          <a:noFill/>
          <a:prstDash val="solid"/>
        </a:ln>
      </c:sp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9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92436156129106"/>
          <c:y val="2.8252405949256341E-2"/>
          <c:w val="0.86242558581097084"/>
          <c:h val="0.8960527850685331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U251T3!$B$5:$G$5</c:f>
                <c:numCache>
                  <c:formatCode>General</c:formatCode>
                  <c:ptCount val="6"/>
                  <c:pt idx="0">
                    <c:v>5.1876850637808998</c:v>
                  </c:pt>
                  <c:pt idx="1">
                    <c:v>2.3859401619406011</c:v>
                  </c:pt>
                  <c:pt idx="2">
                    <c:v>6.5645567836506791</c:v>
                  </c:pt>
                  <c:pt idx="3">
                    <c:v>2.4218250976271709</c:v>
                  </c:pt>
                  <c:pt idx="4">
                    <c:v>3.5838574286734857</c:v>
                  </c:pt>
                  <c:pt idx="5">
                    <c:v>4.4250165308754594</c:v>
                  </c:pt>
                </c:numCache>
              </c:numRef>
            </c:plus>
            <c:minus>
              <c:numRef>
                <c:f>U251T3!$B$5:$G$5</c:f>
                <c:numCache>
                  <c:formatCode>General</c:formatCode>
                  <c:ptCount val="6"/>
                  <c:pt idx="0">
                    <c:v>5.1876850637808998</c:v>
                  </c:pt>
                  <c:pt idx="1">
                    <c:v>2.3859401619406011</c:v>
                  </c:pt>
                  <c:pt idx="2">
                    <c:v>6.5645567836506791</c:v>
                  </c:pt>
                  <c:pt idx="3">
                    <c:v>2.4218250976271709</c:v>
                  </c:pt>
                  <c:pt idx="4">
                    <c:v>3.5838574286734857</c:v>
                  </c:pt>
                  <c:pt idx="5">
                    <c:v>4.4250165308754594</c:v>
                  </c:pt>
                </c:numCache>
              </c:numRef>
            </c:minus>
          </c:errBars>
          <c:cat>
            <c:multiLvlStrRef>
              <c:f>U251T3!$B$2:$G$3</c:f>
              <c:multiLvlStrCache>
                <c:ptCount val="6"/>
                <c:lvl>
                  <c:pt idx="0">
                    <c:v>Bort</c:v>
                  </c:pt>
                  <c:pt idx="1">
                    <c:v>oHSV</c:v>
                  </c:pt>
                  <c:pt idx="2">
                    <c:v>Bort+oHSV</c:v>
                  </c:pt>
                  <c:pt idx="3">
                    <c:v>Bort</c:v>
                  </c:pt>
                  <c:pt idx="4">
                    <c:v>oHSV</c:v>
                  </c:pt>
                  <c:pt idx="5">
                    <c:v>Bort+oHSV</c:v>
                  </c:pt>
                </c:lvl>
                <c:lvl>
                  <c:pt idx="0">
                    <c:v>Nec (-)</c:v>
                  </c:pt>
                  <c:pt idx="3">
                    <c:v>Nec (+)</c:v>
                  </c:pt>
                </c:lvl>
              </c:multiLvlStrCache>
            </c:multiLvlStrRef>
          </c:cat>
          <c:val>
            <c:numRef>
              <c:f>U251T3!$B$4:$G$4</c:f>
              <c:numCache>
                <c:formatCode>General</c:formatCode>
                <c:ptCount val="6"/>
                <c:pt idx="0">
                  <c:v>11.363</c:v>
                </c:pt>
                <c:pt idx="1">
                  <c:v>17.14</c:v>
                </c:pt>
                <c:pt idx="2">
                  <c:v>50.783000000000001</c:v>
                </c:pt>
                <c:pt idx="3">
                  <c:v>25.016999999999999</c:v>
                </c:pt>
                <c:pt idx="4">
                  <c:v>32.337000000000003</c:v>
                </c:pt>
                <c:pt idx="5">
                  <c:v>47.695999999999998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43941888"/>
        <c:axId val="43943424"/>
      </c:barChart>
      <c:catAx>
        <c:axId val="4394188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400"/>
            </a:pPr>
            <a:endParaRPr lang="en-US"/>
          </a:p>
        </c:txPr>
        <c:crossAx val="43943424"/>
        <c:crosses val="autoZero"/>
        <c:auto val="1"/>
        <c:lblAlgn val="ctr"/>
        <c:lblOffset val="100"/>
        <c:noMultiLvlLbl val="0"/>
      </c:catAx>
      <c:valAx>
        <c:axId val="43943424"/>
        <c:scaling>
          <c:orientation val="minMax"/>
          <c:max val="100"/>
        </c:scaling>
        <c:delete val="0"/>
        <c:axPos val="l"/>
        <c:numFmt formatCode="General" sourceLinked="1"/>
        <c:majorTickMark val="none"/>
        <c:minorTickMark val="none"/>
        <c:tickLblPos val="nextTo"/>
        <c:crossAx val="4394188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92436156129106"/>
          <c:y val="2.8252405949256341E-2"/>
          <c:w val="0.86242558581097084"/>
          <c:h val="0.8960527850685331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U87dEGFR!$B$5:$G$5</c:f>
                <c:numCache>
                  <c:formatCode>General</c:formatCode>
                  <c:ptCount val="6"/>
                  <c:pt idx="0">
                    <c:v>1.2067739847558387</c:v>
                  </c:pt>
                  <c:pt idx="1">
                    <c:v>6.349174728388391</c:v>
                  </c:pt>
                  <c:pt idx="2">
                    <c:v>1.5384312518946235</c:v>
                  </c:pt>
                  <c:pt idx="3">
                    <c:v>1.8878014089942396</c:v>
                  </c:pt>
                  <c:pt idx="4">
                    <c:v>1.1212520605359575</c:v>
                  </c:pt>
                  <c:pt idx="5">
                    <c:v>0.62609990574340935</c:v>
                  </c:pt>
                </c:numCache>
              </c:numRef>
            </c:plus>
            <c:minus>
              <c:numRef>
                <c:f>U87dEGFR!$B$5:$G$5</c:f>
                <c:numCache>
                  <c:formatCode>General</c:formatCode>
                  <c:ptCount val="6"/>
                  <c:pt idx="0">
                    <c:v>1.2067739847558387</c:v>
                  </c:pt>
                  <c:pt idx="1">
                    <c:v>6.349174728388391</c:v>
                  </c:pt>
                  <c:pt idx="2">
                    <c:v>1.5384312518946235</c:v>
                  </c:pt>
                  <c:pt idx="3">
                    <c:v>1.8878014089942396</c:v>
                  </c:pt>
                  <c:pt idx="4">
                    <c:v>1.1212520605359575</c:v>
                  </c:pt>
                  <c:pt idx="5">
                    <c:v>0.62609990574340935</c:v>
                  </c:pt>
                </c:numCache>
              </c:numRef>
            </c:minus>
          </c:errBars>
          <c:cat>
            <c:multiLvlStrRef>
              <c:f>U87dEGFR!$B$2:$G$3</c:f>
              <c:multiLvlStrCache>
                <c:ptCount val="6"/>
                <c:lvl>
                  <c:pt idx="0">
                    <c:v>Bort</c:v>
                  </c:pt>
                  <c:pt idx="1">
                    <c:v>oHSV</c:v>
                  </c:pt>
                  <c:pt idx="2">
                    <c:v>Bort+oHSV</c:v>
                  </c:pt>
                  <c:pt idx="3">
                    <c:v>Bort</c:v>
                  </c:pt>
                  <c:pt idx="4">
                    <c:v>oHSV</c:v>
                  </c:pt>
                  <c:pt idx="5">
                    <c:v>Bort+oHSV</c:v>
                  </c:pt>
                </c:lvl>
                <c:lvl>
                  <c:pt idx="0">
                    <c:v>Nec (-)</c:v>
                  </c:pt>
                  <c:pt idx="3">
                    <c:v>Nec (+)</c:v>
                  </c:pt>
                </c:lvl>
              </c:multiLvlStrCache>
            </c:multiLvlStrRef>
          </c:cat>
          <c:val>
            <c:numRef>
              <c:f>U87dEGFR!$B$4:$G$4</c:f>
              <c:numCache>
                <c:formatCode>General</c:formatCode>
                <c:ptCount val="6"/>
                <c:pt idx="0">
                  <c:v>27.73</c:v>
                </c:pt>
                <c:pt idx="1">
                  <c:v>12.3</c:v>
                </c:pt>
                <c:pt idx="2">
                  <c:v>59.767000000000003</c:v>
                </c:pt>
                <c:pt idx="3">
                  <c:v>36.447000000000003</c:v>
                </c:pt>
                <c:pt idx="4">
                  <c:v>39.843000000000004</c:v>
                </c:pt>
                <c:pt idx="5">
                  <c:v>51.006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43958272"/>
        <c:axId val="43959808"/>
      </c:barChart>
      <c:catAx>
        <c:axId val="4395827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400"/>
            </a:pPr>
            <a:endParaRPr lang="en-US"/>
          </a:p>
        </c:txPr>
        <c:crossAx val="43959808"/>
        <c:crosses val="autoZero"/>
        <c:auto val="1"/>
        <c:lblAlgn val="ctr"/>
        <c:lblOffset val="100"/>
        <c:noMultiLvlLbl val="0"/>
      </c:catAx>
      <c:valAx>
        <c:axId val="43959808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crossAx val="4395827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92436156129106"/>
          <c:y val="2.8252405949256341E-2"/>
          <c:w val="0.86242558581097084"/>
          <c:h val="0.8960527850685331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U251T3!$B$5:$G$5</c:f>
                <c:numCache>
                  <c:formatCode>General</c:formatCode>
                  <c:ptCount val="6"/>
                  <c:pt idx="0">
                    <c:v>5.1876850637808998</c:v>
                  </c:pt>
                  <c:pt idx="1">
                    <c:v>2.3859401619406011</c:v>
                  </c:pt>
                  <c:pt idx="2">
                    <c:v>6.5645567836506791</c:v>
                  </c:pt>
                  <c:pt idx="3">
                    <c:v>2.4218250976271709</c:v>
                  </c:pt>
                  <c:pt idx="4">
                    <c:v>3.5838574286734857</c:v>
                  </c:pt>
                  <c:pt idx="5">
                    <c:v>4.4250165308754594</c:v>
                  </c:pt>
                </c:numCache>
              </c:numRef>
            </c:plus>
            <c:minus>
              <c:numRef>
                <c:f>U251T3!$B$5:$G$5</c:f>
                <c:numCache>
                  <c:formatCode>General</c:formatCode>
                  <c:ptCount val="6"/>
                  <c:pt idx="0">
                    <c:v>5.1876850637808998</c:v>
                  </c:pt>
                  <c:pt idx="1">
                    <c:v>2.3859401619406011</c:v>
                  </c:pt>
                  <c:pt idx="2">
                    <c:v>6.5645567836506791</c:v>
                  </c:pt>
                  <c:pt idx="3">
                    <c:v>2.4218250976271709</c:v>
                  </c:pt>
                  <c:pt idx="4">
                    <c:v>3.5838574286734857</c:v>
                  </c:pt>
                  <c:pt idx="5">
                    <c:v>4.4250165308754594</c:v>
                  </c:pt>
                </c:numCache>
              </c:numRef>
            </c:minus>
          </c:errBars>
          <c:cat>
            <c:multiLvlStrRef>
              <c:f>U251T3!$B$2:$G$3</c:f>
              <c:multiLvlStrCache>
                <c:ptCount val="6"/>
                <c:lvl>
                  <c:pt idx="0">
                    <c:v>Bort</c:v>
                  </c:pt>
                  <c:pt idx="1">
                    <c:v>oHSV</c:v>
                  </c:pt>
                  <c:pt idx="2">
                    <c:v>Bort+oHSV</c:v>
                  </c:pt>
                  <c:pt idx="3">
                    <c:v>Bort</c:v>
                  </c:pt>
                  <c:pt idx="4">
                    <c:v>oHSV</c:v>
                  </c:pt>
                  <c:pt idx="5">
                    <c:v>Bort+oHSV</c:v>
                  </c:pt>
                </c:lvl>
                <c:lvl>
                  <c:pt idx="0">
                    <c:v>U251T3-shSC</c:v>
                  </c:pt>
                  <c:pt idx="3">
                    <c:v>U251T3-shRIPK1</c:v>
                  </c:pt>
                </c:lvl>
              </c:multiLvlStrCache>
            </c:multiLvlStrRef>
          </c:cat>
          <c:val>
            <c:numRef>
              <c:f>U251T3!$B$4:$G$4</c:f>
              <c:numCache>
                <c:formatCode>General</c:formatCode>
                <c:ptCount val="6"/>
                <c:pt idx="0">
                  <c:v>20.832999999999998</c:v>
                </c:pt>
                <c:pt idx="1">
                  <c:v>26.75</c:v>
                </c:pt>
                <c:pt idx="2">
                  <c:v>79.94</c:v>
                </c:pt>
                <c:pt idx="3">
                  <c:v>38.296999999999997</c:v>
                </c:pt>
                <c:pt idx="4">
                  <c:v>42.468000000000004</c:v>
                </c:pt>
                <c:pt idx="5">
                  <c:v>70.311000000000007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43982848"/>
        <c:axId val="43984384"/>
      </c:barChart>
      <c:catAx>
        <c:axId val="4398284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400"/>
            </a:pPr>
            <a:endParaRPr lang="en-US"/>
          </a:p>
        </c:txPr>
        <c:crossAx val="43984384"/>
        <c:crosses val="autoZero"/>
        <c:auto val="1"/>
        <c:lblAlgn val="ctr"/>
        <c:lblOffset val="100"/>
        <c:noMultiLvlLbl val="0"/>
      </c:catAx>
      <c:valAx>
        <c:axId val="43984384"/>
        <c:scaling>
          <c:orientation val="minMax"/>
          <c:max val="100"/>
        </c:scaling>
        <c:delete val="0"/>
        <c:axPos val="l"/>
        <c:numFmt formatCode="General" sourceLinked="1"/>
        <c:majorTickMark val="none"/>
        <c:minorTickMark val="none"/>
        <c:tickLblPos val="nextTo"/>
        <c:crossAx val="4398284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92436156129106"/>
          <c:y val="2.8252405949256341E-2"/>
          <c:w val="0.86242558581097084"/>
          <c:h val="0.8960527850685331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U251T3!$B$5:$G$5</c:f>
                <c:numCache>
                  <c:formatCode>General</c:formatCode>
                  <c:ptCount val="6"/>
                  <c:pt idx="0">
                    <c:v>1.1884122834596169</c:v>
                  </c:pt>
                  <c:pt idx="1">
                    <c:v>1.2049452140243415</c:v>
                  </c:pt>
                  <c:pt idx="2">
                    <c:v>0.72303721619449912</c:v>
                  </c:pt>
                  <c:pt idx="3">
                    <c:v>1.8878014089943862</c:v>
                  </c:pt>
                  <c:pt idx="4">
                    <c:v>1.1212520605359242</c:v>
                  </c:pt>
                  <c:pt idx="5">
                    <c:v>0.62609990574400898</c:v>
                  </c:pt>
                </c:numCache>
              </c:numRef>
            </c:plus>
            <c:minus>
              <c:numRef>
                <c:f>U251T3!$B$5:$G$5</c:f>
                <c:numCache>
                  <c:formatCode>General</c:formatCode>
                  <c:ptCount val="6"/>
                  <c:pt idx="0">
                    <c:v>1.1884122834596169</c:v>
                  </c:pt>
                  <c:pt idx="1">
                    <c:v>1.2049452140243415</c:v>
                  </c:pt>
                  <c:pt idx="2">
                    <c:v>0.72303721619449912</c:v>
                  </c:pt>
                  <c:pt idx="3">
                    <c:v>1.8878014089943862</c:v>
                  </c:pt>
                  <c:pt idx="4">
                    <c:v>1.1212520605359242</c:v>
                  </c:pt>
                  <c:pt idx="5">
                    <c:v>0.62609990574400898</c:v>
                  </c:pt>
                </c:numCache>
              </c:numRef>
            </c:minus>
          </c:errBars>
          <c:cat>
            <c:multiLvlStrRef>
              <c:f>U251T3!$B$2:$G$3</c:f>
              <c:multiLvlStrCache>
                <c:ptCount val="6"/>
                <c:lvl>
                  <c:pt idx="0">
                    <c:v>Bort</c:v>
                  </c:pt>
                  <c:pt idx="1">
                    <c:v>oHSV</c:v>
                  </c:pt>
                  <c:pt idx="2">
                    <c:v>Bort+oHSV</c:v>
                  </c:pt>
                  <c:pt idx="3">
                    <c:v>Bort</c:v>
                  </c:pt>
                  <c:pt idx="4">
                    <c:v>oHSV</c:v>
                  </c:pt>
                  <c:pt idx="5">
                    <c:v>Bort+oHSV</c:v>
                  </c:pt>
                </c:lvl>
                <c:lvl>
                  <c:pt idx="0">
                    <c:v>JNKi (-)</c:v>
                  </c:pt>
                  <c:pt idx="3">
                    <c:v>JNKi (+)</c:v>
                  </c:pt>
                </c:lvl>
              </c:multiLvlStrCache>
            </c:multiLvlStrRef>
          </c:cat>
          <c:val>
            <c:numRef>
              <c:f>U251T3!$B$4:$G$4</c:f>
              <c:numCache>
                <c:formatCode>General</c:formatCode>
                <c:ptCount val="6"/>
                <c:pt idx="0">
                  <c:v>19.437999999999999</c:v>
                </c:pt>
                <c:pt idx="1">
                  <c:v>19.54</c:v>
                </c:pt>
                <c:pt idx="2">
                  <c:v>64.305000000000007</c:v>
                </c:pt>
                <c:pt idx="3">
                  <c:v>27.971</c:v>
                </c:pt>
                <c:pt idx="4">
                  <c:v>41.661999999999999</c:v>
                </c:pt>
                <c:pt idx="5">
                  <c:v>59.683999999999997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43999232"/>
        <c:axId val="44000768"/>
      </c:barChart>
      <c:catAx>
        <c:axId val="4399923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"/>
            </a:pPr>
            <a:endParaRPr lang="en-US"/>
          </a:p>
        </c:txPr>
        <c:crossAx val="44000768"/>
        <c:crosses val="autoZero"/>
        <c:auto val="1"/>
        <c:lblAlgn val="ctr"/>
        <c:lblOffset val="100"/>
        <c:noMultiLvlLbl val="0"/>
      </c:catAx>
      <c:valAx>
        <c:axId val="44000768"/>
        <c:scaling>
          <c:orientation val="minMax"/>
          <c:max val="100"/>
        </c:scaling>
        <c:delete val="0"/>
        <c:axPos val="l"/>
        <c:numFmt formatCode="General" sourceLinked="1"/>
        <c:majorTickMark val="none"/>
        <c:minorTickMark val="none"/>
        <c:tickLblPos val="nextTo"/>
        <c:crossAx val="4399923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92436156129106"/>
          <c:y val="2.8252405949256341E-2"/>
          <c:w val="0.86242558581097084"/>
          <c:h val="0.8960527850685331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'LN229'!$B$5:$G$5</c:f>
                <c:numCache>
                  <c:formatCode>General</c:formatCode>
                  <c:ptCount val="6"/>
                  <c:pt idx="0">
                    <c:v>1.322727071485043</c:v>
                  </c:pt>
                  <c:pt idx="1">
                    <c:v>1.0340822463917974</c:v>
                  </c:pt>
                  <c:pt idx="2">
                    <c:v>0.2716542808967759</c:v>
                  </c:pt>
                  <c:pt idx="3">
                    <c:v>0.44175954996133787</c:v>
                  </c:pt>
                  <c:pt idx="4">
                    <c:v>1.5924285780124257</c:v>
                  </c:pt>
                  <c:pt idx="5">
                    <c:v>4.4578535968219501</c:v>
                  </c:pt>
                </c:numCache>
              </c:numRef>
            </c:plus>
            <c:minus>
              <c:numRef>
                <c:f>'LN229'!$B$5:$G$5</c:f>
                <c:numCache>
                  <c:formatCode>General</c:formatCode>
                  <c:ptCount val="6"/>
                  <c:pt idx="0">
                    <c:v>1.322727071485043</c:v>
                  </c:pt>
                  <c:pt idx="1">
                    <c:v>1.0340822463917974</c:v>
                  </c:pt>
                  <c:pt idx="2">
                    <c:v>0.2716542808967759</c:v>
                  </c:pt>
                  <c:pt idx="3">
                    <c:v>0.44175954996133787</c:v>
                  </c:pt>
                  <c:pt idx="4">
                    <c:v>1.5924285780124257</c:v>
                  </c:pt>
                  <c:pt idx="5">
                    <c:v>4.4578535968219501</c:v>
                  </c:pt>
                </c:numCache>
              </c:numRef>
            </c:minus>
          </c:errBars>
          <c:cat>
            <c:multiLvlStrRef>
              <c:f>'LN229'!$B$2:$G$3</c:f>
              <c:multiLvlStrCache>
                <c:ptCount val="6"/>
                <c:lvl>
                  <c:pt idx="0">
                    <c:v>Bort</c:v>
                  </c:pt>
                  <c:pt idx="1">
                    <c:v>oHSV</c:v>
                  </c:pt>
                  <c:pt idx="2">
                    <c:v>Bort+oHSV</c:v>
                  </c:pt>
                  <c:pt idx="3">
                    <c:v>Bort</c:v>
                  </c:pt>
                  <c:pt idx="4">
                    <c:v>oHSV</c:v>
                  </c:pt>
                  <c:pt idx="5">
                    <c:v>Bort+oHSV</c:v>
                  </c:pt>
                </c:lvl>
                <c:lvl>
                  <c:pt idx="0">
                    <c:v>JNKi (-)</c:v>
                  </c:pt>
                  <c:pt idx="3">
                    <c:v>JNKi (+)</c:v>
                  </c:pt>
                </c:lvl>
              </c:multiLvlStrCache>
            </c:multiLvlStrRef>
          </c:cat>
          <c:val>
            <c:numRef>
              <c:f>'LN229'!$B$4:$G$4</c:f>
              <c:numCache>
                <c:formatCode>General</c:formatCode>
                <c:ptCount val="6"/>
                <c:pt idx="0">
                  <c:v>22.407</c:v>
                </c:pt>
                <c:pt idx="1">
                  <c:v>17.78</c:v>
                </c:pt>
                <c:pt idx="2">
                  <c:v>76.587999999999994</c:v>
                </c:pt>
                <c:pt idx="3">
                  <c:v>11.029</c:v>
                </c:pt>
                <c:pt idx="4">
                  <c:v>17.779</c:v>
                </c:pt>
                <c:pt idx="5">
                  <c:v>26.984000000000002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44027904"/>
        <c:axId val="44029440"/>
      </c:barChart>
      <c:catAx>
        <c:axId val="4402790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"/>
            </a:pPr>
            <a:endParaRPr lang="en-US"/>
          </a:p>
        </c:txPr>
        <c:crossAx val="44029440"/>
        <c:crosses val="autoZero"/>
        <c:auto val="1"/>
        <c:lblAlgn val="ctr"/>
        <c:lblOffset val="100"/>
        <c:noMultiLvlLbl val="0"/>
      </c:catAx>
      <c:valAx>
        <c:axId val="44029440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crossAx val="4402790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92436156129106"/>
          <c:y val="2.8252405949256341E-2"/>
          <c:w val="0.86242558581097084"/>
          <c:h val="0.8960527850685331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U87dEGFR!$B$5:$G$5</c:f>
                <c:numCache>
                  <c:formatCode>General</c:formatCode>
                  <c:ptCount val="6"/>
                  <c:pt idx="0">
                    <c:v>1.4827600018354117</c:v>
                  </c:pt>
                  <c:pt idx="1">
                    <c:v>1.4100785748957219</c:v>
                  </c:pt>
                  <c:pt idx="2">
                    <c:v>0.86190467462562703</c:v>
                  </c:pt>
                  <c:pt idx="3">
                    <c:v>1.638125780679611</c:v>
                  </c:pt>
                  <c:pt idx="4">
                    <c:v>5.2656305546705857</c:v>
                  </c:pt>
                  <c:pt idx="5">
                    <c:v>7.6540562050751531</c:v>
                  </c:pt>
                </c:numCache>
              </c:numRef>
            </c:plus>
            <c:minus>
              <c:numRef>
                <c:f>U87dEGFR!$B$5:$G$5</c:f>
                <c:numCache>
                  <c:formatCode>General</c:formatCode>
                  <c:ptCount val="6"/>
                  <c:pt idx="0">
                    <c:v>1.4827600018354117</c:v>
                  </c:pt>
                  <c:pt idx="1">
                    <c:v>1.4100785748957219</c:v>
                  </c:pt>
                  <c:pt idx="2">
                    <c:v>0.86190467462562703</c:v>
                  </c:pt>
                  <c:pt idx="3">
                    <c:v>1.638125780679611</c:v>
                  </c:pt>
                  <c:pt idx="4">
                    <c:v>5.2656305546705857</c:v>
                  </c:pt>
                  <c:pt idx="5">
                    <c:v>7.6540562050751531</c:v>
                  </c:pt>
                </c:numCache>
              </c:numRef>
            </c:minus>
          </c:errBars>
          <c:cat>
            <c:multiLvlStrRef>
              <c:f>U87dEGFR!$B$2:$G$3</c:f>
              <c:multiLvlStrCache>
                <c:ptCount val="6"/>
                <c:lvl>
                  <c:pt idx="0">
                    <c:v>Bort</c:v>
                  </c:pt>
                  <c:pt idx="1">
                    <c:v>oHSV</c:v>
                  </c:pt>
                  <c:pt idx="2">
                    <c:v>Bort+oHSV</c:v>
                  </c:pt>
                  <c:pt idx="3">
                    <c:v>Bort</c:v>
                  </c:pt>
                  <c:pt idx="4">
                    <c:v>oHSV</c:v>
                  </c:pt>
                  <c:pt idx="5">
                    <c:v>Bort+oHSV</c:v>
                  </c:pt>
                </c:lvl>
                <c:lvl>
                  <c:pt idx="0">
                    <c:v>JNKi (-)</c:v>
                  </c:pt>
                  <c:pt idx="3">
                    <c:v>JNKi (+)</c:v>
                  </c:pt>
                </c:lvl>
              </c:multiLvlStrCache>
            </c:multiLvlStrRef>
          </c:cat>
          <c:val>
            <c:numRef>
              <c:f>U87dEGFR!$B$4:$G$4</c:f>
              <c:numCache>
                <c:formatCode>General</c:formatCode>
                <c:ptCount val="6"/>
                <c:pt idx="0">
                  <c:v>27.73</c:v>
                </c:pt>
                <c:pt idx="1">
                  <c:v>12.3</c:v>
                </c:pt>
                <c:pt idx="2">
                  <c:v>59.767000000000003</c:v>
                </c:pt>
                <c:pt idx="3">
                  <c:v>52.752000000000002</c:v>
                </c:pt>
                <c:pt idx="4">
                  <c:v>20.890999999999998</c:v>
                </c:pt>
                <c:pt idx="5">
                  <c:v>50.188000000000002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44040192"/>
        <c:axId val="44041728"/>
      </c:barChart>
      <c:catAx>
        <c:axId val="4404019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"/>
            </a:pPr>
            <a:endParaRPr lang="en-US"/>
          </a:p>
        </c:txPr>
        <c:crossAx val="44041728"/>
        <c:crosses val="autoZero"/>
        <c:auto val="1"/>
        <c:lblAlgn val="ctr"/>
        <c:lblOffset val="100"/>
        <c:noMultiLvlLbl val="0"/>
      </c:catAx>
      <c:valAx>
        <c:axId val="44041728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crossAx val="440401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92436156129106"/>
          <c:y val="2.8252405949256341E-2"/>
          <c:w val="0.86242558581097084"/>
          <c:h val="0.8960527850685331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T98G!$B$5:$G$5</c:f>
                <c:numCache>
                  <c:formatCode>General</c:formatCode>
                  <c:ptCount val="6"/>
                  <c:pt idx="0">
                    <c:v>0.90945794580232331</c:v>
                  </c:pt>
                  <c:pt idx="1">
                    <c:v>2.4293638643747246</c:v>
                  </c:pt>
                  <c:pt idx="2">
                    <c:v>1.6174885020746481</c:v>
                  </c:pt>
                  <c:pt idx="3">
                    <c:v>0.60066265512590789</c:v>
                  </c:pt>
                  <c:pt idx="4">
                    <c:v>2.8714556755856706</c:v>
                  </c:pt>
                  <c:pt idx="5">
                    <c:v>1.3078815900342369</c:v>
                  </c:pt>
                </c:numCache>
              </c:numRef>
            </c:plus>
            <c:minus>
              <c:numRef>
                <c:f>T98G!$B$5:$G$5</c:f>
                <c:numCache>
                  <c:formatCode>General</c:formatCode>
                  <c:ptCount val="6"/>
                  <c:pt idx="0">
                    <c:v>0.90945794580232331</c:v>
                  </c:pt>
                  <c:pt idx="1">
                    <c:v>2.4293638643747246</c:v>
                  </c:pt>
                  <c:pt idx="2">
                    <c:v>1.6174885020746481</c:v>
                  </c:pt>
                  <c:pt idx="3">
                    <c:v>0.60066265512590789</c:v>
                  </c:pt>
                  <c:pt idx="4">
                    <c:v>2.8714556755856706</c:v>
                  </c:pt>
                  <c:pt idx="5">
                    <c:v>1.3078815900342369</c:v>
                  </c:pt>
                </c:numCache>
              </c:numRef>
            </c:minus>
          </c:errBars>
          <c:cat>
            <c:multiLvlStrRef>
              <c:f>T98G!$B$2:$G$3</c:f>
              <c:multiLvlStrCache>
                <c:ptCount val="6"/>
                <c:lvl>
                  <c:pt idx="0">
                    <c:v>Bort</c:v>
                  </c:pt>
                  <c:pt idx="1">
                    <c:v>oHSV</c:v>
                  </c:pt>
                  <c:pt idx="2">
                    <c:v>Bort+oHSV</c:v>
                  </c:pt>
                  <c:pt idx="3">
                    <c:v>Bort</c:v>
                  </c:pt>
                  <c:pt idx="4">
                    <c:v>oHSV</c:v>
                  </c:pt>
                  <c:pt idx="5">
                    <c:v>Bort+oHSV</c:v>
                  </c:pt>
                </c:lvl>
                <c:lvl>
                  <c:pt idx="0">
                    <c:v>JNKi (-)</c:v>
                  </c:pt>
                  <c:pt idx="3">
                    <c:v>JNKi (+)</c:v>
                  </c:pt>
                </c:lvl>
              </c:multiLvlStrCache>
            </c:multiLvlStrRef>
          </c:cat>
          <c:val>
            <c:numRef>
              <c:f>T98G!$B$4:$G$4</c:f>
              <c:numCache>
                <c:formatCode>General</c:formatCode>
                <c:ptCount val="6"/>
                <c:pt idx="0">
                  <c:v>25.207000000000001</c:v>
                </c:pt>
                <c:pt idx="1">
                  <c:v>14.83</c:v>
                </c:pt>
                <c:pt idx="2">
                  <c:v>62.49</c:v>
                </c:pt>
                <c:pt idx="3">
                  <c:v>35.957999999999998</c:v>
                </c:pt>
                <c:pt idx="4">
                  <c:v>46.39</c:v>
                </c:pt>
                <c:pt idx="5">
                  <c:v>56.798999999999999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44077440"/>
        <c:axId val="44078976"/>
      </c:barChart>
      <c:catAx>
        <c:axId val="440774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"/>
            </a:pPr>
            <a:endParaRPr lang="en-US"/>
          </a:p>
        </c:txPr>
        <c:crossAx val="44078976"/>
        <c:crosses val="autoZero"/>
        <c:auto val="1"/>
        <c:lblAlgn val="ctr"/>
        <c:lblOffset val="100"/>
        <c:noMultiLvlLbl val="0"/>
      </c:catAx>
      <c:valAx>
        <c:axId val="44078976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crossAx val="4407744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516600265604248"/>
          <c:y val="2.3946850393700769E-2"/>
          <c:w val="0.70640106241699863"/>
          <c:h val="0.709440799066783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Sheet1!$B$24:$E$24</c:f>
                <c:numCache>
                  <c:formatCode>General</c:formatCode>
                  <c:ptCount val="4"/>
                  <c:pt idx="0">
                    <c:v>35549.957851214633</c:v>
                  </c:pt>
                  <c:pt idx="1">
                    <c:v>122322.61970339218</c:v>
                  </c:pt>
                  <c:pt idx="2">
                    <c:v>11203.087125376313</c:v>
                  </c:pt>
                  <c:pt idx="3">
                    <c:v>59455.317255073103</c:v>
                  </c:pt>
                </c:numCache>
              </c:numRef>
            </c:plus>
            <c:minus>
              <c:numRef>
                <c:f>Sheet1!$B$24:$E$24</c:f>
                <c:numCache>
                  <c:formatCode>General</c:formatCode>
                  <c:ptCount val="4"/>
                  <c:pt idx="0">
                    <c:v>35549.957851214633</c:v>
                  </c:pt>
                  <c:pt idx="1">
                    <c:v>122322.61970339218</c:v>
                  </c:pt>
                  <c:pt idx="2">
                    <c:v>11203.087125376313</c:v>
                  </c:pt>
                  <c:pt idx="3">
                    <c:v>59455.317255073103</c:v>
                  </c:pt>
                </c:numCache>
              </c:numRef>
            </c:minus>
          </c:errBars>
          <c:cat>
            <c:multiLvlStrRef>
              <c:f>Sheet1!$B$21:$E$22</c:f>
              <c:multiLvlStrCache>
                <c:ptCount val="4"/>
                <c:lvl>
                  <c:pt idx="0">
                    <c:v>oHSV</c:v>
                  </c:pt>
                  <c:pt idx="1">
                    <c:v>Bort+oHSV</c:v>
                  </c:pt>
                  <c:pt idx="2">
                    <c:v>oHSV</c:v>
                  </c:pt>
                  <c:pt idx="3">
                    <c:v>Bort+oHSV</c:v>
                  </c:pt>
                </c:lvl>
                <c:lvl>
                  <c:pt idx="0">
                    <c:v>U251T3-shSC</c:v>
                  </c:pt>
                  <c:pt idx="2">
                    <c:v>U251T3-shRip1</c:v>
                  </c:pt>
                </c:lvl>
              </c:multiLvlStrCache>
            </c:multiLvlStrRef>
          </c:cat>
          <c:val>
            <c:numRef>
              <c:f>Sheet1!$B$23:$E$23</c:f>
              <c:numCache>
                <c:formatCode>General</c:formatCode>
                <c:ptCount val="4"/>
                <c:pt idx="0">
                  <c:v>102623.88867539323</c:v>
                </c:pt>
                <c:pt idx="1">
                  <c:v>670918.47543047008</c:v>
                </c:pt>
                <c:pt idx="2">
                  <c:v>50812.427057031586</c:v>
                </c:pt>
                <c:pt idx="3">
                  <c:v>437941.62855372642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44464768"/>
        <c:axId val="44466560"/>
      </c:barChart>
      <c:catAx>
        <c:axId val="4446476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6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4466560"/>
        <c:crosses val="autoZero"/>
        <c:auto val="1"/>
        <c:lblAlgn val="ctr"/>
        <c:lblOffset val="100"/>
        <c:noMultiLvlLbl val="0"/>
      </c:catAx>
      <c:valAx>
        <c:axId val="44466560"/>
        <c:scaling>
          <c:orientation val="minMax"/>
          <c:max val="80000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446476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38327-B3E7-42C7-838B-93B387880CA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1639C-5B43-4098-B0BA-71C655E3CA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45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7100" y="696913"/>
            <a:ext cx="2616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AD88E6-EB13-4576-8FE8-0CE971FD4E7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7100" y="696913"/>
            <a:ext cx="2616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AD88E6-EB13-4576-8FE8-0CE971FD4E7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7100" y="696913"/>
            <a:ext cx="2616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AD88E6-EB13-4576-8FE8-0CE971FD4E7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80A9C-6A1C-4F2F-9AE9-5F2F3BEEDE52}" type="datetimeFigureOut">
              <a:rPr lang="en-US" smtClean="0"/>
              <a:pPr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E690C-8765-4D8C-B799-EB136B5A6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5678743"/>
              </p:ext>
            </p:extLst>
          </p:nvPr>
        </p:nvGraphicFramePr>
        <p:xfrm>
          <a:off x="2606040" y="655320"/>
          <a:ext cx="2011680" cy="204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2" name="Chart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7162977"/>
              </p:ext>
            </p:extLst>
          </p:nvPr>
        </p:nvGraphicFramePr>
        <p:xfrm>
          <a:off x="472440" y="655320"/>
          <a:ext cx="2011680" cy="203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746" name="TextBox 23"/>
          <p:cNvSpPr txBox="1">
            <a:spLocks noChangeArrowheads="1"/>
          </p:cNvSpPr>
          <p:nvPr/>
        </p:nvSpPr>
        <p:spPr bwMode="auto">
          <a:xfrm>
            <a:off x="0" y="0"/>
            <a:ext cx="23968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Supplementary Fig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S1.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6967402"/>
              </p:ext>
            </p:extLst>
          </p:nvPr>
        </p:nvGraphicFramePr>
        <p:xfrm>
          <a:off x="4739640" y="655320"/>
          <a:ext cx="2011680" cy="204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830580" y="2016760"/>
            <a:ext cx="74980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665732" y="1490165"/>
            <a:ext cx="74980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971800" y="1342462"/>
            <a:ext cx="74980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06952" y="1483743"/>
            <a:ext cx="74980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05400" y="1798416"/>
            <a:ext cx="74980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932932" y="1143383"/>
            <a:ext cx="74980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200000">
            <a:off x="-169958" y="1481318"/>
            <a:ext cx="1135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Cytotoxicity (%)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54380" y="2499360"/>
            <a:ext cx="1699260" cy="259080"/>
            <a:chOff x="754380" y="2499360"/>
            <a:chExt cx="1699260" cy="259080"/>
          </a:xfrm>
        </p:grpSpPr>
        <p:sp>
          <p:nvSpPr>
            <p:cNvPr id="18" name="Rectangle 17"/>
            <p:cNvSpPr/>
            <p:nvPr/>
          </p:nvSpPr>
          <p:spPr>
            <a:xfrm>
              <a:off x="754380" y="2529840"/>
              <a:ext cx="169926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815340" y="2499360"/>
              <a:ext cx="762000" cy="246221"/>
              <a:chOff x="815340" y="2499360"/>
              <a:chExt cx="762000" cy="246221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815340" y="2537460"/>
                <a:ext cx="76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850733" y="2499360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Nec-1 (-)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653540" y="2499360"/>
              <a:ext cx="765080" cy="246221"/>
              <a:chOff x="815340" y="2499360"/>
              <a:chExt cx="765080" cy="246221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815340" y="2537460"/>
                <a:ext cx="76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850733" y="2499360"/>
                <a:ext cx="7296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Nec-1 (+)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2895600" y="2499360"/>
            <a:ext cx="1699260" cy="259080"/>
            <a:chOff x="754380" y="2499360"/>
            <a:chExt cx="1699260" cy="259080"/>
          </a:xfrm>
        </p:grpSpPr>
        <p:sp>
          <p:nvSpPr>
            <p:cNvPr id="30" name="Rectangle 29"/>
            <p:cNvSpPr/>
            <p:nvPr/>
          </p:nvSpPr>
          <p:spPr>
            <a:xfrm>
              <a:off x="754380" y="2529840"/>
              <a:ext cx="169926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815340" y="2499360"/>
              <a:ext cx="762000" cy="246221"/>
              <a:chOff x="815340" y="2499360"/>
              <a:chExt cx="762000" cy="246221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815340" y="2537460"/>
                <a:ext cx="76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850733" y="2499360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Nec-1 (-)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653540" y="2499360"/>
              <a:ext cx="765080" cy="246221"/>
              <a:chOff x="815340" y="2499360"/>
              <a:chExt cx="765080" cy="246221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815340" y="2537460"/>
                <a:ext cx="76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850733" y="2499360"/>
                <a:ext cx="7296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Nec-1 (+)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5029200" y="2499360"/>
            <a:ext cx="1699260" cy="259080"/>
            <a:chOff x="754380" y="2499360"/>
            <a:chExt cx="1699260" cy="259080"/>
          </a:xfrm>
        </p:grpSpPr>
        <p:sp>
          <p:nvSpPr>
            <p:cNvPr id="38" name="Rectangle 37"/>
            <p:cNvSpPr/>
            <p:nvPr/>
          </p:nvSpPr>
          <p:spPr>
            <a:xfrm>
              <a:off x="754380" y="2529840"/>
              <a:ext cx="169926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815340" y="2499360"/>
              <a:ext cx="762000" cy="246221"/>
              <a:chOff x="815340" y="2499360"/>
              <a:chExt cx="762000" cy="246221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815340" y="2537460"/>
                <a:ext cx="76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850733" y="2499360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Nec-1 (-)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1653540" y="2499360"/>
              <a:ext cx="765080" cy="246221"/>
              <a:chOff x="815340" y="2499360"/>
              <a:chExt cx="765080" cy="246221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>
                <a:off x="815340" y="2537460"/>
                <a:ext cx="76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850733" y="2499360"/>
                <a:ext cx="7296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Nec-1 (+)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16"/>
          <p:cNvSpPr txBox="1">
            <a:spLocks noChangeArrowheads="1"/>
          </p:cNvSpPr>
          <p:nvPr/>
        </p:nvSpPr>
        <p:spPr bwMode="auto">
          <a:xfrm>
            <a:off x="0" y="372428"/>
            <a:ext cx="4475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A. </a:t>
            </a:r>
          </a:p>
        </p:txBody>
      </p:sp>
      <p:sp>
        <p:nvSpPr>
          <p:cNvPr id="46" name="TextBox 16"/>
          <p:cNvSpPr txBox="1">
            <a:spLocks noChangeArrowheads="1"/>
          </p:cNvSpPr>
          <p:nvPr/>
        </p:nvSpPr>
        <p:spPr bwMode="auto">
          <a:xfrm>
            <a:off x="1844040" y="2915186"/>
            <a:ext cx="4475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B.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26"/>
          <p:cNvSpPr txBox="1">
            <a:spLocks noChangeArrowheads="1"/>
          </p:cNvSpPr>
          <p:nvPr/>
        </p:nvSpPr>
        <p:spPr bwMode="auto">
          <a:xfrm>
            <a:off x="1314337" y="1246108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48" name="TextBox 126"/>
          <p:cNvSpPr txBox="1">
            <a:spLocks noChangeArrowheads="1"/>
          </p:cNvSpPr>
          <p:nvPr/>
        </p:nvSpPr>
        <p:spPr bwMode="auto">
          <a:xfrm>
            <a:off x="3459480" y="89154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49" name="TextBox 126"/>
          <p:cNvSpPr txBox="1">
            <a:spLocks noChangeArrowheads="1"/>
          </p:cNvSpPr>
          <p:nvPr/>
        </p:nvSpPr>
        <p:spPr bwMode="auto">
          <a:xfrm>
            <a:off x="5590178" y="11811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graphicFrame>
        <p:nvGraphicFramePr>
          <p:cNvPr id="50" name="Chart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610403"/>
              </p:ext>
            </p:extLst>
          </p:nvPr>
        </p:nvGraphicFramePr>
        <p:xfrm>
          <a:off x="2312193" y="3009900"/>
          <a:ext cx="2011680" cy="203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51" name="Group 50"/>
          <p:cNvGrpSpPr/>
          <p:nvPr/>
        </p:nvGrpSpPr>
        <p:grpSpPr>
          <a:xfrm>
            <a:off x="2590800" y="4846320"/>
            <a:ext cx="1699260" cy="259080"/>
            <a:chOff x="754380" y="2499360"/>
            <a:chExt cx="1699260" cy="259080"/>
          </a:xfrm>
        </p:grpSpPr>
        <p:sp>
          <p:nvSpPr>
            <p:cNvPr id="52" name="Rectangle 51"/>
            <p:cNvSpPr/>
            <p:nvPr/>
          </p:nvSpPr>
          <p:spPr>
            <a:xfrm>
              <a:off x="754380" y="2529840"/>
              <a:ext cx="169926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815340" y="2499360"/>
              <a:ext cx="762000" cy="246221"/>
              <a:chOff x="815340" y="2499360"/>
              <a:chExt cx="762000" cy="246221"/>
            </a:xfrm>
          </p:grpSpPr>
          <p:cxnSp>
            <p:nvCxnSpPr>
              <p:cNvPr id="57" name="Straight Connector 56"/>
              <p:cNvCxnSpPr/>
              <p:nvPr/>
            </p:nvCxnSpPr>
            <p:spPr>
              <a:xfrm>
                <a:off x="815340" y="2537460"/>
                <a:ext cx="76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942173" y="2499360"/>
                <a:ext cx="51167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shSC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1653540" y="2499360"/>
              <a:ext cx="762000" cy="246221"/>
              <a:chOff x="815340" y="2499360"/>
              <a:chExt cx="762000" cy="246221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815340" y="2537460"/>
                <a:ext cx="76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835493" y="2499360"/>
                <a:ext cx="71045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shRIPK1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59" name="Straight Connector 58"/>
          <p:cNvCxnSpPr/>
          <p:nvPr/>
        </p:nvCxnSpPr>
        <p:spPr>
          <a:xfrm>
            <a:off x="2659380" y="4015740"/>
            <a:ext cx="74980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525012" y="3436620"/>
            <a:ext cx="74980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 rot="16200000">
            <a:off x="1656162" y="3911682"/>
            <a:ext cx="1135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Cytotoxicity (%)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126"/>
          <p:cNvSpPr txBox="1">
            <a:spLocks noChangeArrowheads="1"/>
          </p:cNvSpPr>
          <p:nvPr/>
        </p:nvSpPr>
        <p:spPr bwMode="auto">
          <a:xfrm>
            <a:off x="3167018" y="30861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65" name="TextBox 16"/>
          <p:cNvSpPr txBox="1">
            <a:spLocks noChangeArrowheads="1"/>
          </p:cNvSpPr>
          <p:nvPr/>
        </p:nvSpPr>
        <p:spPr bwMode="auto">
          <a:xfrm>
            <a:off x="0" y="4964966"/>
            <a:ext cx="4475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C.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7" name="Chart 6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0952725"/>
              </p:ext>
            </p:extLst>
          </p:nvPr>
        </p:nvGraphicFramePr>
        <p:xfrm>
          <a:off x="261760" y="5379720"/>
          <a:ext cx="1627632" cy="203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68" name="Chart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2844228"/>
              </p:ext>
            </p:extLst>
          </p:nvPr>
        </p:nvGraphicFramePr>
        <p:xfrm>
          <a:off x="1894087" y="5379720"/>
          <a:ext cx="1627632" cy="203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69" name="Chart 6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326546"/>
              </p:ext>
            </p:extLst>
          </p:nvPr>
        </p:nvGraphicFramePr>
        <p:xfrm>
          <a:off x="3526414" y="5379720"/>
          <a:ext cx="1627632" cy="203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71" name="TextBox 70"/>
          <p:cNvSpPr txBox="1"/>
          <p:nvPr/>
        </p:nvSpPr>
        <p:spPr>
          <a:xfrm rot="16200000">
            <a:off x="-424098" y="6182442"/>
            <a:ext cx="1135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Cytotoxicity (%)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541021" y="7261860"/>
            <a:ext cx="1344723" cy="259080"/>
            <a:chOff x="541021" y="7673340"/>
            <a:chExt cx="1344723" cy="259080"/>
          </a:xfrm>
        </p:grpSpPr>
        <p:sp>
          <p:nvSpPr>
            <p:cNvPr id="73" name="Rectangle 72"/>
            <p:cNvSpPr/>
            <p:nvPr/>
          </p:nvSpPr>
          <p:spPr>
            <a:xfrm>
              <a:off x="541021" y="7703820"/>
              <a:ext cx="1344723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588027" y="7673340"/>
              <a:ext cx="610740" cy="246221"/>
              <a:chOff x="588027" y="8351520"/>
              <a:chExt cx="610740" cy="246221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>
                <a:off x="591890" y="8389620"/>
                <a:ext cx="6030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Box 78"/>
              <p:cNvSpPr txBox="1"/>
              <p:nvPr/>
            </p:nvSpPr>
            <p:spPr>
              <a:xfrm>
                <a:off x="588027" y="8351520"/>
                <a:ext cx="6107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JNKi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(-)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1228484" y="7673340"/>
              <a:ext cx="641261" cy="246221"/>
              <a:chOff x="1251344" y="8351520"/>
              <a:chExt cx="641261" cy="246221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>
                <a:off x="1270467" y="8389620"/>
                <a:ext cx="60301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>
                <a:off x="1251344" y="8351520"/>
                <a:ext cx="64126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JNKi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(+)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2183337" y="7261860"/>
            <a:ext cx="1344723" cy="259080"/>
            <a:chOff x="541021" y="7673340"/>
            <a:chExt cx="1344723" cy="259080"/>
          </a:xfrm>
        </p:grpSpPr>
        <p:sp>
          <p:nvSpPr>
            <p:cNvPr id="85" name="Rectangle 84"/>
            <p:cNvSpPr/>
            <p:nvPr/>
          </p:nvSpPr>
          <p:spPr>
            <a:xfrm>
              <a:off x="541021" y="7703820"/>
              <a:ext cx="1344723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588027" y="7673340"/>
              <a:ext cx="610740" cy="246221"/>
              <a:chOff x="588027" y="8351520"/>
              <a:chExt cx="610740" cy="246221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>
                <a:off x="591890" y="8389620"/>
                <a:ext cx="6030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588027" y="8351520"/>
                <a:ext cx="6107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JNKi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(-)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1228484" y="7673340"/>
              <a:ext cx="641261" cy="246221"/>
              <a:chOff x="1251344" y="8351520"/>
              <a:chExt cx="641261" cy="246221"/>
            </a:xfrm>
          </p:grpSpPr>
          <p:cxnSp>
            <p:nvCxnSpPr>
              <p:cNvPr id="88" name="Straight Connector 87"/>
              <p:cNvCxnSpPr/>
              <p:nvPr/>
            </p:nvCxnSpPr>
            <p:spPr>
              <a:xfrm>
                <a:off x="1270467" y="8389620"/>
                <a:ext cx="60301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TextBox 88"/>
              <p:cNvSpPr txBox="1"/>
              <p:nvPr/>
            </p:nvSpPr>
            <p:spPr>
              <a:xfrm>
                <a:off x="1251344" y="8351520"/>
                <a:ext cx="64126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JNKi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(+)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>
            <a:off x="3814017" y="7261860"/>
            <a:ext cx="1344723" cy="259080"/>
            <a:chOff x="541021" y="7673340"/>
            <a:chExt cx="1344723" cy="259080"/>
          </a:xfrm>
        </p:grpSpPr>
        <p:sp>
          <p:nvSpPr>
            <p:cNvPr id="93" name="Rectangle 92"/>
            <p:cNvSpPr/>
            <p:nvPr/>
          </p:nvSpPr>
          <p:spPr>
            <a:xfrm>
              <a:off x="541021" y="7703820"/>
              <a:ext cx="1344723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588027" y="7673340"/>
              <a:ext cx="610740" cy="246221"/>
              <a:chOff x="588027" y="8351520"/>
              <a:chExt cx="610740" cy="246221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>
                <a:off x="591890" y="8389620"/>
                <a:ext cx="6030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extBox 98"/>
              <p:cNvSpPr txBox="1"/>
              <p:nvPr/>
            </p:nvSpPr>
            <p:spPr>
              <a:xfrm>
                <a:off x="588027" y="8351520"/>
                <a:ext cx="6107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JNKi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(-)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1228484" y="7673340"/>
              <a:ext cx="641261" cy="246221"/>
              <a:chOff x="1251344" y="8351520"/>
              <a:chExt cx="641261" cy="246221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1270467" y="8389620"/>
                <a:ext cx="60301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1251344" y="8351520"/>
                <a:ext cx="64126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JNKi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(+)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0" name="Group 99"/>
          <p:cNvGrpSpPr/>
          <p:nvPr/>
        </p:nvGrpSpPr>
        <p:grpSpPr>
          <a:xfrm>
            <a:off x="5444697" y="7261860"/>
            <a:ext cx="1344723" cy="259080"/>
            <a:chOff x="541021" y="7673340"/>
            <a:chExt cx="1344723" cy="259080"/>
          </a:xfrm>
        </p:grpSpPr>
        <p:sp>
          <p:nvSpPr>
            <p:cNvPr id="101" name="Rectangle 100"/>
            <p:cNvSpPr/>
            <p:nvPr/>
          </p:nvSpPr>
          <p:spPr>
            <a:xfrm>
              <a:off x="541021" y="7703820"/>
              <a:ext cx="1344723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588027" y="7673340"/>
              <a:ext cx="610740" cy="246221"/>
              <a:chOff x="588027" y="8351520"/>
              <a:chExt cx="610740" cy="246221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>
                <a:off x="591890" y="8389620"/>
                <a:ext cx="6030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TextBox 106"/>
              <p:cNvSpPr txBox="1"/>
              <p:nvPr/>
            </p:nvSpPr>
            <p:spPr>
              <a:xfrm>
                <a:off x="588027" y="8351520"/>
                <a:ext cx="6107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JNKi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(-)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1228484" y="7673340"/>
              <a:ext cx="641261" cy="246221"/>
              <a:chOff x="1251344" y="8351520"/>
              <a:chExt cx="641261" cy="246221"/>
            </a:xfrm>
          </p:grpSpPr>
          <p:cxnSp>
            <p:nvCxnSpPr>
              <p:cNvPr id="104" name="Straight Connector 103"/>
              <p:cNvCxnSpPr/>
              <p:nvPr/>
            </p:nvCxnSpPr>
            <p:spPr>
              <a:xfrm>
                <a:off x="1270467" y="8389620"/>
                <a:ext cx="60301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/>
              <p:cNvSpPr txBox="1"/>
              <p:nvPr/>
            </p:nvSpPr>
            <p:spPr>
              <a:xfrm>
                <a:off x="1251344" y="8351520"/>
                <a:ext cx="64126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JNKi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(+)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108" name="Straight Connector 107"/>
          <p:cNvCxnSpPr/>
          <p:nvPr/>
        </p:nvCxnSpPr>
        <p:spPr>
          <a:xfrm>
            <a:off x="624840" y="6560820"/>
            <a:ext cx="54864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1295400" y="6012180"/>
            <a:ext cx="54864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26"/>
          <p:cNvSpPr txBox="1">
            <a:spLocks noChangeArrowheads="1"/>
          </p:cNvSpPr>
          <p:nvPr/>
        </p:nvSpPr>
        <p:spPr bwMode="auto">
          <a:xfrm>
            <a:off x="975360" y="5840968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111" name="TextBox 126"/>
          <p:cNvSpPr txBox="1">
            <a:spLocks noChangeArrowheads="1"/>
          </p:cNvSpPr>
          <p:nvPr/>
        </p:nvSpPr>
        <p:spPr bwMode="auto">
          <a:xfrm>
            <a:off x="2610758" y="564642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112" name="TextBox 126"/>
          <p:cNvSpPr txBox="1">
            <a:spLocks noChangeArrowheads="1"/>
          </p:cNvSpPr>
          <p:nvPr/>
        </p:nvSpPr>
        <p:spPr bwMode="auto">
          <a:xfrm>
            <a:off x="4226198" y="5924788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114" name="Straight Connector 113"/>
          <p:cNvCxnSpPr/>
          <p:nvPr/>
        </p:nvCxnSpPr>
        <p:spPr>
          <a:xfrm>
            <a:off x="2255520" y="6530340"/>
            <a:ext cx="54864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2918460" y="6743700"/>
            <a:ext cx="54864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886200" y="6530340"/>
            <a:ext cx="54864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4556760" y="5943600"/>
            <a:ext cx="54864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5151120" y="5379720"/>
            <a:ext cx="1627632" cy="2039112"/>
            <a:chOff x="5437077" y="3276600"/>
            <a:chExt cx="1627632" cy="2039112"/>
          </a:xfrm>
        </p:grpSpPr>
        <p:graphicFrame>
          <p:nvGraphicFramePr>
            <p:cNvPr id="120" name="Chart 1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09990256"/>
                </p:ext>
              </p:extLst>
            </p:nvPr>
          </p:nvGraphicFramePr>
          <p:xfrm>
            <a:off x="5437077" y="3276600"/>
            <a:ext cx="1627632" cy="20391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sp>
          <p:nvSpPr>
            <p:cNvPr id="121" name="TextBox 126"/>
            <p:cNvSpPr txBox="1">
              <a:spLocks noChangeArrowheads="1"/>
            </p:cNvSpPr>
            <p:nvPr/>
          </p:nvSpPr>
          <p:spPr bwMode="auto">
            <a:xfrm>
              <a:off x="6146438" y="3787140"/>
              <a:ext cx="30008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</p:grpSp>
      <p:cxnSp>
        <p:nvCxnSpPr>
          <p:cNvPr id="118" name="Straight Connector 117"/>
          <p:cNvCxnSpPr/>
          <p:nvPr/>
        </p:nvCxnSpPr>
        <p:spPr>
          <a:xfrm>
            <a:off x="5509260" y="6537960"/>
            <a:ext cx="54864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156960" y="5775960"/>
            <a:ext cx="54864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251513" y="586740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U251T3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423213" y="586740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LN229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375072" y="586740"/>
            <a:ext cx="1003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U87</a:t>
            </a:r>
            <a:r>
              <a:rPr lang="el-G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EGFR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861060" y="5331321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U251T3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45080" y="5331321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LN229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3992880" y="5331321"/>
            <a:ext cx="1003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U87</a:t>
            </a:r>
            <a:r>
              <a:rPr lang="el-G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EGFR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831339" y="5331321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T98G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072693" y="2903220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U251T3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508405" y="7696200"/>
            <a:ext cx="2063595" cy="246626"/>
            <a:chOff x="5015979" y="3009495"/>
            <a:chExt cx="2063595" cy="246626"/>
          </a:xfrm>
        </p:grpSpPr>
        <p:sp>
          <p:nvSpPr>
            <p:cNvPr id="130" name="Rectangle 129"/>
            <p:cNvSpPr/>
            <p:nvPr/>
          </p:nvSpPr>
          <p:spPr>
            <a:xfrm>
              <a:off x="5015979" y="3086365"/>
              <a:ext cx="90358" cy="1081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070989" y="3009495"/>
              <a:ext cx="4491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Bort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5630650" y="3086365"/>
              <a:ext cx="90358" cy="108174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5672081" y="3009495"/>
              <a:ext cx="5261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oHSV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6172200" y="3086770"/>
              <a:ext cx="90358" cy="1081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6213631" y="3009900"/>
              <a:ext cx="8659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Bort+oHSV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25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23"/>
          <p:cNvSpPr txBox="1">
            <a:spLocks noChangeArrowheads="1"/>
          </p:cNvSpPr>
          <p:nvPr/>
        </p:nvSpPr>
        <p:spPr bwMode="auto">
          <a:xfrm>
            <a:off x="0" y="0"/>
            <a:ext cx="23968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Supplementary Fig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S2.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7" name="Chart 46"/>
          <p:cNvGraphicFramePr/>
          <p:nvPr/>
        </p:nvGraphicFramePr>
        <p:xfrm>
          <a:off x="290899" y="914400"/>
          <a:ext cx="23907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8" name="TextBox 68"/>
          <p:cNvSpPr txBox="1">
            <a:spLocks noChangeArrowheads="1"/>
          </p:cNvSpPr>
          <p:nvPr/>
        </p:nvSpPr>
        <p:spPr bwMode="auto">
          <a:xfrm rot="16200000">
            <a:off x="-632221" y="1822063"/>
            <a:ext cx="15604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Virus titer (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pfu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/mg)</a:t>
            </a: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017906" y="725488"/>
            <a:ext cx="64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134"/>
          <p:cNvSpPr txBox="1">
            <a:spLocks noChangeArrowheads="1"/>
          </p:cNvSpPr>
          <p:nvPr/>
        </p:nvSpPr>
        <p:spPr bwMode="auto">
          <a:xfrm>
            <a:off x="987530" y="495300"/>
            <a:ext cx="7008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Nec1 (-)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925147" y="725488"/>
            <a:ext cx="64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134"/>
          <p:cNvSpPr txBox="1">
            <a:spLocks noChangeArrowheads="1"/>
          </p:cNvSpPr>
          <p:nvPr/>
        </p:nvSpPr>
        <p:spPr bwMode="auto">
          <a:xfrm>
            <a:off x="1877138" y="495300"/>
            <a:ext cx="73609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Nec1 (+)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 bwMode="auto">
          <a:xfrm>
            <a:off x="4436986" y="730579"/>
            <a:ext cx="64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134"/>
          <p:cNvSpPr txBox="1">
            <a:spLocks noChangeArrowheads="1"/>
          </p:cNvSpPr>
          <p:nvPr/>
        </p:nvSpPr>
        <p:spPr bwMode="auto">
          <a:xfrm>
            <a:off x="4483555" y="500390"/>
            <a:ext cx="54694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shSC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5343210" y="730579"/>
            <a:ext cx="64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134"/>
          <p:cNvSpPr txBox="1">
            <a:spLocks noChangeArrowheads="1"/>
          </p:cNvSpPr>
          <p:nvPr/>
        </p:nvSpPr>
        <p:spPr bwMode="auto">
          <a:xfrm>
            <a:off x="5335277" y="500390"/>
            <a:ext cx="65594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shRip1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4" name="Chart 73"/>
          <p:cNvGraphicFramePr/>
          <p:nvPr/>
        </p:nvGraphicFramePr>
        <p:xfrm>
          <a:off x="3762376" y="914400"/>
          <a:ext cx="23907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5" name="Rectangle 74"/>
          <p:cNvSpPr/>
          <p:nvPr/>
        </p:nvSpPr>
        <p:spPr>
          <a:xfrm>
            <a:off x="781050" y="2976929"/>
            <a:ext cx="5334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78"/>
          <p:cNvGrpSpPr>
            <a:grpSpLocks/>
          </p:cNvGrpSpPr>
          <p:nvPr/>
        </p:nvGrpSpPr>
        <p:grpSpPr bwMode="auto">
          <a:xfrm>
            <a:off x="2438400" y="3105140"/>
            <a:ext cx="2066978" cy="277002"/>
            <a:chOff x="2286000" y="7754783"/>
            <a:chExt cx="2067786" cy="277181"/>
          </a:xfrm>
        </p:grpSpPr>
        <p:sp>
          <p:nvSpPr>
            <p:cNvPr id="77" name="Rectangle 76"/>
            <p:cNvSpPr/>
            <p:nvPr/>
          </p:nvSpPr>
          <p:spPr>
            <a:xfrm>
              <a:off x="3224579" y="7808789"/>
              <a:ext cx="138167" cy="13820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TextBox 136"/>
            <p:cNvSpPr txBox="1">
              <a:spLocks noChangeArrowheads="1"/>
            </p:cNvSpPr>
            <p:nvPr/>
          </p:nvSpPr>
          <p:spPr bwMode="auto">
            <a:xfrm>
              <a:off x="3352800" y="7754783"/>
              <a:ext cx="1000986" cy="277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 err="1">
                  <a:latin typeface="Arial" pitchFamily="34" charset="0"/>
                  <a:cs typeface="Arial" pitchFamily="34" charset="0"/>
                </a:rPr>
                <a:t>Bort+oHSV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286000" y="7808789"/>
              <a:ext cx="136578" cy="138201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TextBox 138"/>
            <p:cNvSpPr txBox="1">
              <a:spLocks noChangeArrowheads="1"/>
            </p:cNvSpPr>
            <p:nvPr/>
          </p:nvSpPr>
          <p:spPr bwMode="auto">
            <a:xfrm>
              <a:off x="2396704" y="7754786"/>
              <a:ext cx="595268" cy="277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latin typeface="Arial" pitchFamily="34" charset="0"/>
                  <a:cs typeface="Arial" pitchFamily="34" charset="0"/>
                </a:rPr>
                <a:t>oHSV</a:t>
              </a:r>
            </a:p>
          </p:txBody>
        </p:sp>
      </p:grpSp>
      <p:sp>
        <p:nvSpPr>
          <p:cNvPr id="134" name="TextBox 16"/>
          <p:cNvSpPr txBox="1">
            <a:spLocks noChangeArrowheads="1"/>
          </p:cNvSpPr>
          <p:nvPr/>
        </p:nvSpPr>
        <p:spPr bwMode="auto">
          <a:xfrm>
            <a:off x="0" y="433388"/>
            <a:ext cx="4475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A. </a:t>
            </a:r>
          </a:p>
        </p:txBody>
      </p:sp>
      <p:sp>
        <p:nvSpPr>
          <p:cNvPr id="55" name="TextBox 16"/>
          <p:cNvSpPr txBox="1">
            <a:spLocks noChangeArrowheads="1"/>
          </p:cNvSpPr>
          <p:nvPr/>
        </p:nvSpPr>
        <p:spPr bwMode="auto">
          <a:xfrm>
            <a:off x="3314700" y="433388"/>
            <a:ext cx="4475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B.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Box 126"/>
          <p:cNvSpPr txBox="1">
            <a:spLocks noChangeArrowheads="1"/>
          </p:cNvSpPr>
          <p:nvPr/>
        </p:nvSpPr>
        <p:spPr bwMode="auto">
          <a:xfrm>
            <a:off x="5483044" y="1374776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95" name="Straight Connector 94"/>
          <p:cNvCxnSpPr/>
          <p:nvPr/>
        </p:nvCxnSpPr>
        <p:spPr bwMode="auto">
          <a:xfrm>
            <a:off x="5381625" y="1609725"/>
            <a:ext cx="502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126"/>
          <p:cNvSpPr txBox="1">
            <a:spLocks noChangeArrowheads="1"/>
          </p:cNvSpPr>
          <p:nvPr/>
        </p:nvSpPr>
        <p:spPr bwMode="auto">
          <a:xfrm>
            <a:off x="4644844" y="714375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98" name="Straight Connector 97"/>
          <p:cNvCxnSpPr/>
          <p:nvPr/>
        </p:nvCxnSpPr>
        <p:spPr bwMode="auto">
          <a:xfrm>
            <a:off x="4543425" y="949326"/>
            <a:ext cx="502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126"/>
          <p:cNvSpPr txBox="1">
            <a:spLocks noChangeArrowheads="1"/>
          </p:cNvSpPr>
          <p:nvPr/>
        </p:nvSpPr>
        <p:spPr bwMode="auto">
          <a:xfrm>
            <a:off x="2078242" y="1403351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100" name="Straight Connector 99"/>
          <p:cNvCxnSpPr/>
          <p:nvPr/>
        </p:nvCxnSpPr>
        <p:spPr bwMode="auto">
          <a:xfrm>
            <a:off x="1976823" y="1638300"/>
            <a:ext cx="502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26"/>
          <p:cNvSpPr txBox="1">
            <a:spLocks noChangeArrowheads="1"/>
          </p:cNvSpPr>
          <p:nvPr/>
        </p:nvSpPr>
        <p:spPr bwMode="auto">
          <a:xfrm>
            <a:off x="1192417" y="704851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102" name="Straight Connector 101"/>
          <p:cNvCxnSpPr/>
          <p:nvPr/>
        </p:nvCxnSpPr>
        <p:spPr bwMode="auto">
          <a:xfrm>
            <a:off x="1090998" y="939800"/>
            <a:ext cx="502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68"/>
          <p:cNvSpPr txBox="1">
            <a:spLocks noChangeArrowheads="1"/>
          </p:cNvSpPr>
          <p:nvPr/>
        </p:nvSpPr>
        <p:spPr bwMode="auto">
          <a:xfrm rot="16200000">
            <a:off x="2776954" y="1822063"/>
            <a:ext cx="15604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Virus titer (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pfu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/mg)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0" y="0"/>
            <a:ext cx="23968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Supplementary Fig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S3.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16"/>
          <p:cNvSpPr txBox="1">
            <a:spLocks noChangeArrowheads="1"/>
          </p:cNvSpPr>
          <p:nvPr/>
        </p:nvSpPr>
        <p:spPr bwMode="auto">
          <a:xfrm>
            <a:off x="0" y="433388"/>
            <a:ext cx="4475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A. </a:t>
            </a:r>
          </a:p>
        </p:txBody>
      </p:sp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4048242" y="433388"/>
            <a:ext cx="4475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B.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-44458" y="579120"/>
            <a:ext cx="4336688" cy="2920122"/>
            <a:chOff x="-82558" y="579120"/>
            <a:chExt cx="4182117" cy="2920122"/>
          </a:xfrm>
        </p:grpSpPr>
        <p:pic>
          <p:nvPicPr>
            <p:cNvPr id="1026" name="Picture 2" descr="C:\Users\yoo04\Desktop\NK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66" y="771942"/>
              <a:ext cx="3617333" cy="2453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2624"/>
            <p:cNvSpPr txBox="1">
              <a:spLocks noChangeArrowheads="1"/>
            </p:cNvSpPr>
            <p:nvPr/>
          </p:nvSpPr>
          <p:spPr bwMode="auto">
            <a:xfrm>
              <a:off x="1464053" y="3271409"/>
              <a:ext cx="1015079" cy="227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Live/Dead (</a:t>
              </a:r>
              <a:r>
                <a:rPr lang="en-US" sz="1100" b="1" dirty="0" err="1" smtClean="0">
                  <a:latin typeface="Arial" pitchFamily="34" charset="0"/>
                  <a:cs typeface="Arial" pitchFamily="34" charset="0"/>
                </a:rPr>
                <a:t>PacBlue</a:t>
              </a:r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143864" y="3261360"/>
              <a:ext cx="347472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2639"/>
            <p:cNvSpPr txBox="1">
              <a:spLocks noChangeArrowheads="1"/>
            </p:cNvSpPr>
            <p:nvPr/>
          </p:nvSpPr>
          <p:spPr bwMode="auto">
            <a:xfrm rot="16200000">
              <a:off x="-203137" y="1914017"/>
              <a:ext cx="413505" cy="172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GFP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V="1">
              <a:off x="148161" y="785680"/>
              <a:ext cx="0" cy="246888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/>
          </p:nvGrpSpPr>
          <p:grpSpPr>
            <a:xfrm rot="5400000">
              <a:off x="3623153" y="1185755"/>
              <a:ext cx="666962" cy="285850"/>
              <a:chOff x="6326065" y="381000"/>
              <a:chExt cx="640080" cy="261610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6326065" y="624840"/>
                <a:ext cx="64008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6362213" y="381000"/>
                <a:ext cx="56778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NK (-)</a:t>
                </a:r>
                <a:endParaRPr lang="en-US" sz="11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 rot="5400000">
              <a:off x="3623155" y="2421750"/>
              <a:ext cx="666962" cy="261610"/>
              <a:chOff x="7096414" y="392092"/>
              <a:chExt cx="640080" cy="23942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7096414" y="624840"/>
                <a:ext cx="64008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7127083" y="392092"/>
                <a:ext cx="578744" cy="2394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NK (+)</a:t>
                </a:r>
                <a:endParaRPr lang="en-US" sz="11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9" name="TextBox 2642"/>
            <p:cNvSpPr txBox="1">
              <a:spLocks noChangeArrowheads="1"/>
            </p:cNvSpPr>
            <p:nvPr/>
          </p:nvSpPr>
          <p:spPr bwMode="auto">
            <a:xfrm>
              <a:off x="631893" y="579665"/>
              <a:ext cx="476412" cy="256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PBS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2645"/>
            <p:cNvSpPr txBox="1">
              <a:spLocks noChangeArrowheads="1"/>
            </p:cNvSpPr>
            <p:nvPr/>
          </p:nvSpPr>
          <p:spPr bwMode="auto">
            <a:xfrm>
              <a:off x="1825099" y="579665"/>
              <a:ext cx="47481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 dirty="0" err="1" smtClean="0">
                  <a:latin typeface="Arial" pitchFamily="34" charset="0"/>
                  <a:cs typeface="Arial" pitchFamily="34" charset="0"/>
                </a:rPr>
                <a:t>Bort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645"/>
            <p:cNvSpPr txBox="1">
              <a:spLocks noChangeArrowheads="1"/>
            </p:cNvSpPr>
            <p:nvPr/>
          </p:nvSpPr>
          <p:spPr bwMode="auto">
            <a:xfrm>
              <a:off x="3012289" y="579120"/>
              <a:ext cx="56297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 dirty="0" err="1" smtClean="0">
                  <a:latin typeface="Arial" pitchFamily="34" charset="0"/>
                  <a:cs typeface="Arial" pitchFamily="34" charset="0"/>
                </a:rPr>
                <a:t>oHSV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272021" y="556284"/>
            <a:ext cx="2527669" cy="2668816"/>
            <a:chOff x="4254131" y="501321"/>
            <a:chExt cx="2527669" cy="2318079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19552607"/>
                </p:ext>
              </p:extLst>
            </p:nvPr>
          </p:nvGraphicFramePr>
          <p:xfrm>
            <a:off x="4495800" y="609600"/>
            <a:ext cx="2286000" cy="2209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7" name="TextBox 26"/>
            <p:cNvSpPr txBox="1"/>
            <p:nvPr/>
          </p:nvSpPr>
          <p:spPr>
            <a:xfrm rot="16200000">
              <a:off x="3808416" y="1410869"/>
              <a:ext cx="115303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Dead Cell (%)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815840" y="714913"/>
              <a:ext cx="85889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930713" y="501868"/>
              <a:ext cx="629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NK (-)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839090" y="714364"/>
              <a:ext cx="85889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953963" y="501321"/>
              <a:ext cx="629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NK (+)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7" name="Rectangle 36"/>
          <p:cNvSpPr/>
          <p:nvPr/>
        </p:nvSpPr>
        <p:spPr>
          <a:xfrm>
            <a:off x="4701540" y="3063240"/>
            <a:ext cx="2133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916919" y="3063240"/>
            <a:ext cx="1723758" cy="261914"/>
            <a:chOff x="5015979" y="3009495"/>
            <a:chExt cx="1723758" cy="261914"/>
          </a:xfrm>
        </p:grpSpPr>
        <p:sp>
          <p:nvSpPr>
            <p:cNvPr id="23" name="Rectangle 22"/>
            <p:cNvSpPr/>
            <p:nvPr/>
          </p:nvSpPr>
          <p:spPr>
            <a:xfrm>
              <a:off x="5015979" y="3086365"/>
              <a:ext cx="90358" cy="1081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70989" y="3009495"/>
              <a:ext cx="422501" cy="261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PBS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630650" y="3086365"/>
              <a:ext cx="90358" cy="108174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672081" y="3009495"/>
              <a:ext cx="4491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Bort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172200" y="3086770"/>
              <a:ext cx="90358" cy="1081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3631" y="3009900"/>
              <a:ext cx="5261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oHSV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TextBox 126"/>
          <p:cNvSpPr txBox="1">
            <a:spLocks noChangeArrowheads="1"/>
          </p:cNvSpPr>
          <p:nvPr/>
        </p:nvSpPr>
        <p:spPr bwMode="auto">
          <a:xfrm>
            <a:off x="5624759" y="938875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41" name="TextBox 126"/>
          <p:cNvSpPr txBox="1">
            <a:spLocks noChangeArrowheads="1"/>
          </p:cNvSpPr>
          <p:nvPr/>
        </p:nvSpPr>
        <p:spPr bwMode="auto">
          <a:xfrm>
            <a:off x="5966460" y="74676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5263175" y="1168659"/>
            <a:ext cx="0" cy="457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255555" y="1158240"/>
            <a:ext cx="10149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6271260" y="1150620"/>
            <a:ext cx="0" cy="914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5583215" y="944880"/>
            <a:ext cx="1015705" cy="475239"/>
            <a:chOff x="5590835" y="952500"/>
            <a:chExt cx="1015705" cy="475239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5598455" y="970539"/>
              <a:ext cx="0" cy="4572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5590835" y="960120"/>
              <a:ext cx="10149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6606540" y="952500"/>
              <a:ext cx="0" cy="914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3897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23"/>
          <p:cNvSpPr txBox="1">
            <a:spLocks noChangeArrowheads="1"/>
          </p:cNvSpPr>
          <p:nvPr/>
        </p:nvSpPr>
        <p:spPr bwMode="auto">
          <a:xfrm>
            <a:off x="0" y="0"/>
            <a:ext cx="23968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Supplementary Fig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S4.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63315" y="685800"/>
            <a:ext cx="3794485" cy="2517130"/>
            <a:chOff x="1463315" y="685800"/>
            <a:chExt cx="3489685" cy="2517130"/>
          </a:xfrm>
        </p:grpSpPr>
        <p:graphicFrame>
          <p:nvGraphicFramePr>
            <p:cNvPr id="31" name="Chart 3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37717453"/>
                </p:ext>
              </p:extLst>
            </p:nvPr>
          </p:nvGraphicFramePr>
          <p:xfrm>
            <a:off x="1691915" y="685800"/>
            <a:ext cx="310896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2" name="TextBox 31"/>
            <p:cNvSpPr txBox="1"/>
            <p:nvPr/>
          </p:nvSpPr>
          <p:spPr>
            <a:xfrm rot="16200000">
              <a:off x="927110" y="1603004"/>
              <a:ext cx="13340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Survival Rate (%)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74175" y="2872739"/>
              <a:ext cx="5229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Days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160795" y="2209799"/>
              <a:ext cx="7922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P=0.0229</a:t>
              </a:r>
              <a:endParaRPr lang="en-US" sz="1100" b="1" dirty="0"/>
            </a:p>
          </p:txBody>
        </p:sp>
        <p:sp>
          <p:nvSpPr>
            <p:cNvPr id="35" name="TextBox 186"/>
            <p:cNvSpPr txBox="1">
              <a:spLocks noChangeArrowheads="1"/>
            </p:cNvSpPr>
            <p:nvPr/>
          </p:nvSpPr>
          <p:spPr bwMode="auto">
            <a:xfrm>
              <a:off x="4657931" y="2380399"/>
              <a:ext cx="28405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059773" y="2941320"/>
              <a:ext cx="21467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oHSV (2.5 X 10</a:t>
              </a:r>
              <a:r>
                <a:rPr lang="en-US" sz="1100" b="1" baseline="30000" dirty="0" smtClean="0">
                  <a:latin typeface="Arial" pitchFamily="34" charset="0"/>
                  <a:cs typeface="Arial" pitchFamily="34" charset="0"/>
                </a:rPr>
                <a:t>5</a:t>
              </a:r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b="1" dirty="0" err="1" smtClean="0">
                  <a:latin typeface="Arial" pitchFamily="34" charset="0"/>
                  <a:cs typeface="Arial" pitchFamily="34" charset="0"/>
                </a:rPr>
                <a:t>pfu</a:t>
              </a:r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) injection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2572622" y="2697480"/>
              <a:ext cx="0" cy="2286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758715" y="762000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DB7 (n=9)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31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95439</TotalTime>
  <Words>156</Words>
  <Application>Microsoft Office PowerPoint</Application>
  <PresentationFormat>On-screen Show (4:3)</PresentationFormat>
  <Paragraphs>85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OSUMC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yoo04</dc:creator>
  <cp:lastModifiedBy>Yoo, Ji Young</cp:lastModifiedBy>
  <cp:revision>5010</cp:revision>
  <cp:lastPrinted>2016-06-02T18:55:23Z</cp:lastPrinted>
  <dcterms:created xsi:type="dcterms:W3CDTF">2015-09-02T13:41:39Z</dcterms:created>
  <dcterms:modified xsi:type="dcterms:W3CDTF">2016-06-04T14:19:08Z</dcterms:modified>
</cp:coreProperties>
</file>