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</p:sldIdLst>
  <p:sldSz cx="6858000" cy="9906000" type="A4"/>
  <p:notesSz cx="6797675" cy="9926638"/>
  <p:defaultTextStyle>
    <a:defPPr>
      <a:defRPr lang="en-US"/>
    </a:defPPr>
    <a:lvl1pPr marL="0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wa01-per\CSIRO\PI\Home\tha044\RT%20data\Real%20time%20data\2014\Exp36\Sallys%20data\Exp36_GPDref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wa01-per\CSIRO\PI\Home\tha044\RT%20data\Real%20time%20data\2014\Exp36\Sallys%20data\Exp36_GPDref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AU" i="1" dirty="0"/>
              <a:t>Fom_SIX1</a:t>
            </a:r>
          </a:p>
        </c:rich>
      </c:tx>
      <c:layout>
        <c:manualLayout>
          <c:xMode val="edge"/>
          <c:yMode val="edge"/>
          <c:x val="0.14100886553191527"/>
          <c:y val="2.592941252743873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492267051300252"/>
          <c:y val="9.5146164336118444E-2"/>
          <c:w val="0.8640610526685617"/>
          <c:h val="0.762006106299930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'edit (6)'!$G$248</c:f>
              <c:strCache>
                <c:ptCount val="1"/>
                <c:pt idx="0">
                  <c:v>SIX1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6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errBars>
            <c:errBarType val="both"/>
            <c:errValType val="cust"/>
            <c:noEndCap val="0"/>
            <c:plus>
              <c:numRef>
                <c:f>'edit (6)'!$G$262:$G$270</c:f>
                <c:numCache>
                  <c:formatCode>General</c:formatCode>
                  <c:ptCount val="9"/>
                  <c:pt idx="0">
                    <c:v>1.3681602341296164E-6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3.7314555471362602E-3</c:v>
                  </c:pt>
                  <c:pt idx="6">
                    <c:v>8.3714094360467315E-3</c:v>
                  </c:pt>
                  <c:pt idx="7">
                    <c:v>3.5883725891422184E-2</c:v>
                  </c:pt>
                  <c:pt idx="8">
                    <c:v>9.6150593088794756E-2</c:v>
                  </c:pt>
                </c:numCache>
              </c:numRef>
            </c:plus>
            <c:minus>
              <c:numRef>
                <c:f>'edit (6)'!$G$262:$G$270</c:f>
                <c:numCache>
                  <c:formatCode>General</c:formatCode>
                  <c:ptCount val="9"/>
                  <c:pt idx="0">
                    <c:v>1.3681602341296164E-6</c:v>
                  </c:pt>
                  <c:pt idx="1">
                    <c:v>0</c:v>
                  </c:pt>
                  <c:pt idx="2">
                    <c:v>0</c:v>
                  </c:pt>
                  <c:pt idx="3">
                    <c:v>0</c:v>
                  </c:pt>
                  <c:pt idx="4">
                    <c:v>0</c:v>
                  </c:pt>
                  <c:pt idx="5">
                    <c:v>3.7314555471362602E-3</c:v>
                  </c:pt>
                  <c:pt idx="6">
                    <c:v>8.3714094360467315E-3</c:v>
                  </c:pt>
                  <c:pt idx="7">
                    <c:v>3.5883725891422184E-2</c:v>
                  </c:pt>
                  <c:pt idx="8">
                    <c:v>9.6150593088794756E-2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multiLvlStrRef>
              <c:f>'edit (6)'!$D$249:$E$257</c:f>
              <c:multiLvlStrCache>
                <c:ptCount val="9"/>
                <c:lvl>
                  <c:pt idx="1">
                    <c:v>A17</c:v>
                  </c:pt>
                  <c:pt idx="2">
                    <c:v>DZA315</c:v>
                  </c:pt>
                  <c:pt idx="3">
                    <c:v>A17</c:v>
                  </c:pt>
                  <c:pt idx="4">
                    <c:v>DZA315</c:v>
                  </c:pt>
                  <c:pt idx="5">
                    <c:v>A17</c:v>
                  </c:pt>
                  <c:pt idx="6">
                    <c:v>DZA315</c:v>
                  </c:pt>
                  <c:pt idx="7">
                    <c:v>A17</c:v>
                  </c:pt>
                  <c:pt idx="8">
                    <c:v>DZA315</c:v>
                  </c:pt>
                </c:lvl>
                <c:lvl>
                  <c:pt idx="0">
                    <c:v>in vitro</c:v>
                  </c:pt>
                  <c:pt idx="1">
                    <c:v>Day1</c:v>
                  </c:pt>
                  <c:pt idx="3">
                    <c:v>Day2</c:v>
                  </c:pt>
                  <c:pt idx="5">
                    <c:v>Day4</c:v>
                  </c:pt>
                  <c:pt idx="7">
                    <c:v>Day7</c:v>
                  </c:pt>
                </c:lvl>
              </c:multiLvlStrCache>
            </c:multiLvlStrRef>
          </c:cat>
          <c:val>
            <c:numRef>
              <c:f>'edit (6)'!$G$249:$G$257</c:f>
              <c:numCache>
                <c:formatCode>General</c:formatCode>
                <c:ptCount val="9"/>
                <c:pt idx="0" formatCode="0.0E+00">
                  <c:v>2.072130627176918E-5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2.7472222624800129E-2</c:v>
                </c:pt>
                <c:pt idx="6">
                  <c:v>3.2217298537598103E-2</c:v>
                </c:pt>
                <c:pt idx="7">
                  <c:v>0.16932444505385455</c:v>
                </c:pt>
                <c:pt idx="8">
                  <c:v>0.52048466881531408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907096"/>
        <c:axId val="199217136"/>
      </c:barChart>
      <c:catAx>
        <c:axId val="198907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99217136"/>
        <c:crossesAt val="1.0000000000000002E-3"/>
        <c:auto val="1"/>
        <c:lblAlgn val="ctr"/>
        <c:lblOffset val="100"/>
        <c:tickLblSkip val="1"/>
        <c:tickMarkSkip val="1"/>
        <c:noMultiLvlLbl val="0"/>
      </c:catAx>
      <c:valAx>
        <c:axId val="199217136"/>
        <c:scaling>
          <c:logBase val="10"/>
          <c:orientation val="minMax"/>
        </c:scaling>
        <c:delete val="0"/>
        <c:axPos val="l"/>
        <c:numFmt formatCode="0.E+0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en-US"/>
          </a:p>
        </c:txPr>
        <c:crossAx val="198907096"/>
        <c:crosses val="autoZero"/>
        <c:crossBetween val="between"/>
      </c:valAx>
      <c:spPr>
        <a:solidFill>
          <a:srgbClr val="FFFFFF"/>
        </a:solidFill>
        <a:ln w="12700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i="1">
                <a:latin typeface="+mn-lt"/>
              </a:defRPr>
            </a:pPr>
            <a:r>
              <a:rPr lang="en-AU" sz="1200" i="1" dirty="0" smtClean="0">
                <a:latin typeface="+mn-lt"/>
              </a:rPr>
              <a:t>Fom_SIX8</a:t>
            </a:r>
            <a:endParaRPr lang="en-AU" sz="1200" i="1" dirty="0">
              <a:latin typeface="+mn-lt"/>
            </a:endParaRPr>
          </a:p>
        </c:rich>
      </c:tx>
      <c:layout>
        <c:manualLayout>
          <c:xMode val="edge"/>
          <c:yMode val="edge"/>
          <c:x val="0.12273185387111019"/>
          <c:y val="5.2470351272749884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9595150670109129E-2"/>
          <c:y val="9.5146164336118444E-2"/>
          <c:w val="0.88780962012460529"/>
          <c:h val="0.762006106299930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'edit (5)'!$G$248</c:f>
              <c:strCache>
                <c:ptCount val="1"/>
                <c:pt idx="0">
                  <c:v>SIX8 (LT) 328-329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errBars>
            <c:errBarType val="both"/>
            <c:errValType val="cust"/>
            <c:noEndCap val="0"/>
            <c:plus>
              <c:numRef>
                <c:f>'edit (5)'!$G$262:$G$270</c:f>
                <c:numCache>
                  <c:formatCode>General</c:formatCode>
                  <c:ptCount val="9"/>
                  <c:pt idx="0">
                    <c:v>2.8045100445056661E-5</c:v>
                  </c:pt>
                  <c:pt idx="1">
                    <c:v>0.18556135206717805</c:v>
                  </c:pt>
                  <c:pt idx="2">
                    <c:v>1.1810504270954101E-2</c:v>
                  </c:pt>
                  <c:pt idx="3">
                    <c:v>0.26728188866596614</c:v>
                  </c:pt>
                  <c:pt idx="4">
                    <c:v>1.0234723348373918</c:v>
                  </c:pt>
                  <c:pt idx="5">
                    <c:v>1.8475523549394388</c:v>
                  </c:pt>
                  <c:pt idx="6">
                    <c:v>3.1735929434339831</c:v>
                  </c:pt>
                  <c:pt idx="7">
                    <c:v>7.5176615024200224</c:v>
                  </c:pt>
                  <c:pt idx="8">
                    <c:v>21.262978511883453</c:v>
                  </c:pt>
                </c:numCache>
              </c:numRef>
            </c:plus>
            <c:minus>
              <c:numRef>
                <c:f>'edit (5)'!$G$262:$G$270</c:f>
                <c:numCache>
                  <c:formatCode>General</c:formatCode>
                  <c:ptCount val="9"/>
                  <c:pt idx="0">
                    <c:v>2.8045100445056661E-5</c:v>
                  </c:pt>
                  <c:pt idx="1">
                    <c:v>0.18556135206717805</c:v>
                  </c:pt>
                  <c:pt idx="2">
                    <c:v>1.1810504270954101E-2</c:v>
                  </c:pt>
                  <c:pt idx="3">
                    <c:v>0.26728188866596614</c:v>
                  </c:pt>
                  <c:pt idx="4">
                    <c:v>1.0234723348373918</c:v>
                  </c:pt>
                  <c:pt idx="5">
                    <c:v>1.8475523549394388</c:v>
                  </c:pt>
                  <c:pt idx="6">
                    <c:v>3.1735929434339831</c:v>
                  </c:pt>
                  <c:pt idx="7">
                    <c:v>7.5176615024200224</c:v>
                  </c:pt>
                  <c:pt idx="8">
                    <c:v>21.262978511883453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multiLvlStrRef>
              <c:f>'edit (5)'!$D$249:$E$257</c:f>
              <c:multiLvlStrCache>
                <c:ptCount val="9"/>
                <c:lvl>
                  <c:pt idx="1">
                    <c:v>A17</c:v>
                  </c:pt>
                  <c:pt idx="2">
                    <c:v>DZA315</c:v>
                  </c:pt>
                  <c:pt idx="3">
                    <c:v>A17</c:v>
                  </c:pt>
                  <c:pt idx="4">
                    <c:v>DZA315</c:v>
                  </c:pt>
                  <c:pt idx="5">
                    <c:v>A17</c:v>
                  </c:pt>
                  <c:pt idx="6">
                    <c:v>DZA315</c:v>
                  </c:pt>
                  <c:pt idx="7">
                    <c:v>A17</c:v>
                  </c:pt>
                  <c:pt idx="8">
                    <c:v>DZA315</c:v>
                  </c:pt>
                </c:lvl>
                <c:lvl>
                  <c:pt idx="0">
                    <c:v>in vitro</c:v>
                  </c:pt>
                  <c:pt idx="1">
                    <c:v>Day1</c:v>
                  </c:pt>
                  <c:pt idx="3">
                    <c:v>Day2</c:v>
                  </c:pt>
                  <c:pt idx="5">
                    <c:v>Day4</c:v>
                  </c:pt>
                  <c:pt idx="7">
                    <c:v>Day7</c:v>
                  </c:pt>
                </c:lvl>
              </c:multiLvlStrCache>
            </c:multiLvlStrRef>
          </c:cat>
          <c:val>
            <c:numRef>
              <c:f>'edit (5)'!$G$249:$G$257</c:f>
              <c:numCache>
                <c:formatCode>General</c:formatCode>
                <c:ptCount val="9"/>
                <c:pt idx="0" formatCode="0.0E+00">
                  <c:v>6.8077464054191672E-5</c:v>
                </c:pt>
                <c:pt idx="1">
                  <c:v>0.31462172647805214</c:v>
                </c:pt>
                <c:pt idx="2">
                  <c:v>0.29012503674177997</c:v>
                </c:pt>
                <c:pt idx="3">
                  <c:v>1.1579464961944057</c:v>
                </c:pt>
                <c:pt idx="4">
                  <c:v>2.981852844207173</c:v>
                </c:pt>
                <c:pt idx="5">
                  <c:v>5.9112302358551139</c:v>
                </c:pt>
                <c:pt idx="6">
                  <c:v>13.129366203679265</c:v>
                </c:pt>
                <c:pt idx="7">
                  <c:v>23.557736061133781</c:v>
                </c:pt>
                <c:pt idx="8">
                  <c:v>94.653335832719051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8992824"/>
        <c:axId val="198445840"/>
      </c:barChart>
      <c:catAx>
        <c:axId val="198992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>
                <a:latin typeface="+mn-lt"/>
              </a:defRPr>
            </a:pPr>
            <a:endParaRPr lang="en-US"/>
          </a:p>
        </c:txPr>
        <c:crossAx val="198445840"/>
        <c:crossesAt val="0.1"/>
        <c:auto val="1"/>
        <c:lblAlgn val="ctr"/>
        <c:lblOffset val="100"/>
        <c:tickLblSkip val="1"/>
        <c:tickMarkSkip val="1"/>
        <c:noMultiLvlLbl val="0"/>
      </c:catAx>
      <c:valAx>
        <c:axId val="198445840"/>
        <c:scaling>
          <c:logBase val="10"/>
          <c:orientation val="minMax"/>
        </c:scaling>
        <c:delete val="0"/>
        <c:axPos val="l"/>
        <c:numFmt formatCode="0.E+0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>
                <a:latin typeface="+mn-lt"/>
              </a:defRPr>
            </a:pPr>
            <a:endParaRPr lang="en-US"/>
          </a:p>
        </c:txPr>
        <c:crossAx val="198992824"/>
        <c:crosses val="autoZero"/>
        <c:crossBetween val="between"/>
      </c:valAx>
      <c:spPr>
        <a:solidFill>
          <a:srgbClr val="FFFFFF"/>
        </a:solidFill>
        <a:ln w="12700">
          <a:solidFill>
            <a:sysClr val="windowText" lastClr="00000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i="1">
                <a:latin typeface="+mn-lt"/>
              </a:defRPr>
            </a:pPr>
            <a:r>
              <a:rPr lang="en-AU" sz="1200" i="1" dirty="0" smtClean="0">
                <a:latin typeface="+mn-lt"/>
              </a:rPr>
              <a:t>Fom_SIX9</a:t>
            </a:r>
            <a:endParaRPr lang="en-AU" sz="1200" i="1" dirty="0">
              <a:latin typeface="+mn-lt"/>
            </a:endParaRPr>
          </a:p>
        </c:rich>
      </c:tx>
      <c:layout>
        <c:manualLayout>
          <c:xMode val="edge"/>
          <c:yMode val="edge"/>
          <c:x val="0.12118600142059088"/>
          <c:y val="6.232179333129783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9595150670109129E-2"/>
          <c:y val="9.5146164336118444E-2"/>
          <c:w val="0.88780962012460529"/>
          <c:h val="0.762006106299930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'edit (5)'!$F$248</c:f>
              <c:strCache>
                <c:ptCount val="1"/>
                <c:pt idx="0">
                  <c:v>SIX9 (LT) 481-482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2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errBars>
            <c:errBarType val="both"/>
            <c:errValType val="cust"/>
            <c:noEndCap val="0"/>
            <c:plus>
              <c:numRef>
                <c:f>'edit (5)'!$F$262:$F$270</c:f>
                <c:numCache>
                  <c:formatCode>General</c:formatCode>
                  <c:ptCount val="9"/>
                  <c:pt idx="0">
                    <c:v>1.8862150405238326E-4</c:v>
                  </c:pt>
                  <c:pt idx="1">
                    <c:v>0.33585515063547378</c:v>
                  </c:pt>
                  <c:pt idx="2">
                    <c:v>0.20473808462365045</c:v>
                  </c:pt>
                  <c:pt idx="3">
                    <c:v>0.17810679168571095</c:v>
                  </c:pt>
                  <c:pt idx="4">
                    <c:v>0.20383998490581687</c:v>
                  </c:pt>
                  <c:pt idx="5">
                    <c:v>1.1486724149424481</c:v>
                  </c:pt>
                  <c:pt idx="6">
                    <c:v>1.7638944817871034</c:v>
                  </c:pt>
                  <c:pt idx="7">
                    <c:v>4.7093972322199127</c:v>
                  </c:pt>
                  <c:pt idx="8">
                    <c:v>16.027303087298964</c:v>
                  </c:pt>
                </c:numCache>
              </c:numRef>
            </c:plus>
            <c:minus>
              <c:numRef>
                <c:f>'edit (5)'!$F$262:$F$270</c:f>
                <c:numCache>
                  <c:formatCode>General</c:formatCode>
                  <c:ptCount val="9"/>
                  <c:pt idx="0">
                    <c:v>1.8862150405238326E-4</c:v>
                  </c:pt>
                  <c:pt idx="1">
                    <c:v>0.33585515063547378</c:v>
                  </c:pt>
                  <c:pt idx="2">
                    <c:v>0.20473808462365045</c:v>
                  </c:pt>
                  <c:pt idx="3">
                    <c:v>0.17810679168571095</c:v>
                  </c:pt>
                  <c:pt idx="4">
                    <c:v>0.20383998490581687</c:v>
                  </c:pt>
                  <c:pt idx="5">
                    <c:v>1.1486724149424481</c:v>
                  </c:pt>
                  <c:pt idx="6">
                    <c:v>1.7638944817871034</c:v>
                  </c:pt>
                  <c:pt idx="7">
                    <c:v>4.7093972322199127</c:v>
                  </c:pt>
                  <c:pt idx="8">
                    <c:v>16.027303087298964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cat>
            <c:multiLvlStrRef>
              <c:f>'edit (5)'!$D$249:$E$257</c:f>
              <c:multiLvlStrCache>
                <c:ptCount val="9"/>
                <c:lvl>
                  <c:pt idx="1">
                    <c:v>A17</c:v>
                  </c:pt>
                  <c:pt idx="2">
                    <c:v>DZA315</c:v>
                  </c:pt>
                  <c:pt idx="3">
                    <c:v>A17</c:v>
                  </c:pt>
                  <c:pt idx="4">
                    <c:v>DZA315</c:v>
                  </c:pt>
                  <c:pt idx="5">
                    <c:v>A17</c:v>
                  </c:pt>
                  <c:pt idx="6">
                    <c:v>DZA315</c:v>
                  </c:pt>
                  <c:pt idx="7">
                    <c:v>A17</c:v>
                  </c:pt>
                  <c:pt idx="8">
                    <c:v>DZA315</c:v>
                  </c:pt>
                </c:lvl>
                <c:lvl>
                  <c:pt idx="0">
                    <c:v>in vitro</c:v>
                  </c:pt>
                  <c:pt idx="1">
                    <c:v>Day1</c:v>
                  </c:pt>
                  <c:pt idx="3">
                    <c:v>Day2</c:v>
                  </c:pt>
                  <c:pt idx="5">
                    <c:v>Day4</c:v>
                  </c:pt>
                  <c:pt idx="7">
                    <c:v>Day7</c:v>
                  </c:pt>
                </c:lvl>
              </c:multiLvlStrCache>
            </c:multiLvlStrRef>
          </c:cat>
          <c:val>
            <c:numRef>
              <c:f>'edit (5)'!$F$249:$F$257</c:f>
              <c:numCache>
                <c:formatCode>General</c:formatCode>
                <c:ptCount val="9"/>
                <c:pt idx="0" formatCode="0.0E+00">
                  <c:v>9.5685828627243728E-4</c:v>
                </c:pt>
                <c:pt idx="1">
                  <c:v>0.506030606489969</c:v>
                </c:pt>
                <c:pt idx="2">
                  <c:v>0.72804113269935511</c:v>
                </c:pt>
                <c:pt idx="3">
                  <c:v>0.87983885554626928</c:v>
                </c:pt>
                <c:pt idx="4">
                  <c:v>1.7488163852296068</c:v>
                </c:pt>
                <c:pt idx="5">
                  <c:v>3.8666670831694332</c:v>
                </c:pt>
                <c:pt idx="6">
                  <c:v>8.8432329131634511</c:v>
                </c:pt>
                <c:pt idx="7">
                  <c:v>14.004945942200754</c:v>
                </c:pt>
                <c:pt idx="8">
                  <c:v>65.585645522082089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0358320"/>
        <c:axId val="200358704"/>
      </c:barChart>
      <c:catAx>
        <c:axId val="200358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>
                <a:latin typeface="+mn-lt"/>
              </a:defRPr>
            </a:pPr>
            <a:endParaRPr lang="en-US"/>
          </a:p>
        </c:txPr>
        <c:crossAx val="200358704"/>
        <c:crossesAt val="0.1"/>
        <c:auto val="1"/>
        <c:lblAlgn val="ctr"/>
        <c:lblOffset val="100"/>
        <c:tickLblSkip val="1"/>
        <c:tickMarkSkip val="1"/>
        <c:noMultiLvlLbl val="0"/>
      </c:catAx>
      <c:valAx>
        <c:axId val="200358704"/>
        <c:scaling>
          <c:logBase val="10"/>
          <c:orientation val="minMax"/>
        </c:scaling>
        <c:delete val="0"/>
        <c:axPos val="l"/>
        <c:numFmt formatCode="0.E+0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>
                <a:latin typeface="+mn-lt"/>
              </a:defRPr>
            </a:pPr>
            <a:endParaRPr lang="en-US"/>
          </a:p>
        </c:txPr>
        <c:crossAx val="200358320"/>
        <c:crosses val="autoZero"/>
        <c:crossBetween val="between"/>
      </c:valAx>
      <c:spPr>
        <a:solidFill>
          <a:srgbClr val="FFFFFF"/>
        </a:solidFill>
        <a:ln w="12700">
          <a:solidFill>
            <a:sysClr val="windowText" lastClr="00000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722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481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428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5524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30004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56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358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296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0319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348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928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BA8CA-4CF0-4E11-93E7-4864458BAA90}" type="datetimeFigureOut">
              <a:rPr lang="en-AU" smtClean="0"/>
              <a:t>22/07/2016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233A6-A5B4-4EB3-BBD4-1A5BAC327B2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8262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60704" y="6769186"/>
            <a:ext cx="45424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200" b="1" dirty="0" smtClean="0">
                <a:cs typeface="Arial" panose="020B0604020202020204" pitchFamily="34" charset="0"/>
              </a:rPr>
              <a:t>Additional file </a:t>
            </a:r>
            <a:r>
              <a:rPr lang="en-AU" sz="1200" b="1" dirty="0" smtClean="0">
                <a:cs typeface="Arial" panose="020B0604020202020204" pitchFamily="34" charset="0"/>
              </a:rPr>
              <a:t>8. </a:t>
            </a:r>
            <a:r>
              <a:rPr lang="en-AU" sz="1200" b="1" dirty="0" err="1" smtClean="0">
                <a:cs typeface="Arial" panose="020B0604020202020204" pitchFamily="34" charset="0"/>
              </a:rPr>
              <a:t>qRT</a:t>
            </a:r>
            <a:r>
              <a:rPr lang="en-AU" sz="1200" b="1" dirty="0" smtClean="0">
                <a:cs typeface="Arial" panose="020B0604020202020204" pitchFamily="34" charset="0"/>
              </a:rPr>
              <a:t>-PCR validation of candidate pathogenicity-associated </a:t>
            </a:r>
            <a:r>
              <a:rPr lang="en-AU" sz="1200" b="1" dirty="0">
                <a:cs typeface="Arial" panose="020B0604020202020204" pitchFamily="34" charset="0"/>
              </a:rPr>
              <a:t>genes </a:t>
            </a:r>
            <a:r>
              <a:rPr lang="en-AU" sz="1200" b="1" i="1" dirty="0">
                <a:cs typeface="Arial" panose="020B0604020202020204" pitchFamily="34" charset="0"/>
              </a:rPr>
              <a:t>in vitro </a:t>
            </a:r>
            <a:r>
              <a:rPr lang="en-AU" sz="1200" b="1" dirty="0">
                <a:cs typeface="Arial" panose="020B0604020202020204" pitchFamily="34" charset="0"/>
              </a:rPr>
              <a:t>versus </a:t>
            </a:r>
            <a:r>
              <a:rPr lang="en-AU" sz="1200" b="1" i="1" dirty="0">
                <a:cs typeface="Arial" panose="020B0604020202020204" pitchFamily="34" charset="0"/>
              </a:rPr>
              <a:t>in </a:t>
            </a:r>
            <a:r>
              <a:rPr lang="en-AU" sz="1200" b="1" i="1" dirty="0" smtClean="0">
                <a:cs typeface="Arial" panose="020B0604020202020204" pitchFamily="34" charset="0"/>
              </a:rPr>
              <a:t>planta </a:t>
            </a:r>
            <a:r>
              <a:rPr lang="en-AU" sz="1200" b="1" dirty="0" smtClean="0">
                <a:cs typeface="Arial" panose="020B0604020202020204" pitchFamily="34" charset="0"/>
              </a:rPr>
              <a:t>over an infection time-course.</a:t>
            </a:r>
            <a:endParaRPr lang="en-AU" sz="1200" b="1" dirty="0">
              <a:cs typeface="Arial" panose="020B0604020202020204" pitchFamily="34" charset="0"/>
            </a:endParaRPr>
          </a:p>
          <a:p>
            <a:pPr algn="just"/>
            <a:r>
              <a:rPr lang="en-AU" sz="1200" dirty="0">
                <a:cs typeface="Arial" panose="020B0604020202020204" pitchFamily="34" charset="0"/>
              </a:rPr>
              <a:t>Expression </a:t>
            </a:r>
            <a:r>
              <a:rPr lang="en-AU" sz="1200" dirty="0" smtClean="0">
                <a:cs typeface="Arial" panose="020B0604020202020204" pitchFamily="34" charset="0"/>
              </a:rPr>
              <a:t>of candidate pathogenicity genes </a:t>
            </a:r>
            <a:r>
              <a:rPr lang="en-AU" sz="1200" dirty="0">
                <a:cs typeface="Arial" panose="020B0604020202020204" pitchFamily="34" charset="0"/>
              </a:rPr>
              <a:t>as determined </a:t>
            </a:r>
            <a:r>
              <a:rPr lang="en-AU" sz="1200" dirty="0" smtClean="0">
                <a:cs typeface="Arial" panose="020B0604020202020204" pitchFamily="34" charset="0"/>
              </a:rPr>
              <a:t>by </a:t>
            </a:r>
            <a:r>
              <a:rPr lang="en-AU" sz="1200" dirty="0" err="1">
                <a:cs typeface="Arial" panose="020B0604020202020204" pitchFamily="34" charset="0"/>
              </a:rPr>
              <a:t>qRT</a:t>
            </a:r>
            <a:r>
              <a:rPr lang="en-AU" sz="1200" dirty="0">
                <a:cs typeface="Arial" panose="020B0604020202020204" pitchFamily="34" charset="0"/>
              </a:rPr>
              <a:t>-PCR in </a:t>
            </a:r>
            <a:r>
              <a:rPr lang="en-AU" sz="1200" i="1" dirty="0">
                <a:cs typeface="Arial" panose="020B0604020202020204" pitchFamily="34" charset="0"/>
              </a:rPr>
              <a:t>in vitro </a:t>
            </a:r>
            <a:r>
              <a:rPr lang="en-AU" sz="1200" dirty="0">
                <a:cs typeface="Arial" panose="020B0604020202020204" pitchFamily="34" charset="0"/>
              </a:rPr>
              <a:t>samples and </a:t>
            </a:r>
            <a:r>
              <a:rPr lang="en-AU" sz="1200" i="1" dirty="0">
                <a:cs typeface="Arial" panose="020B0604020202020204" pitchFamily="34" charset="0"/>
              </a:rPr>
              <a:t>M. </a:t>
            </a:r>
            <a:r>
              <a:rPr lang="en-AU" sz="1200" i="1" dirty="0" err="1">
                <a:cs typeface="Arial" panose="020B0604020202020204" pitchFamily="34" charset="0"/>
              </a:rPr>
              <a:t>truncatula</a:t>
            </a:r>
            <a:r>
              <a:rPr lang="en-AU" sz="1200" i="1" dirty="0">
                <a:cs typeface="Arial" panose="020B0604020202020204" pitchFamily="34" charset="0"/>
              </a:rPr>
              <a:t> </a:t>
            </a:r>
            <a:r>
              <a:rPr lang="en-AU" sz="1200" dirty="0">
                <a:cs typeface="Arial" panose="020B0604020202020204" pitchFamily="34" charset="0"/>
              </a:rPr>
              <a:t>DZA315 </a:t>
            </a:r>
            <a:r>
              <a:rPr lang="en-AU" sz="1200" dirty="0" smtClean="0">
                <a:cs typeface="Arial" panose="020B0604020202020204" pitchFamily="34" charset="0"/>
              </a:rPr>
              <a:t>and A17 root </a:t>
            </a:r>
            <a:r>
              <a:rPr lang="en-AU" sz="1200" dirty="0">
                <a:cs typeface="Arial" panose="020B0604020202020204" pitchFamily="34" charset="0"/>
              </a:rPr>
              <a:t>samples harvested at 1, 2, 4 and 7 days post inoculation (dpi) with </a:t>
            </a:r>
            <a:r>
              <a:rPr lang="en-AU" sz="1200" i="1" dirty="0" err="1" smtClean="0">
                <a:cs typeface="Arial" panose="020B0604020202020204" pitchFamily="34" charset="0"/>
              </a:rPr>
              <a:t>Fom</a:t>
            </a:r>
            <a:r>
              <a:rPr lang="en-AU" sz="1200" dirty="0" smtClean="0">
                <a:cs typeface="Arial" panose="020B0604020202020204" pitchFamily="34" charset="0"/>
              </a:rPr>
              <a:t>. </a:t>
            </a:r>
            <a:r>
              <a:rPr lang="en-AU" sz="1200" i="1" dirty="0">
                <a:cs typeface="Arial" panose="020B0604020202020204" pitchFamily="34" charset="0"/>
              </a:rPr>
              <a:t>In vitro </a:t>
            </a:r>
            <a:r>
              <a:rPr lang="en-AU" sz="1200" dirty="0">
                <a:cs typeface="Arial" panose="020B0604020202020204" pitchFamily="34" charset="0"/>
              </a:rPr>
              <a:t>samples are averages ± SE of 3 biological replicates. </a:t>
            </a:r>
            <a:r>
              <a:rPr lang="en-AU" sz="1200" i="1" dirty="0">
                <a:cs typeface="Arial" panose="020B0604020202020204" pitchFamily="34" charset="0"/>
              </a:rPr>
              <a:t>In planta </a:t>
            </a:r>
            <a:r>
              <a:rPr lang="en-AU" sz="1200" dirty="0">
                <a:cs typeface="Arial" panose="020B0604020202020204" pitchFamily="34" charset="0"/>
              </a:rPr>
              <a:t>samples are averages ± SE of 4 biological replicates each consisting of pools of 10 seedlings. Gene expression levels are relative to the fungal </a:t>
            </a:r>
            <a:r>
              <a:rPr lang="en-AU" sz="1200" i="1" dirty="0">
                <a:cs typeface="Arial" panose="020B0604020202020204" pitchFamily="34" charset="0"/>
              </a:rPr>
              <a:t>GPDA </a:t>
            </a:r>
            <a:r>
              <a:rPr lang="en-AU" sz="1200" dirty="0">
                <a:cs typeface="Arial" panose="020B0604020202020204" pitchFamily="34" charset="0"/>
              </a:rPr>
              <a:t>gene (</a:t>
            </a:r>
            <a:r>
              <a:rPr lang="en-AU" sz="1200" i="1" dirty="0">
                <a:cs typeface="Arial" panose="020B0604020202020204" pitchFamily="34" charset="0"/>
              </a:rPr>
              <a:t>Fom</a:t>
            </a:r>
            <a:r>
              <a:rPr lang="en-AU" sz="1200" dirty="0">
                <a:cs typeface="Arial" panose="020B0604020202020204" pitchFamily="34" charset="0"/>
              </a:rPr>
              <a:t>_</a:t>
            </a:r>
            <a:r>
              <a:rPr lang="en-AU" sz="1200" i="1" dirty="0"/>
              <a:t>05751</a:t>
            </a:r>
            <a:r>
              <a:rPr lang="en-AU" sz="1200" dirty="0">
                <a:cs typeface="Arial" panose="020B0604020202020204" pitchFamily="34" charset="0"/>
              </a:rPr>
              <a:t>). </a:t>
            </a: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3166993"/>
              </p:ext>
            </p:extLst>
          </p:nvPr>
        </p:nvGraphicFramePr>
        <p:xfrm>
          <a:off x="1365133" y="243688"/>
          <a:ext cx="4212494" cy="228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/>
          <p:cNvSpPr txBox="1"/>
          <p:nvPr/>
        </p:nvSpPr>
        <p:spPr>
          <a:xfrm rot="16200000">
            <a:off x="324523" y="987225"/>
            <a:ext cx="1619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/>
              <a:t>Relative expression (</a:t>
            </a:r>
            <a:r>
              <a:rPr lang="en-AU" sz="1200" i="1" dirty="0" smtClean="0"/>
              <a:t>gene/GPDA</a:t>
            </a:r>
            <a:r>
              <a:rPr lang="en-AU" dirty="0" smtClean="0"/>
              <a:t>)</a:t>
            </a:r>
            <a:endParaRPr lang="en-AU" dirty="0"/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8133514"/>
              </p:ext>
            </p:extLst>
          </p:nvPr>
        </p:nvGraphicFramePr>
        <p:xfrm>
          <a:off x="1410346" y="2107321"/>
          <a:ext cx="4167280" cy="228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688671"/>
              </p:ext>
            </p:extLst>
          </p:nvPr>
        </p:nvGraphicFramePr>
        <p:xfrm>
          <a:off x="1410346" y="3992966"/>
          <a:ext cx="4167280" cy="2282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TextBox 21"/>
          <p:cNvSpPr txBox="1"/>
          <p:nvPr/>
        </p:nvSpPr>
        <p:spPr>
          <a:xfrm rot="16200000">
            <a:off x="324523" y="2865870"/>
            <a:ext cx="1619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/>
              <a:t>Relative expression (</a:t>
            </a:r>
            <a:r>
              <a:rPr lang="en-AU" sz="1200" i="1" dirty="0" smtClean="0"/>
              <a:t>gene/GPDA</a:t>
            </a:r>
            <a:r>
              <a:rPr lang="en-AU" dirty="0" smtClean="0"/>
              <a:t>)</a:t>
            </a:r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347129" y="4835231"/>
            <a:ext cx="1619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/>
              <a:t>Relative expression (</a:t>
            </a:r>
            <a:r>
              <a:rPr lang="en-AU" sz="1200" i="1" dirty="0" smtClean="0"/>
              <a:t>gene/GPDA</a:t>
            </a:r>
            <a:r>
              <a:rPr lang="en-AU" dirty="0" smtClean="0"/>
              <a:t>)</a:t>
            </a:r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2935569" y="6390228"/>
            <a:ext cx="1304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200" dirty="0" smtClean="0"/>
              <a:t>Sample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2779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3267</TotalTime>
  <Words>123</Words>
  <Application>Microsoft Office PowerPoint</Application>
  <PresentationFormat>A4 Paper (210x297 mm)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CSIRO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Thatcher, Louise (Agriculture, Floreat)</dc:creator>
  <cp:lastModifiedBy>Thatcher, Louise (Agriculture, Floreat)</cp:lastModifiedBy>
  <cp:revision>138</cp:revision>
  <cp:lastPrinted>2016-06-03T09:23:52Z</cp:lastPrinted>
  <dcterms:created xsi:type="dcterms:W3CDTF">2016-01-07T06:49:03Z</dcterms:created>
  <dcterms:modified xsi:type="dcterms:W3CDTF">2016-07-22T02:12:42Z</dcterms:modified>
</cp:coreProperties>
</file>