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</p:sldMasterIdLst>
  <p:notesMasterIdLst>
    <p:notesMasterId r:id="rId3"/>
  </p:notesMasterIdLst>
  <p:handoutMasterIdLst>
    <p:handoutMasterId r:id="rId4"/>
  </p:handoutMasterIdLst>
  <p:sldIdLst>
    <p:sldId id="505" r:id="rId2"/>
  </p:sldIdLst>
  <p:sldSz cx="10688638" cy="7562850"/>
  <p:notesSz cx="10234613" cy="7099300"/>
  <p:defaultTextStyle>
    <a:defPPr>
      <a:defRPr lang="en-GB"/>
    </a:defPPr>
    <a:lvl1pPr algn="l" defTabSz="49212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92125" indent="-34925" algn="l" defTabSz="49212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90600" indent="-76200" algn="l" defTabSz="49212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487488" indent="-115888" algn="l" defTabSz="49212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985963" indent="-157163" algn="l" defTabSz="492125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5075F"/>
    <a:srgbClr val="003164"/>
    <a:srgbClr val="004B8D"/>
    <a:srgbClr val="FFF5E6"/>
    <a:srgbClr val="F6F1E2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3491" autoAdjust="0"/>
  </p:normalViewPr>
  <p:slideViewPr>
    <p:cSldViewPr snapToObjects="1">
      <p:cViewPr varScale="1">
        <p:scale>
          <a:sx n="99" d="100"/>
          <a:sy n="99" d="100"/>
        </p:scale>
        <p:origin x="1464" y="78"/>
      </p:cViewPr>
      <p:guideLst>
        <p:guide orient="horz" pos="2382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park\Dropbox\Massey_usb\SANT_Rebecca\publication%202015\BBRC\Copy%20of%20Bleomycin%20Sensitivity%20Assay%201-10-15%20with%20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v> Vector</c:v>
          </c:tx>
          <c:spPr>
            <a:ln>
              <a:solidFill>
                <a:schemeClr val="tx1"/>
              </a:solidFill>
            </a:ln>
          </c:spPr>
          <c:marker>
            <c:symbol val="circle"/>
            <c:size val="12"/>
            <c:spPr>
              <a:noFill/>
              <a:ln w="317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(Sheet1!$C$8,Sheet1!$C$15,Sheet1!$C$22,Sheet1!$C$29,Sheet1!$C$36,Sheet1!$C$43,Sheet1!$C$50)</c:f>
                <c:numCache>
                  <c:formatCode>General</c:formatCode>
                  <c:ptCount val="7"/>
                  <c:pt idx="0">
                    <c:v>2.093506214218483</c:v>
                  </c:pt>
                  <c:pt idx="1">
                    <c:v>12.927261288719372</c:v>
                  </c:pt>
                  <c:pt idx="2">
                    <c:v>13.966426552321975</c:v>
                  </c:pt>
                  <c:pt idx="3">
                    <c:v>4.5505946940354089</c:v>
                  </c:pt>
                  <c:pt idx="4">
                    <c:v>14.283334173965287</c:v>
                  </c:pt>
                  <c:pt idx="5">
                    <c:v>2.0921767207463446</c:v>
                  </c:pt>
                  <c:pt idx="6">
                    <c:v>11.050058568070147</c:v>
                  </c:pt>
                </c:numCache>
              </c:numRef>
            </c:plus>
            <c:minus>
              <c:numRef>
                <c:f>(Sheet1!$C$8,Sheet1!$C$15,Sheet1!$C$22,Sheet1!$C$29,Sheet1!$C$36,Sheet1!$C$43,Sheet1!$C$50)</c:f>
                <c:numCache>
                  <c:formatCode>General</c:formatCode>
                  <c:ptCount val="7"/>
                  <c:pt idx="0">
                    <c:v>2.093506214218483</c:v>
                  </c:pt>
                  <c:pt idx="1">
                    <c:v>12.927261288719372</c:v>
                  </c:pt>
                  <c:pt idx="2">
                    <c:v>13.966426552321975</c:v>
                  </c:pt>
                  <c:pt idx="3">
                    <c:v>4.5505946940354089</c:v>
                  </c:pt>
                  <c:pt idx="4">
                    <c:v>14.283334173965287</c:v>
                  </c:pt>
                  <c:pt idx="5">
                    <c:v>2.0921767207463446</c:v>
                  </c:pt>
                  <c:pt idx="6">
                    <c:v>11.050058568070147</c:v>
                  </c:pt>
                </c:numCache>
              </c:numRef>
            </c:minus>
          </c:errBars>
          <c:val>
            <c:numRef>
              <c:f>(Sheet1!$C$7,Sheet1!$C$14,Sheet1!$C$21,Sheet1!$C$28,Sheet1!$C$35,Sheet1!$C$42,Sheet1!$C$49)</c:f>
              <c:numCache>
                <c:formatCode>General</c:formatCode>
                <c:ptCount val="7"/>
                <c:pt idx="0">
                  <c:v>100</c:v>
                </c:pt>
                <c:pt idx="1">
                  <c:v>112.49774688709921</c:v>
                </c:pt>
                <c:pt idx="2">
                  <c:v>219.47626841243863</c:v>
                </c:pt>
                <c:pt idx="3">
                  <c:v>313.44801978413375</c:v>
                </c:pt>
                <c:pt idx="4">
                  <c:v>341.8595932139844</c:v>
                </c:pt>
                <c:pt idx="5">
                  <c:v>373.11765935816925</c:v>
                </c:pt>
                <c:pt idx="6">
                  <c:v>500.81905160169288</c:v>
                </c:pt>
              </c:numCache>
            </c:numRef>
          </c:val>
          <c:smooth val="0"/>
        </c:ser>
        <c:ser>
          <c:idx val="2"/>
          <c:order val="1"/>
          <c:tx>
            <c:v>F1</c:v>
          </c:tx>
          <c:spPr>
            <a:ln>
              <a:solidFill>
                <a:schemeClr val="tx1"/>
              </a:solidFill>
            </a:ln>
          </c:spPr>
          <c:marker>
            <c:symbol val="circle"/>
            <c:size val="9"/>
            <c:spPr>
              <a:solidFill>
                <a:schemeClr val="tx1"/>
              </a:solidFill>
              <a:ln w="317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(Sheet1!$D$8,Sheet1!$D$15,Sheet1!$D$22,Sheet1!$D$29,Sheet1!$D$36,Sheet1!$D$43,Sheet1!$D$50)</c:f>
                <c:numCache>
                  <c:formatCode>General</c:formatCode>
                  <c:ptCount val="7"/>
                  <c:pt idx="0">
                    <c:v>4.3344274055461947</c:v>
                  </c:pt>
                  <c:pt idx="1">
                    <c:v>5.1618619602314757</c:v>
                  </c:pt>
                  <c:pt idx="2">
                    <c:v>14.630898300929834</c:v>
                  </c:pt>
                  <c:pt idx="3">
                    <c:v>3.5797529161967496</c:v>
                  </c:pt>
                  <c:pt idx="4">
                    <c:v>8.9831270359703002</c:v>
                  </c:pt>
                  <c:pt idx="5">
                    <c:v>10.251453450875793</c:v>
                  </c:pt>
                  <c:pt idx="6">
                    <c:v>14.102782794233338</c:v>
                  </c:pt>
                </c:numCache>
              </c:numRef>
            </c:plus>
            <c:minus>
              <c:numRef>
                <c:f>(Sheet1!$D$8,Sheet1!$D$15,Sheet1!$D$22,Sheet1!$D$29,Sheet1!$D$36,Sheet1!$D$43,Sheet1!$D$50)</c:f>
                <c:numCache>
                  <c:formatCode>General</c:formatCode>
                  <c:ptCount val="7"/>
                  <c:pt idx="0">
                    <c:v>4.3344274055461947</c:v>
                  </c:pt>
                  <c:pt idx="1">
                    <c:v>5.1618619602314757</c:v>
                  </c:pt>
                  <c:pt idx="2">
                    <c:v>14.630898300929834</c:v>
                  </c:pt>
                  <c:pt idx="3">
                    <c:v>3.5797529161967496</c:v>
                  </c:pt>
                  <c:pt idx="4">
                    <c:v>8.9831270359703002</c:v>
                  </c:pt>
                  <c:pt idx="5">
                    <c:v>10.251453450875793</c:v>
                  </c:pt>
                  <c:pt idx="6">
                    <c:v>14.102782794233338</c:v>
                  </c:pt>
                </c:numCache>
              </c:numRef>
            </c:minus>
          </c:errBars>
          <c:val>
            <c:numRef>
              <c:f>(Sheet1!$D$7,Sheet1!$D$14,Sheet1!$D$21,Sheet1!$D$28,Sheet1!$D$35,Sheet1!$D$42,Sheet1!$D$49)</c:f>
              <c:numCache>
                <c:formatCode>General</c:formatCode>
                <c:ptCount val="7"/>
                <c:pt idx="0">
                  <c:v>100</c:v>
                </c:pt>
                <c:pt idx="1">
                  <c:v>116.92599936428172</c:v>
                </c:pt>
                <c:pt idx="2">
                  <c:v>187.74274600027246</c:v>
                </c:pt>
                <c:pt idx="3">
                  <c:v>289.3123647206624</c:v>
                </c:pt>
                <c:pt idx="4">
                  <c:v>358.60263066281203</c:v>
                </c:pt>
                <c:pt idx="5">
                  <c:v>378.99783553059774</c:v>
                </c:pt>
                <c:pt idx="6">
                  <c:v>517.99688195316878</c:v>
                </c:pt>
              </c:numCache>
            </c:numRef>
          </c:val>
          <c:smooth val="0"/>
        </c:ser>
        <c:ser>
          <c:idx val="3"/>
          <c:order val="2"/>
          <c:tx>
            <c:v>F6</c:v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12"/>
            <c:spPr>
              <a:solidFill>
                <a:schemeClr val="tx1"/>
              </a:solidFill>
              <a:ln w="317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(Sheet1!$E$8,Sheet1!$E$15,Sheet1!$E$22,Sheet1!$E$29,Sheet1!$E$36,Sheet1!$E$43,Sheet1!$E$50)</c:f>
                <c:numCache>
                  <c:formatCode>General</c:formatCode>
                  <c:ptCount val="7"/>
                  <c:pt idx="0">
                    <c:v>4.491486495237357</c:v>
                  </c:pt>
                  <c:pt idx="1">
                    <c:v>9.8136319531639415</c:v>
                  </c:pt>
                  <c:pt idx="2">
                    <c:v>3.9346810437097557</c:v>
                  </c:pt>
                  <c:pt idx="3">
                    <c:v>16.473636342875235</c:v>
                  </c:pt>
                  <c:pt idx="4">
                    <c:v>36.953406286811465</c:v>
                  </c:pt>
                  <c:pt idx="5">
                    <c:v>19.877570606287126</c:v>
                  </c:pt>
                  <c:pt idx="6">
                    <c:v>8.0824173804445447</c:v>
                  </c:pt>
                </c:numCache>
              </c:numRef>
            </c:plus>
            <c:minus>
              <c:numRef>
                <c:f>(Sheet1!$E$8,Sheet1!$E$15,Sheet1!$E$22,Sheet1!$E$29,Sheet1!$E$36,Sheet1!$E$43,Sheet1!$E$50)</c:f>
                <c:numCache>
                  <c:formatCode>General</c:formatCode>
                  <c:ptCount val="7"/>
                  <c:pt idx="0">
                    <c:v>4.491486495237357</c:v>
                  </c:pt>
                  <c:pt idx="1">
                    <c:v>9.8136319531639415</c:v>
                  </c:pt>
                  <c:pt idx="2">
                    <c:v>3.9346810437097557</c:v>
                  </c:pt>
                  <c:pt idx="3">
                    <c:v>16.473636342875235</c:v>
                  </c:pt>
                  <c:pt idx="4">
                    <c:v>36.953406286811465</c:v>
                  </c:pt>
                  <c:pt idx="5">
                    <c:v>19.877570606287126</c:v>
                  </c:pt>
                  <c:pt idx="6">
                    <c:v>8.0824173804445447</c:v>
                  </c:pt>
                </c:numCache>
              </c:numRef>
            </c:minus>
          </c:errBars>
          <c:val>
            <c:numRef>
              <c:f>(Sheet1!$E$7,Sheet1!$E$14,Sheet1!$E$21,Sheet1!$E$28,Sheet1!$E$35,Sheet1!$E$42,Sheet1!$E$49)</c:f>
              <c:numCache>
                <c:formatCode>General</c:formatCode>
                <c:ptCount val="7"/>
                <c:pt idx="0">
                  <c:v>100</c:v>
                </c:pt>
                <c:pt idx="1">
                  <c:v>99.60177924680896</c:v>
                </c:pt>
                <c:pt idx="2">
                  <c:v>209.74278279826999</c:v>
                </c:pt>
                <c:pt idx="3">
                  <c:v>347.05334224128836</c:v>
                </c:pt>
                <c:pt idx="4">
                  <c:v>441.20925489644503</c:v>
                </c:pt>
                <c:pt idx="5">
                  <c:v>411.97211575653159</c:v>
                </c:pt>
                <c:pt idx="6">
                  <c:v>584.39027391961747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236880"/>
        <c:axId val="185237440"/>
      </c:lineChart>
      <c:catAx>
        <c:axId val="185236880"/>
        <c:scaling>
          <c:orientation val="minMax"/>
        </c:scaling>
        <c:delete val="0"/>
        <c:axPos val="b"/>
        <c:majorTickMark val="out"/>
        <c:minorTickMark val="none"/>
        <c:tickLblPos val="nextTo"/>
        <c:crossAx val="185237440"/>
        <c:crosses val="autoZero"/>
        <c:auto val="1"/>
        <c:lblAlgn val="ctr"/>
        <c:lblOffset val="100"/>
        <c:noMultiLvlLbl val="0"/>
      </c:catAx>
      <c:valAx>
        <c:axId val="185237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5236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272963648545726"/>
          <c:y val="0.67008023191700361"/>
          <c:w val="0.20513579859827477"/>
          <c:h val="0.23540168649804194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4235" cy="355630"/>
          </a:xfrm>
          <a:prstGeom prst="rect">
            <a:avLst/>
          </a:prstGeom>
        </p:spPr>
        <p:txBody>
          <a:bodyPr vert="horz" wrap="square" lIns="94888" tIns="47444" rIns="94888" bIns="4744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797104" y="0"/>
            <a:ext cx="4435873" cy="355630"/>
          </a:xfrm>
          <a:prstGeom prst="rect">
            <a:avLst/>
          </a:prstGeom>
        </p:spPr>
        <p:txBody>
          <a:bodyPr vert="horz" wrap="square" lIns="94888" tIns="47444" rIns="94888" bIns="474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38D3A4-E667-4F8C-B581-ED1F06189C5E}" type="datetimeFigureOut">
              <a:rPr lang="en-NZ"/>
              <a:pPr/>
              <a:t>17/12/2015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742009"/>
            <a:ext cx="4434235" cy="355630"/>
          </a:xfrm>
          <a:prstGeom prst="rect">
            <a:avLst/>
          </a:prstGeom>
        </p:spPr>
        <p:txBody>
          <a:bodyPr vert="horz" wrap="square" lIns="94888" tIns="47444" rIns="94888" bIns="4744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97104" y="6742009"/>
            <a:ext cx="4435873" cy="355630"/>
          </a:xfrm>
          <a:prstGeom prst="rect">
            <a:avLst/>
          </a:prstGeom>
        </p:spPr>
        <p:txBody>
          <a:bodyPr vert="horz" wrap="square" lIns="94888" tIns="47444" rIns="94888" bIns="474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55BDD79-99F2-420A-94BF-EEFACF2ED19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7600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4235" cy="355630"/>
          </a:xfrm>
          <a:prstGeom prst="rect">
            <a:avLst/>
          </a:prstGeom>
        </p:spPr>
        <p:txBody>
          <a:bodyPr vert="horz" wrap="square" lIns="94888" tIns="47444" rIns="94888" bIns="47444" numCol="1" anchor="t" anchorCtr="0" compatLnSpc="1">
            <a:prstTxWarp prst="textNoShape">
              <a:avLst/>
            </a:prstTxWarp>
          </a:bodyPr>
          <a:lstStyle>
            <a:lvl1pPr defTabSz="513970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7104" y="0"/>
            <a:ext cx="4435873" cy="355630"/>
          </a:xfrm>
          <a:prstGeom prst="rect">
            <a:avLst/>
          </a:prstGeom>
        </p:spPr>
        <p:txBody>
          <a:bodyPr vert="horz" wrap="square" lIns="94888" tIns="47444" rIns="94888" bIns="47444" numCol="1" anchor="t" anchorCtr="0" compatLnSpc="1">
            <a:prstTxWarp prst="textNoShape">
              <a:avLst/>
            </a:prstTxWarp>
          </a:bodyPr>
          <a:lstStyle>
            <a:lvl1pPr algn="r" defTabSz="513970">
              <a:defRPr sz="1200"/>
            </a:lvl1pPr>
          </a:lstStyle>
          <a:p>
            <a:fld id="{80CF44ED-1586-4823-85C6-C11F68DBFD98}" type="datetimeFigureOut">
              <a:rPr lang="en-NZ"/>
              <a:pPr/>
              <a:t>17/12/2015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31813"/>
            <a:ext cx="3760787" cy="2662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88" tIns="47444" rIns="94888" bIns="47444" rtlCol="0" anchor="ctr"/>
          <a:lstStyle/>
          <a:p>
            <a:pPr lvl="0"/>
            <a:endParaRPr lang="en-NZ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3790" y="3371837"/>
            <a:ext cx="8187035" cy="3195681"/>
          </a:xfrm>
          <a:prstGeom prst="rect">
            <a:avLst/>
          </a:prstGeom>
        </p:spPr>
        <p:txBody>
          <a:bodyPr vert="horz" wrap="square" lIns="94888" tIns="47444" rIns="94888" bIns="4744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742009"/>
            <a:ext cx="4434235" cy="355630"/>
          </a:xfrm>
          <a:prstGeom prst="rect">
            <a:avLst/>
          </a:prstGeom>
        </p:spPr>
        <p:txBody>
          <a:bodyPr vert="horz" wrap="square" lIns="94888" tIns="47444" rIns="94888" bIns="47444" numCol="1" anchor="b" anchorCtr="0" compatLnSpc="1">
            <a:prstTxWarp prst="textNoShape">
              <a:avLst/>
            </a:prstTxWarp>
          </a:bodyPr>
          <a:lstStyle>
            <a:lvl1pPr defTabSz="513970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7104" y="6742009"/>
            <a:ext cx="4435873" cy="355630"/>
          </a:xfrm>
          <a:prstGeom prst="rect">
            <a:avLst/>
          </a:prstGeom>
        </p:spPr>
        <p:txBody>
          <a:bodyPr vert="horz" wrap="square" lIns="94888" tIns="47444" rIns="94888" bIns="47444" numCol="1" anchor="b" anchorCtr="0" compatLnSpc="1">
            <a:prstTxWarp prst="textNoShape">
              <a:avLst/>
            </a:prstTxWarp>
          </a:bodyPr>
          <a:lstStyle>
            <a:lvl1pPr algn="r" defTabSz="513970">
              <a:defRPr sz="1200"/>
            </a:lvl1pPr>
          </a:lstStyle>
          <a:p>
            <a:fld id="{B594963F-D4E9-4317-AE8F-BE7761D79F1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723594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243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0963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6683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403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4304" algn="l" defTabSz="913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1164" algn="l" defTabSz="913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8027" algn="l" defTabSz="913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4887" algn="l" defTabSz="91372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90"/>
            <a:ext cx="9085342" cy="1621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9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4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5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9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DD26DB-574F-4D81-97EE-AB2B04F34319}" type="datetimeFigureOut">
              <a:rPr lang="en-NZ"/>
              <a:pPr/>
              <a:t>17/12/2015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D02B24-4DFA-4910-9B35-F20ED0F28F7D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1FA32E-B36F-445E-9E92-18304A17FC97}" type="datetimeFigureOut">
              <a:rPr lang="en-NZ"/>
              <a:pPr/>
              <a:t>17/12/2015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67476-F240-4365-B983-C2A3AEDB19F5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5"/>
            <a:ext cx="2404944" cy="6452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4" y="302865"/>
            <a:ext cx="7036687" cy="64529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2A19D2-55E0-46E8-A7E1-6E81CB1755A0}" type="datetimeFigureOut">
              <a:rPr lang="en-NZ"/>
              <a:pPr/>
              <a:t>17/12/2015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1A4D1-7610-4A94-893E-E118FC141A81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A52B6-FDCA-4CC7-9B53-F1CF8431FA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3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63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18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3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35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47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58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70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694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229BDA-B07F-4E8F-8B77-97B666DEF5F5}" type="datetimeFigureOut">
              <a:rPr lang="en-NZ"/>
              <a:pPr/>
              <a:t>17/12/2015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E11AD-39DB-4937-8ACC-F5CF775BF4E0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70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70"/>
            <a:ext cx="4720815" cy="499113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E08CD0-0C3E-4C05-8B5E-F110F81E83B0}" type="datetimeFigureOut">
              <a:rPr lang="en-NZ"/>
              <a:pPr/>
              <a:t>17/12/2015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69CB5-E825-477A-82FA-8EB27937B4FF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92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180" indent="0">
              <a:buNone/>
              <a:defRPr sz="2300" b="1"/>
            </a:lvl2pPr>
            <a:lvl3pPr marL="1042358" indent="0">
              <a:buNone/>
              <a:defRPr sz="2100" b="1"/>
            </a:lvl3pPr>
            <a:lvl4pPr marL="1563535" indent="0">
              <a:buNone/>
              <a:defRPr sz="1800" b="1"/>
            </a:lvl4pPr>
            <a:lvl5pPr marL="2084715" indent="0">
              <a:buNone/>
              <a:defRPr sz="1800" b="1"/>
            </a:lvl5pPr>
            <a:lvl6pPr marL="2605893" indent="0">
              <a:buNone/>
              <a:defRPr sz="1800" b="1"/>
            </a:lvl6pPr>
            <a:lvl7pPr marL="3127073" indent="0">
              <a:buNone/>
              <a:defRPr sz="1800" b="1"/>
            </a:lvl7pPr>
            <a:lvl8pPr marL="3648251" indent="0">
              <a:buNone/>
              <a:defRPr sz="1800" b="1"/>
            </a:lvl8pPr>
            <a:lvl9pPr marL="416943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8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92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180" indent="0">
              <a:buNone/>
              <a:defRPr sz="2300" b="1"/>
            </a:lvl2pPr>
            <a:lvl3pPr marL="1042358" indent="0">
              <a:buNone/>
              <a:defRPr sz="2100" b="1"/>
            </a:lvl3pPr>
            <a:lvl4pPr marL="1563535" indent="0">
              <a:buNone/>
              <a:defRPr sz="1800" b="1"/>
            </a:lvl4pPr>
            <a:lvl5pPr marL="2084715" indent="0">
              <a:buNone/>
              <a:defRPr sz="1800" b="1"/>
            </a:lvl5pPr>
            <a:lvl6pPr marL="2605893" indent="0">
              <a:buNone/>
              <a:defRPr sz="1800" b="1"/>
            </a:lvl6pPr>
            <a:lvl7pPr marL="3127073" indent="0">
              <a:buNone/>
              <a:defRPr sz="1800" b="1"/>
            </a:lvl7pPr>
            <a:lvl8pPr marL="3648251" indent="0">
              <a:buNone/>
              <a:defRPr sz="1800" b="1"/>
            </a:lvl8pPr>
            <a:lvl9pPr marL="416943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8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32FB1-30DD-4BA7-98B3-0C9D2ABA078A}" type="datetimeFigureOut">
              <a:rPr lang="en-NZ"/>
              <a:pPr/>
              <a:t>17/12/2015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0DD05-FFAE-4FD5-A7C1-9E6D367F6774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C8A23-5ABC-4FFB-BA8E-5DAF29C479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58E80-7341-45A9-B202-5C02F140DD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6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8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6" y="1582598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180" indent="0">
              <a:buNone/>
              <a:defRPr sz="1400"/>
            </a:lvl2pPr>
            <a:lvl3pPr marL="1042358" indent="0">
              <a:buNone/>
              <a:defRPr sz="1100"/>
            </a:lvl3pPr>
            <a:lvl4pPr marL="1563535" indent="0">
              <a:buNone/>
              <a:defRPr sz="1000"/>
            </a:lvl4pPr>
            <a:lvl5pPr marL="2084715" indent="0">
              <a:buNone/>
              <a:defRPr sz="1000"/>
            </a:lvl5pPr>
            <a:lvl6pPr marL="2605893" indent="0">
              <a:buNone/>
              <a:defRPr sz="1000"/>
            </a:lvl6pPr>
            <a:lvl7pPr marL="3127073" indent="0">
              <a:buNone/>
              <a:defRPr sz="1000"/>
            </a:lvl7pPr>
            <a:lvl8pPr marL="3648251" indent="0">
              <a:buNone/>
              <a:defRPr sz="1000"/>
            </a:lvl8pPr>
            <a:lvl9pPr marL="416943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7F6322-5567-40A3-A05A-78F6D5F54948}" type="datetimeFigureOut">
              <a:rPr lang="en-NZ"/>
              <a:pPr/>
              <a:t>17/12/2015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59FB8-9358-4F8C-8AFD-D08273272287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675755"/>
            <a:ext cx="6413183" cy="4537710"/>
          </a:xfrm>
        </p:spPr>
        <p:txBody>
          <a:bodyPr rtlCol="0">
            <a:normAutofit/>
          </a:bodyPr>
          <a:lstStyle>
            <a:lvl1pPr marL="0" indent="0">
              <a:buNone/>
              <a:defRPr sz="3600"/>
            </a:lvl1pPr>
            <a:lvl2pPr marL="521180" indent="0">
              <a:buNone/>
              <a:defRPr sz="3200"/>
            </a:lvl2pPr>
            <a:lvl3pPr marL="1042358" indent="0">
              <a:buNone/>
              <a:defRPr sz="2700"/>
            </a:lvl3pPr>
            <a:lvl4pPr marL="1563535" indent="0">
              <a:buNone/>
              <a:defRPr sz="2300"/>
            </a:lvl4pPr>
            <a:lvl5pPr marL="2084715" indent="0">
              <a:buNone/>
              <a:defRPr sz="2300"/>
            </a:lvl5pPr>
            <a:lvl6pPr marL="2605893" indent="0">
              <a:buNone/>
              <a:defRPr sz="2300"/>
            </a:lvl6pPr>
            <a:lvl7pPr marL="3127073" indent="0">
              <a:buNone/>
              <a:defRPr sz="2300"/>
            </a:lvl7pPr>
            <a:lvl8pPr marL="3648251" indent="0">
              <a:buNone/>
              <a:defRPr sz="2300"/>
            </a:lvl8pPr>
            <a:lvl9pPr marL="4169431" indent="0">
              <a:buNone/>
              <a:defRPr sz="23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180" indent="0">
              <a:buNone/>
              <a:defRPr sz="1400"/>
            </a:lvl2pPr>
            <a:lvl3pPr marL="1042358" indent="0">
              <a:buNone/>
              <a:defRPr sz="1100"/>
            </a:lvl3pPr>
            <a:lvl4pPr marL="1563535" indent="0">
              <a:buNone/>
              <a:defRPr sz="1000"/>
            </a:lvl4pPr>
            <a:lvl5pPr marL="2084715" indent="0">
              <a:buNone/>
              <a:defRPr sz="1000"/>
            </a:lvl5pPr>
            <a:lvl6pPr marL="2605893" indent="0">
              <a:buNone/>
              <a:defRPr sz="1000"/>
            </a:lvl6pPr>
            <a:lvl7pPr marL="3127073" indent="0">
              <a:buNone/>
              <a:defRPr sz="1000"/>
            </a:lvl7pPr>
            <a:lvl8pPr marL="3648251" indent="0">
              <a:buNone/>
              <a:defRPr sz="1000"/>
            </a:lvl8pPr>
            <a:lvl9pPr marL="416943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B7E940-BFCE-49CB-A5A0-A656BD36016A}" type="datetimeFigureOut">
              <a:rPr lang="en-NZ"/>
              <a:pPr/>
              <a:t>17/12/2015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2A439-9457-40BB-A866-4219EA25302A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18662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6" tIns="52117" rIns="104236" bIns="521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988" y="1765300"/>
            <a:ext cx="9618662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36" tIns="52117" rIns="104236" bIns="521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 vert="horz" wrap="square" lIns="104236" tIns="52117" rIns="104236" bIns="52117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898989"/>
                </a:solidFill>
              </a:defRPr>
            </a:lvl1pPr>
          </a:lstStyle>
          <a:p>
            <a:fld id="{7AD062C4-AA8F-4562-8225-6EEA105675C1}" type="datetimeFigureOut">
              <a:rPr lang="en-NZ"/>
              <a:pPr/>
              <a:t>17/12/2015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 vert="horz" wrap="square" lIns="104236" tIns="52117" rIns="104236" bIns="52117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898989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 vert="horz" wrap="square" lIns="104236" tIns="52117" rIns="104236" bIns="52117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898989"/>
                </a:solidFill>
              </a:defRPr>
            </a:lvl1pPr>
          </a:lstStyle>
          <a:p>
            <a:fld id="{37869345-DB17-42AE-94A9-612A0004832E}" type="slidenum">
              <a:rPr lang="en-NZ"/>
              <a:pPr/>
              <a:t>‹#›</a:t>
            </a:fld>
            <a:endParaRPr lang="en-NZ"/>
          </a:p>
        </p:txBody>
      </p:sp>
      <p:pic>
        <p:nvPicPr>
          <p:cNvPr id="3079" name="Picture 4" descr="MU_logo_master_CMYKrev.eps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424238" y="2562225"/>
            <a:ext cx="397827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67" r:id="rId1"/>
    <p:sldLayoutId id="2147484287" r:id="rId2"/>
    <p:sldLayoutId id="2147484268" r:id="rId3"/>
    <p:sldLayoutId id="2147484269" r:id="rId4"/>
    <p:sldLayoutId id="2147484270" r:id="rId5"/>
    <p:sldLayoutId id="2147484288" r:id="rId6"/>
    <p:sldLayoutId id="2147484289" r:id="rId7"/>
    <p:sldLayoutId id="2147484271" r:id="rId8"/>
    <p:sldLayoutId id="2147484272" r:id="rId9"/>
    <p:sldLayoutId id="2147484273" r:id="rId10"/>
    <p:sldLayoutId id="2147484274" r:id="rId11"/>
  </p:sldLayoutIdLst>
  <p:txStyles>
    <p:titleStyle>
      <a:lvl1pPr algn="ctr" defTabSz="1038225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3822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defTabSz="103822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defTabSz="103822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defTabSz="1038225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456972" algn="ctr" defTabSz="1040884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913947" algn="ctr" defTabSz="1040884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370922" algn="ctr" defTabSz="1040884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1827896" algn="ctr" defTabSz="1040884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87350" indent="-387350" algn="l" defTabSz="1038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2963" indent="-322263" algn="l" defTabSz="1038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163" indent="-257175" algn="l" defTabSz="1038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0863" indent="-257175" algn="l" defTabSz="1038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3150" indent="-257175" algn="l" defTabSz="1038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6483" indent="-260588" algn="l" defTabSz="104235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7663" indent="-260588" algn="l" defTabSz="104235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8840" indent="-260588" algn="l" defTabSz="104235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0020" indent="-260588" algn="l" defTabSz="104235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3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180" algn="l" defTabSz="10423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358" algn="l" defTabSz="10423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535" algn="l" defTabSz="10423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715" algn="l" defTabSz="10423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5893" algn="l" defTabSz="10423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073" algn="l" defTabSz="10423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8251" algn="l" defTabSz="10423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69431" algn="l" defTabSz="10423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2441906"/>
              </p:ext>
            </p:extLst>
          </p:nvPr>
        </p:nvGraphicFramePr>
        <p:xfrm>
          <a:off x="5987206" y="423751"/>
          <a:ext cx="4541689" cy="4251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972611" y="135729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800" dirty="0" smtClean="0"/>
              <a:t>Supplementary Fig. S2</a:t>
            </a:r>
            <a:endParaRPr lang="en-NZ" sz="18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4783031" y="2583285"/>
            <a:ext cx="199285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Percent growth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7144519" y="4546801"/>
            <a:ext cx="17395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Growth (day)</a:t>
            </a:r>
            <a:endParaRPr lang="en-N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211" y="2079326"/>
            <a:ext cx="2937050" cy="1393783"/>
          </a:xfrm>
          <a:prstGeom prst="rect">
            <a:avLst/>
          </a:prstGeom>
          <a:ln w="12700" cap="sq">
            <a:solidFill>
              <a:schemeClr val="tx1"/>
            </a:solidFill>
            <a:prstDash val="solid"/>
            <a:miter lim="800000"/>
          </a:ln>
          <a:effectLst/>
        </p:spPr>
      </p:pic>
      <p:sp>
        <p:nvSpPr>
          <p:cNvPr id="8" name="TextBox 7"/>
          <p:cNvSpPr txBox="1"/>
          <p:nvPr/>
        </p:nvSpPr>
        <p:spPr>
          <a:xfrm rot="-2700000">
            <a:off x="2178669" y="1447681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b="1" dirty="0" smtClean="0"/>
              <a:t>Flag-F1</a:t>
            </a:r>
            <a:endParaRPr lang="en-NZ" sz="2000" b="1" dirty="0"/>
          </a:p>
        </p:txBody>
      </p:sp>
      <p:sp>
        <p:nvSpPr>
          <p:cNvPr id="9" name="TextBox 8"/>
          <p:cNvSpPr txBox="1"/>
          <p:nvPr/>
        </p:nvSpPr>
        <p:spPr>
          <a:xfrm rot="-2700000">
            <a:off x="1635950" y="1492930"/>
            <a:ext cx="968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b="1" dirty="0" smtClean="0"/>
              <a:t>Vector</a:t>
            </a:r>
            <a:endParaRPr lang="en-NZ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800976" y="2207284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dirty="0" smtClean="0"/>
              <a:t>95</a:t>
            </a:r>
            <a:endParaRPr lang="en-NZ" sz="2000" dirty="0"/>
          </a:p>
        </p:txBody>
      </p:sp>
      <p:sp>
        <p:nvSpPr>
          <p:cNvPr id="11" name="TextBox 10"/>
          <p:cNvSpPr txBox="1"/>
          <p:nvPr/>
        </p:nvSpPr>
        <p:spPr>
          <a:xfrm rot="-2700000">
            <a:off x="2772172" y="1447681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b="1" dirty="0" smtClean="0"/>
              <a:t>Flag-F2</a:t>
            </a:r>
            <a:endParaRPr lang="en-NZ" sz="2000" b="1" dirty="0"/>
          </a:p>
        </p:txBody>
      </p:sp>
      <p:sp>
        <p:nvSpPr>
          <p:cNvPr id="12" name="TextBox 11"/>
          <p:cNvSpPr txBox="1"/>
          <p:nvPr/>
        </p:nvSpPr>
        <p:spPr>
          <a:xfrm rot="-2700000">
            <a:off x="3276228" y="1447681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b="1" dirty="0" smtClean="0"/>
              <a:t>Flag-F3</a:t>
            </a:r>
            <a:endParaRPr lang="en-NZ" sz="2000" b="1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615869" y="2422565"/>
            <a:ext cx="18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615869" y="2761408"/>
            <a:ext cx="18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00976" y="2567324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dirty="0" smtClean="0"/>
              <a:t>72</a:t>
            </a:r>
            <a:endParaRPr lang="en-NZ" sz="2000" dirty="0"/>
          </a:p>
        </p:txBody>
      </p:sp>
      <p:sp>
        <p:nvSpPr>
          <p:cNvPr id="21" name="TextBox 20"/>
          <p:cNvSpPr txBox="1"/>
          <p:nvPr/>
        </p:nvSpPr>
        <p:spPr>
          <a:xfrm rot="-2700000">
            <a:off x="3811627" y="1447681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b="1" dirty="0" smtClean="0"/>
              <a:t>Flag-F6</a:t>
            </a:r>
            <a:endParaRPr lang="en-NZ" sz="2000" b="1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527915" y="2512163"/>
            <a:ext cx="18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75775" y="2312979"/>
            <a:ext cx="324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Z" sz="2800" dirty="0" smtClean="0"/>
              <a:t>*</a:t>
            </a:r>
            <a:endParaRPr lang="en-NZ" sz="28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1519641" y="3142645"/>
            <a:ext cx="18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67501" y="2943461"/>
            <a:ext cx="324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Z" sz="2800" dirty="0" smtClean="0"/>
              <a:t>*</a:t>
            </a:r>
            <a:endParaRPr lang="en-NZ" sz="28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4660263" y="3153386"/>
            <a:ext cx="18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800976" y="295930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000" dirty="0" smtClean="0"/>
              <a:t>52</a:t>
            </a:r>
            <a:endParaRPr lang="en-NZ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519783" y="2598519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 smtClean="0"/>
              <a:t>α</a:t>
            </a:r>
            <a:r>
              <a:rPr lang="en-NZ" sz="2000" b="1" dirty="0" smtClean="0"/>
              <a:t>-Flag</a:t>
            </a:r>
            <a:endParaRPr lang="en-US" sz="2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499240" y="3473109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/>
              <a:t>IP (</a:t>
            </a:r>
            <a:r>
              <a:rPr lang="el-GR" sz="1800" b="1" i="1" dirty="0" smtClean="0"/>
              <a:t>α</a:t>
            </a:r>
            <a:r>
              <a:rPr lang="en-NZ" sz="1800" b="1" i="1" dirty="0" smtClean="0"/>
              <a:t>-Flag)</a:t>
            </a:r>
            <a:endParaRPr lang="en-US" sz="1800" b="1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459069" y="82305"/>
            <a:ext cx="518387" cy="474638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en-N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57980" y="82305"/>
            <a:ext cx="518387" cy="474638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r>
              <a:rPr lang="en-N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endParaRPr lang="en-N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9069" y="5158869"/>
            <a:ext cx="98106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b="1" dirty="0" smtClean="0"/>
              <a:t>(A</a:t>
            </a:r>
            <a:r>
              <a:rPr lang="en-NZ" sz="1800" b="1" dirty="0"/>
              <a:t>)</a:t>
            </a:r>
            <a:r>
              <a:rPr lang="en-NZ" sz="1800" dirty="0" smtClean="0"/>
              <a:t> ectopic </a:t>
            </a:r>
            <a:r>
              <a:rPr lang="en-NZ" sz="1800" dirty="0"/>
              <a:t>expression of ATM-interacting p400 fragments in U2OS cells. U2OS cells were infected with </a:t>
            </a:r>
            <a:r>
              <a:rPr lang="en-NZ" sz="1800" dirty="0" err="1"/>
              <a:t>lentivirus</a:t>
            </a:r>
            <a:r>
              <a:rPr lang="en-NZ" sz="1800" dirty="0"/>
              <a:t> expressing </a:t>
            </a:r>
            <a:r>
              <a:rPr lang="en-NZ" sz="1800" dirty="0" smtClean="0"/>
              <a:t>Flag-tagged p400 fragments </a:t>
            </a:r>
            <a:r>
              <a:rPr lang="en-NZ" sz="1800" dirty="0"/>
              <a:t>and selected for 5 days against </a:t>
            </a:r>
            <a:r>
              <a:rPr lang="en-NZ" sz="1800" dirty="0" err="1"/>
              <a:t>puromycin</a:t>
            </a:r>
            <a:r>
              <a:rPr lang="en-NZ" sz="1800" dirty="0"/>
              <a:t>. Total 500 </a:t>
            </a:r>
            <a:r>
              <a:rPr lang="en-NZ" sz="1800" dirty="0" err="1"/>
              <a:t>μg</a:t>
            </a:r>
            <a:r>
              <a:rPr lang="en-NZ" sz="1800" dirty="0"/>
              <a:t> of protein was </a:t>
            </a:r>
            <a:r>
              <a:rPr lang="en-NZ" sz="1800" dirty="0" err="1"/>
              <a:t>immunoprecipitated</a:t>
            </a:r>
            <a:r>
              <a:rPr lang="en-NZ" sz="1800" dirty="0"/>
              <a:t> with M2 agarose and analysed by immunoblotting with anti-Flag antibody. </a:t>
            </a:r>
            <a:r>
              <a:rPr lang="en-NZ" sz="1800" b="1" dirty="0" smtClean="0"/>
              <a:t>(B) </a:t>
            </a:r>
            <a:r>
              <a:rPr lang="en-NZ" sz="1800" dirty="0"/>
              <a:t>growth curve of </a:t>
            </a:r>
            <a:r>
              <a:rPr lang="en-NZ" sz="1800" dirty="0" err="1"/>
              <a:t>puromycin</a:t>
            </a:r>
            <a:r>
              <a:rPr lang="en-NZ" sz="1800" dirty="0"/>
              <a:t>-selected U2OS cells. U2OS cells were infected with </a:t>
            </a:r>
            <a:r>
              <a:rPr lang="en-NZ" sz="1800" dirty="0" err="1"/>
              <a:t>lentivirus</a:t>
            </a:r>
            <a:r>
              <a:rPr lang="en-NZ" sz="1800" dirty="0"/>
              <a:t> expressing </a:t>
            </a:r>
            <a:r>
              <a:rPr lang="en-NZ" sz="1800" dirty="0" smtClean="0"/>
              <a:t>Flag-F1or Flag-F6, </a:t>
            </a:r>
            <a:r>
              <a:rPr lang="en-NZ" sz="1800" dirty="0"/>
              <a:t>and selected for 5 days against </a:t>
            </a:r>
            <a:r>
              <a:rPr lang="en-NZ" sz="1800" dirty="0" err="1"/>
              <a:t>puromycin</a:t>
            </a:r>
            <a:r>
              <a:rPr lang="en-NZ" sz="1800" dirty="0"/>
              <a:t>. Each cell line was seeded in 96-well plate in triplicate and monitored for the cell proliferation. </a:t>
            </a:r>
          </a:p>
        </p:txBody>
      </p:sp>
    </p:spTree>
    <p:extLst>
      <p:ext uri="{BB962C8B-B14F-4D97-AF65-F5344CB8AC3E}">
        <p14:creationId xmlns:p14="http://schemas.microsoft.com/office/powerpoint/2010/main" val="315152711"/>
      </p:ext>
    </p:extLst>
  </p:cSld>
  <p:clrMapOvr>
    <a:masterClrMapping/>
  </p:clrMapOvr>
  <p:transition spd="med">
    <p:random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63971</TotalTime>
  <Words>125</Words>
  <Application>Microsoft Office PowerPoint</Application>
  <PresentationFormat>사용자 지정</PresentationFormat>
  <Paragraphs>18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1_Office Theme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Wiltshire</dc:creator>
  <cp:lastModifiedBy>owner</cp:lastModifiedBy>
  <cp:revision>1166</cp:revision>
  <cp:lastPrinted>2015-11-22T21:35:15Z</cp:lastPrinted>
  <dcterms:created xsi:type="dcterms:W3CDTF">2010-01-27T19:55:56Z</dcterms:created>
  <dcterms:modified xsi:type="dcterms:W3CDTF">2015-12-17T00:45:41Z</dcterms:modified>
</cp:coreProperties>
</file>