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tiff" ContentType="image/tiff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62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385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57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003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7520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912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78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09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8394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6619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67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743-BA1A-4A14-9DC6-05FA31AF4434}" type="datetimeFigureOut">
              <a:rPr lang="it-IT" smtClean="0"/>
              <a:t>24/09/2016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8986A-C38A-449E-BC89-AF80EB178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98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7504" y="-27384"/>
            <a:ext cx="9036496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sz="1200" b="1" i="1" dirty="0" smtClean="0">
                <a:effectLst/>
                <a:latin typeface="Times New Roman"/>
                <a:ea typeface="Calibri"/>
              </a:rPr>
              <a:t>Supplementary Material</a:t>
            </a:r>
            <a:endParaRPr lang="it-IT" sz="1200" b="1" i="1" dirty="0" smtClean="0">
              <a:effectLst/>
              <a:latin typeface="Times New Roman"/>
              <a:ea typeface="Calibri"/>
            </a:endParaRPr>
          </a:p>
          <a:p>
            <a:pPr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</a:rPr>
              <a:t>Different flour microbial communities drive to sourdoughs characterized by diverse bacterial strains and free amino acid profiles</a:t>
            </a:r>
            <a:endParaRPr lang="it-IT" sz="1200" dirty="0" smtClean="0">
              <a:effectLst/>
              <a:latin typeface="Times New Roman"/>
              <a:ea typeface="Times New Roman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it-IT" sz="1200" b="1" dirty="0" smtClean="0">
                <a:effectLst/>
                <a:latin typeface="Times New Roman"/>
                <a:ea typeface="Calibri"/>
              </a:rPr>
              <a:t>Giuseppe Celano, Maria De Angelis, Fabio </a:t>
            </a:r>
            <a:r>
              <a:rPr lang="it-IT" sz="1200" b="1" dirty="0" err="1" smtClean="0">
                <a:effectLst/>
                <a:latin typeface="Times New Roman"/>
                <a:ea typeface="Calibri"/>
              </a:rPr>
              <a:t>Minervini</a:t>
            </a:r>
            <a:r>
              <a:rPr lang="it-IT" sz="1200" b="1" dirty="0" smtClean="0">
                <a:effectLst/>
                <a:latin typeface="Times New Roman"/>
                <a:ea typeface="Calibri"/>
              </a:rPr>
              <a:t>*, Marco Gobbetti</a:t>
            </a:r>
            <a:endParaRPr lang="it-IT" sz="1200" dirty="0" smtClean="0">
              <a:effectLst/>
              <a:latin typeface="Times New Roman"/>
              <a:ea typeface="Times New Roman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Times New Roman"/>
              </a:rPr>
              <a:t>* Correspondence: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Corresponding Author: fabio.minervini@uniba.it</a:t>
            </a:r>
            <a:endParaRPr lang="it-IT" sz="12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Times New Roman"/>
              </a:rPr>
              <a:t> SUPPLEMENTARY FIGURE 1.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Cell density (log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cfu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g</a:t>
            </a:r>
            <a:r>
              <a:rPr lang="en-US" sz="1200" baseline="30000" dirty="0" smtClean="0">
                <a:effectLst/>
                <a:latin typeface="Times New Roman"/>
                <a:ea typeface="Times New Roman"/>
              </a:rPr>
              <a:t>-1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) of presumptive lactic acid bacteria (enumerated on both SDB and MRS) and yeasts (enumerated on SDA) in the mature sourdoughs prepared with irradiated durum wheat flour (IF) or non-irradiated flour (C). Within the same medium used for enumeration, histogram bars with one common letter are not significantly different (</a:t>
            </a:r>
            <a:r>
              <a:rPr lang="en-US" sz="1200" i="1" dirty="0" smtClean="0">
                <a:effectLst/>
                <a:latin typeface="Times New Roman"/>
                <a:ea typeface="Times New Roman"/>
              </a:rPr>
              <a:t>P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&gt; 0.05).</a:t>
            </a:r>
            <a:endParaRPr lang="it-IT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1" y="2601192"/>
            <a:ext cx="5904657" cy="42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67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B5C10EB4160544A868620C962FA1BF" ma:contentTypeVersion="7" ma:contentTypeDescription="Create a new document." ma:contentTypeScope="" ma:versionID="b38cacdc3f0d6504d0f706710ff79573">
  <xsd:schema xmlns:xsd="http://www.w3.org/2001/XMLSchema" xmlns:p="http://schemas.microsoft.com/office/2006/metadata/properties" xmlns:ns2="bf378300-205e-4abe-92a2-d9c6fd015a08" targetNamespace="http://schemas.microsoft.com/office/2006/metadata/properties" ma:root="true" ma:fieldsID="c70e24a5936b0b7305f6fc49c33f8eff" ns2:_="">
    <xsd:import namespace="bf378300-205e-4abe-92a2-d9c6fd015a08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bf378300-205e-4abe-92a2-d9c6fd015a08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bf378300-205e-4abe-92a2-d9c6fd015a08">
      <UserInfo>
        <DisplayName/>
        <AccountId xsi:nil="true"/>
        <AccountType/>
      </UserInfo>
    </Checked_x0020_Out_x0020_To>
    <TitleName xmlns="bf378300-205e-4abe-92a2-d9c6fd015a08">Presentation 1.PPTX</TitleName>
    <FileFormat xmlns="bf378300-205e-4abe-92a2-d9c6fd015a08">PPTX</FileFormat>
    <IsDeleted xmlns="bf378300-205e-4abe-92a2-d9c6fd015a08">false</IsDeleted>
    <DocumentType xmlns="bf378300-205e-4abe-92a2-d9c6fd015a08">Presentation</DocumentType>
    <StageName xmlns="bf378300-205e-4abe-92a2-d9c6fd015a08" xsi:nil="true"/>
    <DocumentId xmlns="bf378300-205e-4abe-92a2-d9c6fd015a08">Presentation 1.PPTX</DocumentId>
  </documentManagement>
</p:properties>
</file>

<file path=customXml/itemProps1.xml><?xml version="1.0" encoding="utf-8"?>
<ds:datastoreItem xmlns:ds="http://schemas.openxmlformats.org/officeDocument/2006/customXml" ds:itemID="{F1FB8B64-02F8-48A1-8655-295986C49455}"/>
</file>

<file path=customXml/itemProps2.xml><?xml version="1.0" encoding="utf-8"?>
<ds:datastoreItem xmlns:ds="http://schemas.openxmlformats.org/officeDocument/2006/customXml" ds:itemID="{AA8481FA-4252-4A2B-A110-51DC38C2BBDC}"/>
</file>

<file path=customXml/itemProps3.xml><?xml version="1.0" encoding="utf-8"?>
<ds:datastoreItem xmlns:ds="http://schemas.openxmlformats.org/officeDocument/2006/customXml" ds:itemID="{5DA44450-028D-4D66-8920-268F181BCA91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1</cp:revision>
  <dcterms:created xsi:type="dcterms:W3CDTF">2016-09-24T13:32:23Z</dcterms:created>
  <dcterms:modified xsi:type="dcterms:W3CDTF">2016-09-24T13:35:01Z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0x010100B3B5C10EB4160544A868620C962FA1BF</vt:lpwstr>
  </property>
</Properties>
</file>